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37"/>
  </p:notesMasterIdLst>
  <p:sldIdLst>
    <p:sldId id="291" r:id="rId3"/>
    <p:sldId id="2147375522" r:id="rId4"/>
    <p:sldId id="256" r:id="rId5"/>
    <p:sldId id="2147375590" r:id="rId6"/>
    <p:sldId id="266" r:id="rId7"/>
    <p:sldId id="264" r:id="rId8"/>
    <p:sldId id="2147375596" r:id="rId9"/>
    <p:sldId id="262" r:id="rId10"/>
    <p:sldId id="1506" r:id="rId11"/>
    <p:sldId id="2147375597" r:id="rId12"/>
    <p:sldId id="336" r:id="rId13"/>
    <p:sldId id="2147375599" r:id="rId14"/>
    <p:sldId id="261" r:id="rId15"/>
    <p:sldId id="2147375598" r:id="rId16"/>
    <p:sldId id="2147375521" r:id="rId17"/>
    <p:sldId id="2147375602" r:id="rId18"/>
    <p:sldId id="2147375610" r:id="rId19"/>
    <p:sldId id="2147375611" r:id="rId20"/>
    <p:sldId id="2147375606" r:id="rId21"/>
    <p:sldId id="2147375609" r:id="rId22"/>
    <p:sldId id="2147375608" r:id="rId23"/>
    <p:sldId id="2147375607" r:id="rId24"/>
    <p:sldId id="2147375613" r:id="rId25"/>
    <p:sldId id="2147375612" r:id="rId26"/>
    <p:sldId id="269" r:id="rId27"/>
    <p:sldId id="2147375600" r:id="rId28"/>
    <p:sldId id="2147375614" r:id="rId29"/>
    <p:sldId id="2147375616" r:id="rId30"/>
    <p:sldId id="2147375617" r:id="rId31"/>
    <p:sldId id="2147375618" r:id="rId32"/>
    <p:sldId id="2147375619" r:id="rId33"/>
    <p:sldId id="2147375621" r:id="rId34"/>
    <p:sldId id="2147375620" r:id="rId35"/>
    <p:sldId id="257" r:id="rId36"/>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4F05"/>
    <a:srgbClr val="B742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950951046373444E-2"/>
          <c:y val="5.3724053724053727E-2"/>
          <c:w val="0.9140490489536266"/>
          <c:h val="0.84193706555911285"/>
        </c:manualLayout>
      </c:layout>
      <c:lineChart>
        <c:grouping val="standard"/>
        <c:varyColors val="0"/>
        <c:ser>
          <c:idx val="0"/>
          <c:order val="0"/>
          <c:tx>
            <c:strRef>
              <c:f>Sheet1!$B$1</c:f>
              <c:strCache>
                <c:ptCount val="1"/>
                <c:pt idx="0">
                  <c:v>Series 1</c:v>
                </c:pt>
              </c:strCache>
            </c:strRef>
          </c:tx>
          <c:spPr>
            <a:ln w="25400" cap="rnd">
              <a:solidFill>
                <a:schemeClr val="tx2">
                  <a:lumMod val="75000"/>
                </a:schemeClr>
              </a:solidFill>
              <a:round/>
            </a:ln>
            <a:effectLst/>
          </c:spPr>
          <c:marker>
            <c:symbol val="circle"/>
            <c:size val="5"/>
            <c:spPr>
              <a:solidFill>
                <a:schemeClr val="tx2">
                  <a:lumMod val="75000"/>
                </a:schemeClr>
              </a:solidFill>
              <a:ln w="50800">
                <a:solidFill>
                  <a:schemeClr val="tx2">
                    <a:lumMod val="75000"/>
                  </a:schemeClr>
                </a:solidFill>
              </a:ln>
              <a:effectLst/>
            </c:spPr>
          </c:marker>
          <c:dPt>
            <c:idx val="0"/>
            <c:marker>
              <c:symbol val="circle"/>
              <c:size val="5"/>
              <c:spPr>
                <a:solidFill>
                  <a:schemeClr val="accent1"/>
                </a:solidFill>
                <a:ln w="50800">
                  <a:solidFill>
                    <a:schemeClr val="accent1"/>
                  </a:solidFill>
                </a:ln>
                <a:effectLst/>
              </c:spPr>
            </c:marker>
            <c:bubble3D val="0"/>
            <c:extLst>
              <c:ext xmlns:c16="http://schemas.microsoft.com/office/drawing/2014/chart" uri="{C3380CC4-5D6E-409C-BE32-E72D297353CC}">
                <c16:uniqueId val="{00000000-9B2F-4AA3-A67C-8821FA398E1E}"/>
              </c:ext>
            </c:extLst>
          </c:dPt>
          <c:dPt>
            <c:idx val="1"/>
            <c:marker>
              <c:symbol val="circle"/>
              <c:size val="5"/>
              <c:spPr>
                <a:solidFill>
                  <a:schemeClr val="accent2"/>
                </a:solidFill>
                <a:ln w="50800">
                  <a:solidFill>
                    <a:schemeClr val="accent2"/>
                  </a:solidFill>
                </a:ln>
                <a:effectLst/>
              </c:spPr>
            </c:marker>
            <c:bubble3D val="0"/>
            <c:extLst>
              <c:ext xmlns:c16="http://schemas.microsoft.com/office/drawing/2014/chart" uri="{C3380CC4-5D6E-409C-BE32-E72D297353CC}">
                <c16:uniqueId val="{00000001-9B2F-4AA3-A67C-8821FA398E1E}"/>
              </c:ext>
            </c:extLst>
          </c:dPt>
          <c:dPt>
            <c:idx val="2"/>
            <c:marker>
              <c:symbol val="circle"/>
              <c:size val="5"/>
              <c:spPr>
                <a:solidFill>
                  <a:schemeClr val="accent3"/>
                </a:solidFill>
                <a:ln w="50800">
                  <a:solidFill>
                    <a:schemeClr val="accent3"/>
                  </a:solidFill>
                </a:ln>
                <a:effectLst/>
              </c:spPr>
            </c:marker>
            <c:bubble3D val="0"/>
            <c:extLst>
              <c:ext xmlns:c16="http://schemas.microsoft.com/office/drawing/2014/chart" uri="{C3380CC4-5D6E-409C-BE32-E72D297353CC}">
                <c16:uniqueId val="{00000002-9B2F-4AA3-A67C-8821FA398E1E}"/>
              </c:ext>
            </c:extLst>
          </c:dPt>
          <c:dPt>
            <c:idx val="3"/>
            <c:marker>
              <c:symbol val="circle"/>
              <c:size val="5"/>
              <c:spPr>
                <a:solidFill>
                  <a:schemeClr val="accent4"/>
                </a:solidFill>
                <a:ln w="50800">
                  <a:solidFill>
                    <a:schemeClr val="accent4"/>
                  </a:solidFill>
                </a:ln>
                <a:effectLst/>
              </c:spPr>
            </c:marker>
            <c:bubble3D val="0"/>
            <c:spPr>
              <a:ln w="19050" cap="rnd">
                <a:solidFill>
                  <a:schemeClr val="tx2">
                    <a:lumMod val="75000"/>
                  </a:schemeClr>
                </a:solidFill>
                <a:round/>
              </a:ln>
              <a:effectLst/>
            </c:spPr>
            <c:extLst>
              <c:ext xmlns:c16="http://schemas.microsoft.com/office/drawing/2014/chart" uri="{C3380CC4-5D6E-409C-BE32-E72D297353CC}">
                <c16:uniqueId val="{00000004-9B2F-4AA3-A67C-8821FA398E1E}"/>
              </c:ext>
            </c:extLst>
          </c:dPt>
          <c:dPt>
            <c:idx val="4"/>
            <c:marker>
              <c:symbol val="circle"/>
              <c:size val="5"/>
              <c:spPr>
                <a:solidFill>
                  <a:schemeClr val="accent5"/>
                </a:solidFill>
                <a:ln w="50800">
                  <a:solidFill>
                    <a:schemeClr val="accent5"/>
                  </a:solidFill>
                </a:ln>
                <a:effectLst/>
              </c:spPr>
            </c:marker>
            <c:bubble3D val="0"/>
            <c:extLst>
              <c:ext xmlns:c16="http://schemas.microsoft.com/office/drawing/2014/chart" uri="{C3380CC4-5D6E-409C-BE32-E72D297353CC}">
                <c16:uniqueId val="{00000005-9B2F-4AA3-A67C-8821FA398E1E}"/>
              </c:ext>
            </c:extLst>
          </c:dPt>
          <c:cat>
            <c:numRef>
              <c:f>Sheet1!$A$2:$A$6</c:f>
              <c:numCache>
                <c:formatCode>0</c:formatCode>
                <c:ptCount val="5"/>
                <c:pt idx="0">
                  <c:v>2010</c:v>
                </c:pt>
                <c:pt idx="1">
                  <c:v>2011</c:v>
                </c:pt>
                <c:pt idx="2">
                  <c:v>2012</c:v>
                </c:pt>
                <c:pt idx="3">
                  <c:v>2013</c:v>
                </c:pt>
                <c:pt idx="4">
                  <c:v>2014</c:v>
                </c:pt>
              </c:numCache>
            </c:numRef>
          </c:cat>
          <c:val>
            <c:numRef>
              <c:f>Sheet1!$B$2:$B$6</c:f>
              <c:numCache>
                <c:formatCode>0%</c:formatCode>
                <c:ptCount val="5"/>
                <c:pt idx="0">
                  <c:v>0.12</c:v>
                </c:pt>
                <c:pt idx="1">
                  <c:v>0.1</c:v>
                </c:pt>
                <c:pt idx="2">
                  <c:v>0.26</c:v>
                </c:pt>
                <c:pt idx="3">
                  <c:v>0.24</c:v>
                </c:pt>
                <c:pt idx="4">
                  <c:v>0.36</c:v>
                </c:pt>
              </c:numCache>
            </c:numRef>
          </c:val>
          <c:smooth val="0"/>
          <c:extLst>
            <c:ext xmlns:c16="http://schemas.microsoft.com/office/drawing/2014/chart" uri="{C3380CC4-5D6E-409C-BE32-E72D297353CC}">
              <c16:uniqueId val="{00000006-9B2F-4AA3-A67C-8821FA398E1E}"/>
            </c:ext>
          </c:extLst>
        </c:ser>
        <c:dLbls>
          <c:showLegendKey val="0"/>
          <c:showVal val="0"/>
          <c:showCatName val="0"/>
          <c:showSerName val="0"/>
          <c:showPercent val="0"/>
          <c:showBubbleSize val="0"/>
        </c:dLbls>
        <c:marker val="1"/>
        <c:smooth val="0"/>
        <c:axId val="777193752"/>
        <c:axId val="777195712"/>
      </c:lineChart>
      <c:catAx>
        <c:axId val="777193752"/>
        <c:scaling>
          <c:orientation val="minMax"/>
        </c:scaling>
        <c:delete val="1"/>
        <c:axPos val="b"/>
        <c:numFmt formatCode="0" sourceLinked="1"/>
        <c:majorTickMark val="none"/>
        <c:minorTickMark val="none"/>
        <c:tickLblPos val="nextTo"/>
        <c:crossAx val="777195712"/>
        <c:crosses val="autoZero"/>
        <c:auto val="1"/>
        <c:lblAlgn val="ctr"/>
        <c:lblOffset val="100"/>
        <c:noMultiLvlLbl val="0"/>
      </c:catAx>
      <c:valAx>
        <c:axId val="777195712"/>
        <c:scaling>
          <c:orientation val="minMax"/>
        </c:scaling>
        <c:delete val="0"/>
        <c:axPos val="l"/>
        <c:majorGridlines>
          <c:spPr>
            <a:ln w="6350" cap="flat" cmpd="sng" algn="ctr">
              <a:solidFill>
                <a:schemeClr val="bg2"/>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2"/>
                </a:solidFill>
                <a:latin typeface="Lato" panose="020F0502020204030203" pitchFamily="34" charset="0"/>
                <a:ea typeface="+mn-ea"/>
                <a:cs typeface="+mn-cs"/>
              </a:defRPr>
            </a:pPr>
            <a:endParaRPr lang="en-NG"/>
          </a:p>
        </c:txPr>
        <c:crossAx val="777193752"/>
        <c:crosses val="autoZero"/>
        <c:crossBetween val="between"/>
      </c:valAx>
      <c:spPr>
        <a:noFill/>
        <a:ln>
          <a:noFill/>
        </a:ln>
        <a:effectLst/>
      </c:spPr>
    </c:plotArea>
    <c:plotVisOnly val="1"/>
    <c:dispBlanksAs val="zero"/>
    <c:showDLblsOverMax val="0"/>
  </c:chart>
  <c:spPr>
    <a:noFill/>
    <a:ln>
      <a:noFill/>
    </a:ln>
    <a:effectLst/>
  </c:spPr>
  <c:txPr>
    <a:bodyPr/>
    <a:lstStyle/>
    <a:p>
      <a:pPr>
        <a:defRPr sz="800">
          <a:solidFill>
            <a:schemeClr val="tx2"/>
          </a:solidFill>
          <a:latin typeface="Lato" panose="020F0502020204030203" pitchFamily="34" charset="0"/>
        </a:defRPr>
      </a:pPr>
      <a:endParaRPr lang="en-NG"/>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546E7-6310-4E98-9222-FA44CF8D1DD8}" type="datetimeFigureOut">
              <a:rPr lang="en-NG" smtClean="0"/>
              <a:t>25/08/2024</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66577-8445-48E5-BBE0-02D2E66A5DDE}" type="slidenum">
              <a:rPr lang="en-NG" smtClean="0"/>
              <a:t>‹#›</a:t>
            </a:fld>
            <a:endParaRPr lang="en-NG"/>
          </a:p>
        </p:txBody>
      </p:sp>
    </p:spTree>
    <p:extLst>
      <p:ext uri="{BB962C8B-B14F-4D97-AF65-F5344CB8AC3E}">
        <p14:creationId xmlns:p14="http://schemas.microsoft.com/office/powerpoint/2010/main" val="499147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D848-B49A-4450-839D-BFC87A5D9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DBBEC76A-CAD3-411D-B7CF-E01025A6E0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5568E2A2-8B9F-4A36-8573-641221FE3119}"/>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5" name="Footer Placeholder 4">
            <a:extLst>
              <a:ext uri="{FF2B5EF4-FFF2-40B4-BE49-F238E27FC236}">
                <a16:creationId xmlns:a16="http://schemas.microsoft.com/office/drawing/2014/main" id="{8B5DC5AD-DDC8-4355-9EC5-0234845ABD1E}"/>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45D84A8D-2CD0-4149-9A87-AE75C9557EC5}"/>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283469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5083-B8A5-4D8E-8330-26EB170C7C70}"/>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18513E81-AEE4-4FAC-AD90-814C9FC1F3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139E2385-D6F6-4077-A879-BC4421389478}"/>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5" name="Footer Placeholder 4">
            <a:extLst>
              <a:ext uri="{FF2B5EF4-FFF2-40B4-BE49-F238E27FC236}">
                <a16:creationId xmlns:a16="http://schemas.microsoft.com/office/drawing/2014/main" id="{3646B1C1-4C56-49F0-9191-43EF5E8FFB2E}"/>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EE189BD3-5C16-4D67-97AC-8B2C06A21DFC}"/>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17011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9FFEE9-EB4E-4232-8902-B8050C0B56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7012DA12-BF20-4E45-B0A2-E5BC4617CE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C8914AEA-E5CF-483F-87AD-679A1CF6CC00}"/>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5" name="Footer Placeholder 4">
            <a:extLst>
              <a:ext uri="{FF2B5EF4-FFF2-40B4-BE49-F238E27FC236}">
                <a16:creationId xmlns:a16="http://schemas.microsoft.com/office/drawing/2014/main" id="{64319F0A-C638-422F-A1AF-D179D754838B}"/>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26EF55A2-DA73-424C-9C39-C704AE17226A}"/>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507309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3E68FE-9FF8-4FE3-8F12-A03CAB2B400D}"/>
              </a:ext>
            </a:extLst>
          </p:cNvPr>
          <p:cNvSpPr/>
          <p:nvPr userDrawn="1"/>
        </p:nvSpPr>
        <p:spPr>
          <a:xfrm>
            <a:off x="5852450" y="1199143"/>
            <a:ext cx="487101" cy="244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94394" eaLnBrk="1" fontAlgn="auto" hangingPunct="1">
              <a:spcBef>
                <a:spcPts val="0"/>
              </a:spcBef>
              <a:spcAft>
                <a:spcPts val="0"/>
              </a:spcAft>
              <a:defRPr/>
            </a:pPr>
            <a:endParaRPr lang="en-US" sz="1827" dirty="0"/>
          </a:p>
        </p:txBody>
      </p:sp>
      <p:sp>
        <p:nvSpPr>
          <p:cNvPr id="5" name="Oval 4">
            <a:extLst>
              <a:ext uri="{FF2B5EF4-FFF2-40B4-BE49-F238E27FC236}">
                <a16:creationId xmlns:a16="http://schemas.microsoft.com/office/drawing/2014/main" id="{609BC18B-9E83-44A9-925C-CF203EF3A685}"/>
              </a:ext>
            </a:extLst>
          </p:cNvPr>
          <p:cNvSpPr/>
          <p:nvPr userDrawn="1"/>
        </p:nvSpPr>
        <p:spPr>
          <a:xfrm>
            <a:off x="11422417" y="277833"/>
            <a:ext cx="427345" cy="33973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94394" eaLnBrk="1" fontAlgn="auto" hangingPunct="1">
              <a:spcBef>
                <a:spcPts val="0"/>
              </a:spcBef>
              <a:spcAft>
                <a:spcPts val="0"/>
              </a:spcAft>
              <a:defRPr/>
            </a:pPr>
            <a:endParaRPr lang="ar-SA" sz="1827"/>
          </a:p>
        </p:txBody>
      </p:sp>
      <p:sp>
        <p:nvSpPr>
          <p:cNvPr id="6" name="TextBox 5">
            <a:extLst>
              <a:ext uri="{FF2B5EF4-FFF2-40B4-BE49-F238E27FC236}">
                <a16:creationId xmlns:a16="http://schemas.microsoft.com/office/drawing/2014/main" id="{14433B4A-0227-46B2-BC49-802C3B9F76A0}"/>
              </a:ext>
            </a:extLst>
          </p:cNvPr>
          <p:cNvSpPr txBox="1"/>
          <p:nvPr userDrawn="1"/>
        </p:nvSpPr>
        <p:spPr>
          <a:xfrm>
            <a:off x="11482174" y="374283"/>
            <a:ext cx="307833" cy="146835"/>
          </a:xfrm>
          <a:prstGeom prst="rect">
            <a:avLst/>
          </a:prstGeom>
          <a:noFill/>
        </p:spPr>
        <p:txBody>
          <a:bodyPr lIns="0" tIns="0" rIns="0" bIns="0">
            <a:spAutoFit/>
          </a:bodyPr>
          <a:lstStyle/>
          <a:p>
            <a:pPr algn="ctr" defTabSz="794394" eaLnBrk="1" fontAlgn="auto" hangingPunct="1">
              <a:spcBef>
                <a:spcPts val="0"/>
              </a:spcBef>
              <a:spcAft>
                <a:spcPts val="0"/>
              </a:spcAft>
              <a:defRPr/>
            </a:pPr>
            <a:fld id="{43498838-B060-4753-ADE8-4EA463512ECB}" type="slidenum">
              <a:rPr lang="en-US" sz="954">
                <a:solidFill>
                  <a:schemeClr val="bg1"/>
                </a:solidFill>
                <a:latin typeface="Lato" panose="020F0502020204030203" pitchFamily="34" charset="0"/>
              </a:rPr>
              <a:pPr algn="ctr" defTabSz="794394" eaLnBrk="1" fontAlgn="auto" hangingPunct="1">
                <a:spcBef>
                  <a:spcPts val="0"/>
                </a:spcBef>
                <a:spcAft>
                  <a:spcPts val="0"/>
                </a:spcAft>
                <a:defRPr/>
              </a:pPr>
              <a:t>‹#›</a:t>
            </a:fld>
            <a:endParaRPr lang="en-US" sz="954" dirty="0">
              <a:solidFill>
                <a:schemeClr val="bg1"/>
              </a:solidFill>
              <a:latin typeface="Lato" panose="020F0502020204030203" pitchFamily="34" charset="0"/>
            </a:endParaRPr>
          </a:p>
        </p:txBody>
      </p:sp>
      <p:sp>
        <p:nvSpPr>
          <p:cNvPr id="7" name="TextBox 6">
            <a:extLst>
              <a:ext uri="{FF2B5EF4-FFF2-40B4-BE49-F238E27FC236}">
                <a16:creationId xmlns:a16="http://schemas.microsoft.com/office/drawing/2014/main" id="{D0B36B20-F9A6-4130-9A82-08083B3BE080}"/>
              </a:ext>
            </a:extLst>
          </p:cNvPr>
          <p:cNvSpPr txBox="1"/>
          <p:nvPr userDrawn="1"/>
        </p:nvSpPr>
        <p:spPr>
          <a:xfrm>
            <a:off x="4881870" y="6388708"/>
            <a:ext cx="2428260" cy="130485"/>
          </a:xfrm>
          <a:prstGeom prst="rect">
            <a:avLst/>
          </a:prstGeom>
          <a:noFill/>
        </p:spPr>
        <p:txBody>
          <a:bodyPr lIns="0" tIns="0" rIns="0" bIns="0">
            <a:spAutoFit/>
          </a:bodyPr>
          <a:lstStyle/>
          <a:p>
            <a:pPr defTabSz="794394" eaLnBrk="1" fontAlgn="auto" hangingPunct="1">
              <a:spcBef>
                <a:spcPts val="0"/>
              </a:spcBef>
              <a:spcAft>
                <a:spcPts val="0"/>
              </a:spcAft>
              <a:defRPr/>
            </a:pPr>
            <a:r>
              <a:rPr lang="en-US" sz="848" b="1" spc="21" dirty="0">
                <a:latin typeface="Lato" panose="020F0502020204030203" pitchFamily="34" charset="0"/>
              </a:rPr>
              <a:t>Digital Utopia</a:t>
            </a:r>
            <a:r>
              <a:rPr lang="en-US" sz="848" spc="21" dirty="0">
                <a:latin typeface="Lato" panose="020F0502020204030203" pitchFamily="34" charset="0"/>
              </a:rPr>
              <a:t> </a:t>
            </a:r>
            <a:r>
              <a:rPr lang="en-US" sz="848" spc="21" dirty="0" err="1">
                <a:solidFill>
                  <a:schemeClr val="tx2">
                    <a:lumMod val="75000"/>
                  </a:schemeClr>
                </a:solidFill>
                <a:latin typeface="Lato" panose="020F0502020204030203" pitchFamily="34" charset="0"/>
              </a:rPr>
              <a:t>Powerpoint</a:t>
            </a:r>
            <a:r>
              <a:rPr lang="en-US" sz="848" spc="21" dirty="0">
                <a:solidFill>
                  <a:schemeClr val="tx2">
                    <a:lumMod val="75000"/>
                  </a:schemeClr>
                </a:solidFill>
                <a:latin typeface="Lato" panose="020F0502020204030203" pitchFamily="34" charset="0"/>
              </a:rPr>
              <a:t> Template</a:t>
            </a:r>
          </a:p>
        </p:txBody>
      </p:sp>
      <p:sp>
        <p:nvSpPr>
          <p:cNvPr id="9" name="Text Placeholder 8"/>
          <p:cNvSpPr>
            <a:spLocks noGrp="1"/>
          </p:cNvSpPr>
          <p:nvPr>
            <p:ph type="body" sz="quarter" idx="10"/>
          </p:nvPr>
        </p:nvSpPr>
        <p:spPr>
          <a:xfrm>
            <a:off x="914400" y="647694"/>
            <a:ext cx="10363200" cy="533400"/>
          </a:xfrm>
          <a:prstGeom prst="rect">
            <a:avLst/>
          </a:prstGeom>
        </p:spPr>
        <p:txBody>
          <a:bodyPr lIns="0" tIns="0" rIns="0" bIns="91440"/>
          <a:lstStyle>
            <a:lvl1pPr marL="0" indent="0" algn="ctr">
              <a:lnSpc>
                <a:spcPct val="100000"/>
              </a:lnSpc>
              <a:spcBef>
                <a:spcPts val="0"/>
              </a:spcBef>
              <a:buNone/>
              <a:defRPr sz="2544" b="0" cap="none" baseline="0">
                <a:solidFill>
                  <a:schemeClr val="tx1"/>
                </a:solidFill>
                <a:latin typeface="Lato" panose="020F0502020204030203" pitchFamily="34" charset="0"/>
                <a:ea typeface="Roboto light" panose="02000000000000000000" pitchFamily="2" charset="0"/>
              </a:defRPr>
            </a:lvl1pPr>
          </a:lstStyle>
          <a:p>
            <a:pPr lvl="0"/>
            <a:r>
              <a:rPr lang="en-US" dirty="0"/>
              <a:t>Click to edit Master text styles</a:t>
            </a:r>
          </a:p>
        </p:txBody>
      </p:sp>
      <p:sp>
        <p:nvSpPr>
          <p:cNvPr id="10" name="Text Placeholder 8"/>
          <p:cNvSpPr>
            <a:spLocks noGrp="1"/>
          </p:cNvSpPr>
          <p:nvPr>
            <p:ph type="body" sz="quarter" idx="11"/>
          </p:nvPr>
        </p:nvSpPr>
        <p:spPr>
          <a:xfrm>
            <a:off x="914400" y="1389357"/>
            <a:ext cx="10363200" cy="202816"/>
          </a:xfrm>
          <a:prstGeom prst="rect">
            <a:avLst/>
          </a:prstGeom>
        </p:spPr>
        <p:txBody>
          <a:bodyPr lIns="0" tIns="0" rIns="0" bIns="91440"/>
          <a:lstStyle>
            <a:lvl1pPr marL="0" indent="0" algn="ctr">
              <a:lnSpc>
                <a:spcPct val="100000"/>
              </a:lnSpc>
              <a:spcBef>
                <a:spcPts val="0"/>
              </a:spcBef>
              <a:buNone/>
              <a:defRPr sz="848">
                <a:solidFill>
                  <a:schemeClr val="tx2"/>
                </a:solidFill>
                <a:latin typeface="Lato" panose="020F0502020204030203" pitchFamily="34" charset="0"/>
                <a:ea typeface="Roboto light" panose="02000000000000000000" pitchFamily="2" charset="0"/>
              </a:defRPr>
            </a:lvl1pPr>
          </a:lstStyle>
          <a:p>
            <a:pPr lvl="0"/>
            <a:r>
              <a:rPr lang="en-US" dirty="0"/>
              <a:t>Click to edit Master text styles</a:t>
            </a:r>
          </a:p>
        </p:txBody>
      </p:sp>
    </p:spTree>
    <p:extLst>
      <p:ext uri="{BB962C8B-B14F-4D97-AF65-F5344CB8AC3E}">
        <p14:creationId xmlns:p14="http://schemas.microsoft.com/office/powerpoint/2010/main" val="4059221551"/>
      </p:ext>
    </p:extLst>
  </p:cSld>
  <p:clrMapOvr>
    <a:masterClrMapping/>
  </p:clrMapOvr>
  <p:transition advClick="0" advTm="200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521" name="Shape 5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2298904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82697" y="25400"/>
            <a:ext cx="1396603" cy="1295400"/>
          </a:xfrm>
          <a:prstGeom prst="rect">
            <a:avLst/>
          </a:prstGeom>
        </p:spPr>
      </p:pic>
    </p:spTree>
    <p:extLst>
      <p:ext uri="{BB962C8B-B14F-4D97-AF65-F5344CB8AC3E}">
        <p14:creationId xmlns:p14="http://schemas.microsoft.com/office/powerpoint/2010/main" val="749330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73A306-CD6A-4E1A-9460-A62EC90A7FF0}"/>
              </a:ext>
            </a:extLst>
          </p:cNvPr>
          <p:cNvSpPr>
            <a:spLocks noGrp="1"/>
          </p:cNvSpPr>
          <p:nvPr>
            <p:ph type="dt" sz="half" idx="10"/>
          </p:nvPr>
        </p:nvSpPr>
        <p:spPr/>
        <p:txBody>
          <a:bodyPr/>
          <a:lstStyle>
            <a:lvl1pPr>
              <a:defRPr/>
            </a:lvl1pPr>
          </a:lstStyle>
          <a:p>
            <a:pPr>
              <a:defRPr/>
            </a:pPr>
            <a:fld id="{DD9691A0-D758-4AED-9DC7-0C82BC255113}" type="datetime1">
              <a:rPr lang="en-GB"/>
              <a:pPr>
                <a:defRPr/>
              </a:pPr>
              <a:t>25/08/2024</a:t>
            </a:fld>
            <a:endParaRPr lang="en-US"/>
          </a:p>
        </p:txBody>
      </p:sp>
      <p:sp>
        <p:nvSpPr>
          <p:cNvPr id="5" name="Footer Placeholder 4">
            <a:extLst>
              <a:ext uri="{FF2B5EF4-FFF2-40B4-BE49-F238E27FC236}">
                <a16:creationId xmlns:a16="http://schemas.microsoft.com/office/drawing/2014/main" id="{9BA48D06-C9B6-4E62-9CDF-9B7E2074EF6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300B7DD-1E9F-4512-9118-59EF8B379269}"/>
              </a:ext>
            </a:extLst>
          </p:cNvPr>
          <p:cNvSpPr>
            <a:spLocks noGrp="1"/>
          </p:cNvSpPr>
          <p:nvPr>
            <p:ph type="sldNum" sz="quarter" idx="12"/>
          </p:nvPr>
        </p:nvSpPr>
        <p:spPr/>
        <p:txBody>
          <a:bodyPr/>
          <a:lstStyle>
            <a:lvl1pPr>
              <a:defRPr/>
            </a:lvl1pPr>
          </a:lstStyle>
          <a:p>
            <a:pPr>
              <a:defRPr/>
            </a:pPr>
            <a:fld id="{3AF0B6FC-B2BF-4311-898C-83515577B2E3}" type="slidenum">
              <a:rPr lang="en-US" altLang="en-US"/>
              <a:pPr>
                <a:defRPr/>
              </a:pPr>
              <a:t>‹#›</a:t>
            </a:fld>
            <a:endParaRPr lang="en-US" altLang="en-US"/>
          </a:p>
        </p:txBody>
      </p:sp>
    </p:spTree>
    <p:extLst>
      <p:ext uri="{BB962C8B-B14F-4D97-AF65-F5344CB8AC3E}">
        <p14:creationId xmlns:p14="http://schemas.microsoft.com/office/powerpoint/2010/main" val="1272604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65CB1843-B49D-43D1-87E9-062F05D4824E}"/>
              </a:ext>
            </a:extLst>
          </p:cNvPr>
          <p:cNvGrpSpPr>
            <a:grpSpLocks/>
          </p:cNvGrpSpPr>
          <p:nvPr userDrawn="1"/>
        </p:nvGrpSpPr>
        <p:grpSpPr bwMode="auto">
          <a:xfrm>
            <a:off x="10190163" y="5364163"/>
            <a:ext cx="1909762" cy="1454150"/>
            <a:chOff x="6096000" y="2097088"/>
            <a:chExt cx="1908517" cy="1453290"/>
          </a:xfrm>
        </p:grpSpPr>
        <p:sp>
          <p:nvSpPr>
            <p:cNvPr id="5" name="Rectangle 4">
              <a:extLst>
                <a:ext uri="{FF2B5EF4-FFF2-40B4-BE49-F238E27FC236}">
                  <a16:creationId xmlns:a16="http://schemas.microsoft.com/office/drawing/2014/main" id="{FA07DA7A-7FBA-4CBC-940A-78277D1BDB67}"/>
                </a:ext>
              </a:extLst>
            </p:cNvPr>
            <p:cNvSpPr/>
            <p:nvPr/>
          </p:nvSpPr>
          <p:spPr>
            <a:xfrm>
              <a:off x="6096000" y="3114073"/>
              <a:ext cx="1908517" cy="43630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750" b="1" dirty="0" err="1">
                  <a:solidFill>
                    <a:prstClr val="black"/>
                  </a:solidFill>
                  <a:latin typeface="Gill Sans MT Ext Condensed Bold" charset="0"/>
                  <a:ea typeface="Gill Sans MT Ext Condensed Bold" charset="0"/>
                  <a:cs typeface="Gill Sans MT Ext Condensed Bold" charset="0"/>
                </a:rPr>
                <a:t>LastMile</a:t>
              </a:r>
              <a:r>
                <a:rPr lang="en-US" sz="1750" b="1" dirty="0">
                  <a:solidFill>
                    <a:prstClr val="black"/>
                  </a:solidFill>
                  <a:latin typeface="Gill Sans MT Ext Condensed Bold" charset="0"/>
                  <a:ea typeface="Gill Sans MT Ext Condensed Bold" charset="0"/>
                  <a:cs typeface="Gill Sans MT Ext Condensed Bold" charset="0"/>
                </a:rPr>
                <a:t> Advisory Services Limited</a:t>
              </a:r>
            </a:p>
          </p:txBody>
        </p:sp>
        <p:grpSp>
          <p:nvGrpSpPr>
            <p:cNvPr id="6" name="Group 8">
              <a:extLst>
                <a:ext uri="{FF2B5EF4-FFF2-40B4-BE49-F238E27FC236}">
                  <a16:creationId xmlns:a16="http://schemas.microsoft.com/office/drawing/2014/main" id="{E4CB9365-D34E-4853-AF98-FA4067EA9A6B}"/>
                </a:ext>
              </a:extLst>
            </p:cNvPr>
            <p:cNvGrpSpPr>
              <a:grpSpLocks/>
            </p:cNvGrpSpPr>
            <p:nvPr/>
          </p:nvGrpSpPr>
          <p:grpSpPr bwMode="auto">
            <a:xfrm>
              <a:off x="6096000" y="2097088"/>
              <a:ext cx="1908517" cy="997804"/>
              <a:chOff x="6096000" y="2097088"/>
              <a:chExt cx="1908517" cy="997804"/>
            </a:xfrm>
          </p:grpSpPr>
          <p:sp>
            <p:nvSpPr>
              <p:cNvPr id="7" name="Rectangle 6">
                <a:extLst>
                  <a:ext uri="{FF2B5EF4-FFF2-40B4-BE49-F238E27FC236}">
                    <a16:creationId xmlns:a16="http://schemas.microsoft.com/office/drawing/2014/main" id="{A2A43886-3C47-41BE-B3C3-80A23DFA5328}"/>
                  </a:ext>
                </a:extLst>
              </p:cNvPr>
              <p:cNvSpPr/>
              <p:nvPr/>
            </p:nvSpPr>
            <p:spPr>
              <a:xfrm>
                <a:off x="6096000" y="2097088"/>
                <a:ext cx="1908517" cy="997947"/>
              </a:xfrm>
              <a:prstGeom prst="rect">
                <a:avLst/>
              </a:prstGeom>
              <a:solidFill>
                <a:srgbClr val="B03C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6000" dirty="0">
                    <a:solidFill>
                      <a:prstClr val="white"/>
                    </a:solidFill>
                    <a:latin typeface="Gill Sans MT Ext Condensed Bold" charset="0"/>
                    <a:ea typeface="Gill Sans MT Ext Condensed Bold" charset="0"/>
                    <a:cs typeface="Gill Sans MT Ext Condensed Bold" charset="0"/>
                  </a:rPr>
                  <a:t>LASTMILE</a:t>
                </a:r>
              </a:p>
            </p:txBody>
          </p:sp>
          <p:sp>
            <p:nvSpPr>
              <p:cNvPr id="8" name="Rectangle 7">
                <a:extLst>
                  <a:ext uri="{FF2B5EF4-FFF2-40B4-BE49-F238E27FC236}">
                    <a16:creationId xmlns:a16="http://schemas.microsoft.com/office/drawing/2014/main" id="{ACEBA8D2-6669-43B0-BA82-F3E38476E002}"/>
                  </a:ext>
                </a:extLst>
              </p:cNvPr>
              <p:cNvSpPr/>
              <p:nvPr/>
            </p:nvSpPr>
            <p:spPr>
              <a:xfrm>
                <a:off x="7363585" y="2231945"/>
                <a:ext cx="157061" cy="253850"/>
              </a:xfrm>
              <a:prstGeom prst="rect">
                <a:avLst/>
              </a:prstGeom>
              <a:solidFill>
                <a:srgbClr val="B03C1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6000" dirty="0">
                  <a:solidFill>
                    <a:prstClr val="white"/>
                  </a:solidFill>
                  <a:latin typeface="Gill Sans MT Ext Condensed Bold" charset="0"/>
                  <a:ea typeface="Gill Sans MT Ext Condensed Bold" charset="0"/>
                  <a:cs typeface="Gill Sans MT Ext Condensed Bold" charset="0"/>
                </a:endParaRPr>
              </a:p>
            </p:txBody>
          </p:sp>
          <p:grpSp>
            <p:nvGrpSpPr>
              <p:cNvPr id="9" name="Group 11">
                <a:extLst>
                  <a:ext uri="{FF2B5EF4-FFF2-40B4-BE49-F238E27FC236}">
                    <a16:creationId xmlns:a16="http://schemas.microsoft.com/office/drawing/2014/main" id="{D5699063-896F-4236-80BD-BF750D4BF32C}"/>
                  </a:ext>
                </a:extLst>
              </p:cNvPr>
              <p:cNvGrpSpPr>
                <a:grpSpLocks noChangeAspect="1"/>
              </p:cNvGrpSpPr>
              <p:nvPr/>
            </p:nvGrpSpPr>
            <p:grpSpPr bwMode="auto">
              <a:xfrm>
                <a:off x="7370379" y="2291366"/>
                <a:ext cx="144464" cy="144465"/>
                <a:chOff x="9843111" y="767373"/>
                <a:chExt cx="281353" cy="281354"/>
              </a:xfrm>
            </p:grpSpPr>
            <p:sp>
              <p:nvSpPr>
                <p:cNvPr id="10" name="Oval 9">
                  <a:extLst>
                    <a:ext uri="{FF2B5EF4-FFF2-40B4-BE49-F238E27FC236}">
                      <a16:creationId xmlns:a16="http://schemas.microsoft.com/office/drawing/2014/main" id="{3C81158F-5213-404C-B2F1-B99DBA7D3A38}"/>
                    </a:ext>
                  </a:extLst>
                </p:cNvPr>
                <p:cNvSpPr>
                  <a:spLocks noChangeAspect="1"/>
                </p:cNvSpPr>
                <p:nvPr/>
              </p:nvSpPr>
              <p:spPr>
                <a:xfrm>
                  <a:off x="9842239" y="765975"/>
                  <a:ext cx="281168" cy="284274"/>
                </a:xfrm>
                <a:prstGeom prst="ellipse">
                  <a:avLst/>
                </a:prstGeom>
                <a:solidFill>
                  <a:srgbClr val="DF83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1" name="Oval 10">
                  <a:extLst>
                    <a:ext uri="{FF2B5EF4-FFF2-40B4-BE49-F238E27FC236}">
                      <a16:creationId xmlns:a16="http://schemas.microsoft.com/office/drawing/2014/main" id="{163D1707-93D7-452D-B7B9-F862BD75DBDC}"/>
                    </a:ext>
                  </a:extLst>
                </p:cNvPr>
                <p:cNvSpPr>
                  <a:spLocks noChangeAspect="1"/>
                </p:cNvSpPr>
                <p:nvPr/>
              </p:nvSpPr>
              <p:spPr>
                <a:xfrm>
                  <a:off x="9925663" y="849403"/>
                  <a:ext cx="114320" cy="114328"/>
                </a:xfrm>
                <a:prstGeom prst="ellipse">
                  <a:avLst/>
                </a:prstGeom>
                <a:solidFill>
                  <a:srgbClr val="B03C1A"/>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C000"/>
                    </a:solidFill>
                  </a:endParaRPr>
                </a:p>
              </p:txBody>
            </p:sp>
          </p:grpSp>
        </p:grpSp>
      </p:grpSp>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Date Placeholder 3">
            <a:extLst>
              <a:ext uri="{FF2B5EF4-FFF2-40B4-BE49-F238E27FC236}">
                <a16:creationId xmlns:a16="http://schemas.microsoft.com/office/drawing/2014/main" id="{17E67BA9-A7DA-43AD-A30D-4DC276CD98F5}"/>
              </a:ext>
            </a:extLst>
          </p:cNvPr>
          <p:cNvSpPr>
            <a:spLocks noGrp="1"/>
          </p:cNvSpPr>
          <p:nvPr>
            <p:ph type="dt" sz="half" idx="10"/>
          </p:nvPr>
        </p:nvSpPr>
        <p:spPr/>
        <p:txBody>
          <a:bodyPr/>
          <a:lstStyle>
            <a:lvl1pPr>
              <a:defRPr/>
            </a:lvl1pPr>
          </a:lstStyle>
          <a:p>
            <a:pPr>
              <a:defRPr/>
            </a:pPr>
            <a:fld id="{EC2DEB71-EEA0-4348-A597-2CBD1EA6437D}" type="datetime1">
              <a:rPr lang="en-GB"/>
              <a:pPr>
                <a:defRPr/>
              </a:pPr>
              <a:t>25/08/2024</a:t>
            </a:fld>
            <a:endParaRPr lang="en-US"/>
          </a:p>
        </p:txBody>
      </p:sp>
      <p:sp>
        <p:nvSpPr>
          <p:cNvPr id="13" name="Footer Placeholder 4">
            <a:extLst>
              <a:ext uri="{FF2B5EF4-FFF2-40B4-BE49-F238E27FC236}">
                <a16:creationId xmlns:a16="http://schemas.microsoft.com/office/drawing/2014/main" id="{3A79C649-CAC1-4122-92F3-F34BF2DAD46B}"/>
              </a:ext>
            </a:extLst>
          </p:cNvPr>
          <p:cNvSpPr>
            <a:spLocks noGrp="1"/>
          </p:cNvSpPr>
          <p:nvPr>
            <p:ph type="ftr" sz="quarter" idx="11"/>
          </p:nvPr>
        </p:nvSpPr>
        <p:spPr/>
        <p:txBody>
          <a:bodyPr/>
          <a:lstStyle>
            <a:lvl1pPr>
              <a:defRPr/>
            </a:lvl1pPr>
          </a:lstStyle>
          <a:p>
            <a:pPr>
              <a:defRPr/>
            </a:pPr>
            <a:endParaRPr lang="en-US"/>
          </a:p>
        </p:txBody>
      </p:sp>
      <p:sp>
        <p:nvSpPr>
          <p:cNvPr id="14" name="Slide Number Placeholder 5">
            <a:extLst>
              <a:ext uri="{FF2B5EF4-FFF2-40B4-BE49-F238E27FC236}">
                <a16:creationId xmlns:a16="http://schemas.microsoft.com/office/drawing/2014/main" id="{F147E38E-22D0-49B0-8550-95521D236774}"/>
              </a:ext>
            </a:extLst>
          </p:cNvPr>
          <p:cNvSpPr>
            <a:spLocks noGrp="1"/>
          </p:cNvSpPr>
          <p:nvPr>
            <p:ph type="sldNum" sz="quarter" idx="12"/>
          </p:nvPr>
        </p:nvSpPr>
        <p:spPr/>
        <p:txBody>
          <a:bodyPr/>
          <a:lstStyle>
            <a:lvl1pPr>
              <a:defRPr smtClean="0"/>
            </a:lvl1pPr>
          </a:lstStyle>
          <a:p>
            <a:pPr>
              <a:defRPr/>
            </a:pPr>
            <a:fld id="{1E811673-B924-4478-A9C9-D785870BE824}" type="slidenum">
              <a:rPr lang="en-US" altLang="en-US"/>
              <a:pPr>
                <a:defRPr/>
              </a:pPr>
              <a:t>‹#›</a:t>
            </a:fld>
            <a:endParaRPr lang="en-US" altLang="en-US"/>
          </a:p>
        </p:txBody>
      </p:sp>
    </p:spTree>
    <p:extLst>
      <p:ext uri="{BB962C8B-B14F-4D97-AF65-F5344CB8AC3E}">
        <p14:creationId xmlns:p14="http://schemas.microsoft.com/office/powerpoint/2010/main" val="895041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51870AF-4056-4676-A8A5-EB3360599B3C}"/>
              </a:ext>
            </a:extLst>
          </p:cNvPr>
          <p:cNvCxnSpPr/>
          <p:nvPr userDrawn="1"/>
        </p:nvCxnSpPr>
        <p:spPr>
          <a:xfrm>
            <a:off x="287338" y="976313"/>
            <a:ext cx="10798175" cy="95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87923" y="133017"/>
            <a:ext cx="10664825" cy="965200"/>
          </a:xfrm>
        </p:spPr>
        <p:txBody>
          <a:bodyPr>
            <a:normAutofit/>
          </a:bodyPr>
          <a:lstStyle>
            <a:lvl1pPr>
              <a:defRPr sz="3200" b="1">
                <a:solidFill>
                  <a:schemeClr val="accent1">
                    <a:lumMod val="50000"/>
                  </a:schemeClr>
                </a:solidFill>
                <a:latin typeface="Arial Rounded MT Bold" charset="0"/>
                <a:ea typeface="Arial Rounded MT Bold" charset="0"/>
                <a:cs typeface="Arial Rounded MT Bold" charset="0"/>
              </a:defRPr>
            </a:lvl1pPr>
          </a:lstStyle>
          <a:p>
            <a:r>
              <a:rPr lang="en-US" dirty="0"/>
              <a:t>Click to edit Master title style</a:t>
            </a:r>
          </a:p>
        </p:txBody>
      </p:sp>
      <p:sp>
        <p:nvSpPr>
          <p:cNvPr id="3" name="Content Placeholder 2"/>
          <p:cNvSpPr>
            <a:spLocks noGrp="1"/>
          </p:cNvSpPr>
          <p:nvPr>
            <p:ph idx="1"/>
          </p:nvPr>
        </p:nvSpPr>
        <p:spPr>
          <a:xfrm>
            <a:off x="838200" y="1346200"/>
            <a:ext cx="10515600" cy="4961835"/>
          </a:xfrm>
        </p:spPr>
        <p:txBody>
          <a:bodyPr/>
          <a:lstStyle>
            <a:lvl1pPr>
              <a:defRPr>
                <a:solidFill>
                  <a:schemeClr val="accent1">
                    <a:lumMod val="50000"/>
                  </a:schemeClr>
                </a:solidFill>
                <a:latin typeface="Arial" charset="0"/>
                <a:ea typeface="Arial" charset="0"/>
                <a:cs typeface="Arial" charset="0"/>
              </a:defRPr>
            </a:lvl1pPr>
            <a:lvl2pPr>
              <a:defRPr>
                <a:solidFill>
                  <a:schemeClr val="accent1">
                    <a:lumMod val="50000"/>
                  </a:schemeClr>
                </a:solidFill>
                <a:latin typeface="Arial" charset="0"/>
                <a:ea typeface="Arial" charset="0"/>
                <a:cs typeface="Arial" charset="0"/>
              </a:defRPr>
            </a:lvl2pPr>
            <a:lvl3pPr>
              <a:defRPr>
                <a:solidFill>
                  <a:schemeClr val="accent1">
                    <a:lumMod val="50000"/>
                  </a:schemeClr>
                </a:solidFill>
                <a:latin typeface="Arial" charset="0"/>
                <a:ea typeface="Arial" charset="0"/>
                <a:cs typeface="Arial" charset="0"/>
              </a:defRPr>
            </a:lvl3pPr>
            <a:lvl4pPr>
              <a:defRPr>
                <a:solidFill>
                  <a:schemeClr val="accent1">
                    <a:lumMod val="50000"/>
                  </a:schemeClr>
                </a:solidFill>
                <a:latin typeface="Arial" charset="0"/>
                <a:ea typeface="Arial" charset="0"/>
                <a:cs typeface="Arial" charset="0"/>
              </a:defRPr>
            </a:lvl4pPr>
            <a:lvl5pPr>
              <a:defRPr>
                <a:solidFill>
                  <a:schemeClr val="accent1">
                    <a:lumMod val="50000"/>
                  </a:schemeClr>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7F3BCE0C-6597-4149-A81A-0B6F8D6B7E1C}"/>
              </a:ext>
            </a:extLst>
          </p:cNvPr>
          <p:cNvSpPr>
            <a:spLocks noGrp="1"/>
          </p:cNvSpPr>
          <p:nvPr>
            <p:ph type="sldNum" sz="quarter" idx="10"/>
          </p:nvPr>
        </p:nvSpPr>
        <p:spPr>
          <a:xfrm>
            <a:off x="9423400" y="6376988"/>
            <a:ext cx="2743200" cy="365125"/>
          </a:xfrm>
        </p:spPr>
        <p:txBody>
          <a:bodyPr/>
          <a:lstStyle>
            <a:lvl1pPr>
              <a:defRPr sz="1400" smtClean="0">
                <a:solidFill>
                  <a:srgbClr val="FF0000"/>
                </a:solidFill>
              </a:defRPr>
            </a:lvl1pPr>
          </a:lstStyle>
          <a:p>
            <a:pPr>
              <a:defRPr/>
            </a:pPr>
            <a:fld id="{4A29F7C5-70F1-4554-B0D6-F24521DAFC34}" type="slidenum">
              <a:rPr lang="en-US" altLang="en-US"/>
              <a:pPr>
                <a:defRPr/>
              </a:pPr>
              <a:t>‹#›</a:t>
            </a:fld>
            <a:endParaRPr lang="en-US" altLang="en-US"/>
          </a:p>
        </p:txBody>
      </p:sp>
      <p:sp>
        <p:nvSpPr>
          <p:cNvPr id="6" name="Date Placeholder 3">
            <a:extLst>
              <a:ext uri="{FF2B5EF4-FFF2-40B4-BE49-F238E27FC236}">
                <a16:creationId xmlns:a16="http://schemas.microsoft.com/office/drawing/2014/main" id="{5EF6D0F2-1B08-404F-87A7-FEB68394262E}"/>
              </a:ext>
            </a:extLst>
          </p:cNvPr>
          <p:cNvSpPr>
            <a:spLocks noGrp="1"/>
          </p:cNvSpPr>
          <p:nvPr>
            <p:ph type="dt" sz="half" idx="11"/>
          </p:nvPr>
        </p:nvSpPr>
        <p:spPr/>
        <p:txBody>
          <a:bodyPr/>
          <a:lstStyle>
            <a:lvl1pPr>
              <a:defRPr b="1">
                <a:solidFill>
                  <a:srgbClr val="FF0000"/>
                </a:solidFill>
              </a:defRPr>
            </a:lvl1pPr>
          </a:lstStyle>
          <a:p>
            <a:pPr>
              <a:defRPr/>
            </a:pPr>
            <a:r>
              <a:rPr lang="en-GB"/>
              <a:t>CONFIDENTIAL</a:t>
            </a:r>
            <a:endParaRPr lang="en-US" dirty="0"/>
          </a:p>
        </p:txBody>
      </p:sp>
    </p:spTree>
    <p:extLst>
      <p:ext uri="{BB962C8B-B14F-4D97-AF65-F5344CB8AC3E}">
        <p14:creationId xmlns:p14="http://schemas.microsoft.com/office/powerpoint/2010/main" val="2243697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39B0C8-A007-4CCA-906E-CED181F4BB37}"/>
              </a:ext>
            </a:extLst>
          </p:cNvPr>
          <p:cNvSpPr>
            <a:spLocks noGrp="1"/>
          </p:cNvSpPr>
          <p:nvPr>
            <p:ph type="dt" sz="half" idx="10"/>
          </p:nvPr>
        </p:nvSpPr>
        <p:spPr/>
        <p:txBody>
          <a:bodyPr/>
          <a:lstStyle>
            <a:lvl1pPr>
              <a:defRPr/>
            </a:lvl1pPr>
          </a:lstStyle>
          <a:p>
            <a:pPr>
              <a:defRPr/>
            </a:pPr>
            <a:fld id="{27AB99C9-E1C7-45F3-82DB-4B83DB89DFDE}" type="datetime1">
              <a:rPr lang="en-GB"/>
              <a:pPr>
                <a:defRPr/>
              </a:pPr>
              <a:t>25/08/2024</a:t>
            </a:fld>
            <a:endParaRPr lang="en-US"/>
          </a:p>
        </p:txBody>
      </p:sp>
      <p:sp>
        <p:nvSpPr>
          <p:cNvPr id="5" name="Footer Placeholder 4">
            <a:extLst>
              <a:ext uri="{FF2B5EF4-FFF2-40B4-BE49-F238E27FC236}">
                <a16:creationId xmlns:a16="http://schemas.microsoft.com/office/drawing/2014/main" id="{153CF6DE-AB1E-4C97-88C2-6EDF571DEEE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6D2D4F8-1360-4BC1-A575-0DEAB7508396}"/>
              </a:ext>
            </a:extLst>
          </p:cNvPr>
          <p:cNvSpPr>
            <a:spLocks noGrp="1"/>
          </p:cNvSpPr>
          <p:nvPr>
            <p:ph type="sldNum" sz="quarter" idx="12"/>
          </p:nvPr>
        </p:nvSpPr>
        <p:spPr/>
        <p:txBody>
          <a:bodyPr/>
          <a:lstStyle>
            <a:lvl1pPr>
              <a:defRPr/>
            </a:lvl1pPr>
          </a:lstStyle>
          <a:p>
            <a:pPr>
              <a:defRPr/>
            </a:pPr>
            <a:fld id="{707D666E-70DA-45BC-A1D7-975DB4EF522F}" type="slidenum">
              <a:rPr lang="en-US" altLang="en-US"/>
              <a:pPr>
                <a:defRPr/>
              </a:pPr>
              <a:t>‹#›</a:t>
            </a:fld>
            <a:endParaRPr lang="en-US" altLang="en-US"/>
          </a:p>
        </p:txBody>
      </p:sp>
    </p:spTree>
    <p:extLst>
      <p:ext uri="{BB962C8B-B14F-4D97-AF65-F5344CB8AC3E}">
        <p14:creationId xmlns:p14="http://schemas.microsoft.com/office/powerpoint/2010/main" val="4262988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8A83C77-DA3A-442F-8A00-354B89EB3B2D}"/>
              </a:ext>
            </a:extLst>
          </p:cNvPr>
          <p:cNvSpPr>
            <a:spLocks noGrp="1"/>
          </p:cNvSpPr>
          <p:nvPr>
            <p:ph type="dt" sz="half" idx="10"/>
          </p:nvPr>
        </p:nvSpPr>
        <p:spPr/>
        <p:txBody>
          <a:bodyPr/>
          <a:lstStyle>
            <a:lvl1pPr>
              <a:defRPr/>
            </a:lvl1pPr>
          </a:lstStyle>
          <a:p>
            <a:pPr>
              <a:defRPr/>
            </a:pPr>
            <a:fld id="{733E9B8D-53C6-4359-BCF4-6D1247F66DCF}" type="datetime1">
              <a:rPr lang="en-GB"/>
              <a:pPr>
                <a:defRPr/>
              </a:pPr>
              <a:t>25/08/2024</a:t>
            </a:fld>
            <a:endParaRPr lang="en-US"/>
          </a:p>
        </p:txBody>
      </p:sp>
      <p:sp>
        <p:nvSpPr>
          <p:cNvPr id="6" name="Footer Placeholder 4">
            <a:extLst>
              <a:ext uri="{FF2B5EF4-FFF2-40B4-BE49-F238E27FC236}">
                <a16:creationId xmlns:a16="http://schemas.microsoft.com/office/drawing/2014/main" id="{FCBE2D5C-98BA-489C-B942-E4577BB8FBD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A7EB110-99A8-4E36-9EAB-6285B74F23D7}"/>
              </a:ext>
            </a:extLst>
          </p:cNvPr>
          <p:cNvSpPr>
            <a:spLocks noGrp="1"/>
          </p:cNvSpPr>
          <p:nvPr>
            <p:ph type="sldNum" sz="quarter" idx="12"/>
          </p:nvPr>
        </p:nvSpPr>
        <p:spPr/>
        <p:txBody>
          <a:bodyPr/>
          <a:lstStyle>
            <a:lvl1pPr>
              <a:defRPr/>
            </a:lvl1pPr>
          </a:lstStyle>
          <a:p>
            <a:pPr>
              <a:defRPr/>
            </a:pPr>
            <a:fld id="{6441A7E1-4A86-4EC7-905F-C559DB34F230}" type="slidenum">
              <a:rPr lang="en-US" altLang="en-US"/>
              <a:pPr>
                <a:defRPr/>
              </a:pPr>
              <a:t>‹#›</a:t>
            </a:fld>
            <a:endParaRPr lang="en-US" altLang="en-US"/>
          </a:p>
        </p:txBody>
      </p:sp>
    </p:spTree>
    <p:extLst>
      <p:ext uri="{BB962C8B-B14F-4D97-AF65-F5344CB8AC3E}">
        <p14:creationId xmlns:p14="http://schemas.microsoft.com/office/powerpoint/2010/main" val="3353422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933C-CB39-474D-ABD1-F789EFC3FC9F}"/>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92FC2061-E44B-4608-A3CF-9B942F061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BD2A62DB-4797-405D-B6A1-AA7B93429FDE}"/>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5" name="Footer Placeholder 4">
            <a:extLst>
              <a:ext uri="{FF2B5EF4-FFF2-40B4-BE49-F238E27FC236}">
                <a16:creationId xmlns:a16="http://schemas.microsoft.com/office/drawing/2014/main" id="{7F628598-2425-4ABF-9DCC-684ACA73EB54}"/>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532F737-A631-470C-9515-3A4246247684}"/>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3747758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D8022A0-4E07-4790-A854-54F516D65113}"/>
              </a:ext>
            </a:extLst>
          </p:cNvPr>
          <p:cNvSpPr>
            <a:spLocks noGrp="1"/>
          </p:cNvSpPr>
          <p:nvPr>
            <p:ph type="dt" sz="half" idx="10"/>
          </p:nvPr>
        </p:nvSpPr>
        <p:spPr/>
        <p:txBody>
          <a:bodyPr/>
          <a:lstStyle>
            <a:lvl1pPr>
              <a:defRPr/>
            </a:lvl1pPr>
          </a:lstStyle>
          <a:p>
            <a:pPr>
              <a:defRPr/>
            </a:pPr>
            <a:fld id="{BAE3A5E1-168A-4A4F-A9D1-66B5EB0FEBB4}" type="datetime1">
              <a:rPr lang="en-GB"/>
              <a:pPr>
                <a:defRPr/>
              </a:pPr>
              <a:t>25/08/2024</a:t>
            </a:fld>
            <a:endParaRPr lang="en-US"/>
          </a:p>
        </p:txBody>
      </p:sp>
      <p:sp>
        <p:nvSpPr>
          <p:cNvPr id="8" name="Footer Placeholder 4">
            <a:extLst>
              <a:ext uri="{FF2B5EF4-FFF2-40B4-BE49-F238E27FC236}">
                <a16:creationId xmlns:a16="http://schemas.microsoft.com/office/drawing/2014/main" id="{6EAC65E8-681E-41F5-AE91-52BA7E17A9E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77766BAD-19EB-4B8D-96DC-6492F217B37F}"/>
              </a:ext>
            </a:extLst>
          </p:cNvPr>
          <p:cNvSpPr>
            <a:spLocks noGrp="1"/>
          </p:cNvSpPr>
          <p:nvPr>
            <p:ph type="sldNum" sz="quarter" idx="12"/>
          </p:nvPr>
        </p:nvSpPr>
        <p:spPr/>
        <p:txBody>
          <a:bodyPr/>
          <a:lstStyle>
            <a:lvl1pPr>
              <a:defRPr/>
            </a:lvl1pPr>
          </a:lstStyle>
          <a:p>
            <a:pPr>
              <a:defRPr/>
            </a:pPr>
            <a:fld id="{746571EF-A6D6-4A0C-A4DE-97E8325C65DF}" type="slidenum">
              <a:rPr lang="en-US" altLang="en-US"/>
              <a:pPr>
                <a:defRPr/>
              </a:pPr>
              <a:t>‹#›</a:t>
            </a:fld>
            <a:endParaRPr lang="en-US" altLang="en-US"/>
          </a:p>
        </p:txBody>
      </p:sp>
    </p:spTree>
    <p:extLst>
      <p:ext uri="{BB962C8B-B14F-4D97-AF65-F5344CB8AC3E}">
        <p14:creationId xmlns:p14="http://schemas.microsoft.com/office/powerpoint/2010/main" val="26395675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90D50CA-1BAF-4993-B9A7-332A9E79FBD6}"/>
              </a:ext>
            </a:extLst>
          </p:cNvPr>
          <p:cNvSpPr>
            <a:spLocks noGrp="1"/>
          </p:cNvSpPr>
          <p:nvPr>
            <p:ph type="dt" sz="half" idx="10"/>
          </p:nvPr>
        </p:nvSpPr>
        <p:spPr/>
        <p:txBody>
          <a:bodyPr/>
          <a:lstStyle>
            <a:lvl1pPr>
              <a:defRPr/>
            </a:lvl1pPr>
          </a:lstStyle>
          <a:p>
            <a:pPr>
              <a:defRPr/>
            </a:pPr>
            <a:fld id="{37565652-FB1F-449D-891B-9A26419E4C73}" type="datetime1">
              <a:rPr lang="en-GB"/>
              <a:pPr>
                <a:defRPr/>
              </a:pPr>
              <a:t>25/08/2024</a:t>
            </a:fld>
            <a:endParaRPr lang="en-US"/>
          </a:p>
        </p:txBody>
      </p:sp>
      <p:sp>
        <p:nvSpPr>
          <p:cNvPr id="4" name="Footer Placeholder 4">
            <a:extLst>
              <a:ext uri="{FF2B5EF4-FFF2-40B4-BE49-F238E27FC236}">
                <a16:creationId xmlns:a16="http://schemas.microsoft.com/office/drawing/2014/main" id="{0A4008E5-4A2B-4EE3-A28C-299283B7E46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B34071D-694C-41A4-8E7E-3012DA194715}"/>
              </a:ext>
            </a:extLst>
          </p:cNvPr>
          <p:cNvSpPr>
            <a:spLocks noGrp="1"/>
          </p:cNvSpPr>
          <p:nvPr>
            <p:ph type="sldNum" sz="quarter" idx="12"/>
          </p:nvPr>
        </p:nvSpPr>
        <p:spPr/>
        <p:txBody>
          <a:bodyPr/>
          <a:lstStyle>
            <a:lvl1pPr>
              <a:defRPr/>
            </a:lvl1pPr>
          </a:lstStyle>
          <a:p>
            <a:pPr>
              <a:defRPr/>
            </a:pPr>
            <a:fld id="{DDAC474C-B0E9-41CE-A210-0C1888835C06}" type="slidenum">
              <a:rPr lang="en-US" altLang="en-US"/>
              <a:pPr>
                <a:defRPr/>
              </a:pPr>
              <a:t>‹#›</a:t>
            </a:fld>
            <a:endParaRPr lang="en-US" altLang="en-US"/>
          </a:p>
        </p:txBody>
      </p:sp>
    </p:spTree>
    <p:extLst>
      <p:ext uri="{BB962C8B-B14F-4D97-AF65-F5344CB8AC3E}">
        <p14:creationId xmlns:p14="http://schemas.microsoft.com/office/powerpoint/2010/main" val="2638300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E06BD3B-BD50-4AEB-9F39-878DBA060B87}"/>
              </a:ext>
            </a:extLst>
          </p:cNvPr>
          <p:cNvSpPr>
            <a:spLocks noGrp="1"/>
          </p:cNvSpPr>
          <p:nvPr>
            <p:ph type="dt" sz="half" idx="10"/>
          </p:nvPr>
        </p:nvSpPr>
        <p:spPr/>
        <p:txBody>
          <a:bodyPr/>
          <a:lstStyle>
            <a:lvl1pPr>
              <a:defRPr/>
            </a:lvl1pPr>
          </a:lstStyle>
          <a:p>
            <a:pPr>
              <a:defRPr/>
            </a:pPr>
            <a:fld id="{FFB3523C-7D85-4AC3-8486-6E1C0E34065A}" type="datetime1">
              <a:rPr lang="en-GB"/>
              <a:pPr>
                <a:defRPr/>
              </a:pPr>
              <a:t>25/08/2024</a:t>
            </a:fld>
            <a:endParaRPr lang="en-US"/>
          </a:p>
        </p:txBody>
      </p:sp>
      <p:sp>
        <p:nvSpPr>
          <p:cNvPr id="3" name="Footer Placeholder 4">
            <a:extLst>
              <a:ext uri="{FF2B5EF4-FFF2-40B4-BE49-F238E27FC236}">
                <a16:creationId xmlns:a16="http://schemas.microsoft.com/office/drawing/2014/main" id="{102ADE3A-2BE0-416F-A9A8-5BB1F3D9E66E}"/>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BF1A17B-05B3-4795-9153-28C4563C9FEF}"/>
              </a:ext>
            </a:extLst>
          </p:cNvPr>
          <p:cNvSpPr>
            <a:spLocks noGrp="1"/>
          </p:cNvSpPr>
          <p:nvPr>
            <p:ph type="sldNum" sz="quarter" idx="12"/>
          </p:nvPr>
        </p:nvSpPr>
        <p:spPr/>
        <p:txBody>
          <a:bodyPr/>
          <a:lstStyle>
            <a:lvl1pPr>
              <a:defRPr/>
            </a:lvl1pPr>
          </a:lstStyle>
          <a:p>
            <a:pPr>
              <a:defRPr/>
            </a:pPr>
            <a:fld id="{7B440B2A-C821-4663-8589-93640AF58706}" type="slidenum">
              <a:rPr lang="en-US" altLang="en-US"/>
              <a:pPr>
                <a:defRPr/>
              </a:pPr>
              <a:t>‹#›</a:t>
            </a:fld>
            <a:endParaRPr lang="en-US" altLang="en-US"/>
          </a:p>
        </p:txBody>
      </p:sp>
    </p:spTree>
    <p:extLst>
      <p:ext uri="{BB962C8B-B14F-4D97-AF65-F5344CB8AC3E}">
        <p14:creationId xmlns:p14="http://schemas.microsoft.com/office/powerpoint/2010/main" val="3404656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AAD53A31-8B96-4195-A70D-3A7B9867DF7E}"/>
              </a:ext>
            </a:extLst>
          </p:cNvPr>
          <p:cNvSpPr>
            <a:spLocks noGrp="1"/>
          </p:cNvSpPr>
          <p:nvPr>
            <p:ph type="dt" sz="half" idx="10"/>
          </p:nvPr>
        </p:nvSpPr>
        <p:spPr/>
        <p:txBody>
          <a:bodyPr/>
          <a:lstStyle>
            <a:lvl1pPr>
              <a:defRPr/>
            </a:lvl1pPr>
          </a:lstStyle>
          <a:p>
            <a:pPr>
              <a:defRPr/>
            </a:pPr>
            <a:fld id="{CBDA5D5D-A22A-4F43-9ED3-E0EE5E4CB505}" type="datetime1">
              <a:rPr lang="en-GB"/>
              <a:pPr>
                <a:defRPr/>
              </a:pPr>
              <a:t>25/08/2024</a:t>
            </a:fld>
            <a:endParaRPr lang="en-US"/>
          </a:p>
        </p:txBody>
      </p:sp>
      <p:sp>
        <p:nvSpPr>
          <p:cNvPr id="6" name="Footer Placeholder 4">
            <a:extLst>
              <a:ext uri="{FF2B5EF4-FFF2-40B4-BE49-F238E27FC236}">
                <a16:creationId xmlns:a16="http://schemas.microsoft.com/office/drawing/2014/main" id="{8FA12AA6-5B47-40EB-BAAE-F1EBEA8AA8FF}"/>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7742F1F-ABD0-4799-9964-102C83B90F1D}"/>
              </a:ext>
            </a:extLst>
          </p:cNvPr>
          <p:cNvSpPr>
            <a:spLocks noGrp="1"/>
          </p:cNvSpPr>
          <p:nvPr>
            <p:ph type="sldNum" sz="quarter" idx="12"/>
          </p:nvPr>
        </p:nvSpPr>
        <p:spPr/>
        <p:txBody>
          <a:bodyPr/>
          <a:lstStyle>
            <a:lvl1pPr>
              <a:defRPr/>
            </a:lvl1pPr>
          </a:lstStyle>
          <a:p>
            <a:pPr>
              <a:defRPr/>
            </a:pPr>
            <a:fld id="{D1DD3009-52E8-4480-9FA8-2097B5359F09}" type="slidenum">
              <a:rPr lang="en-US" altLang="en-US"/>
              <a:pPr>
                <a:defRPr/>
              </a:pPr>
              <a:t>‹#›</a:t>
            </a:fld>
            <a:endParaRPr lang="en-US" altLang="en-US"/>
          </a:p>
        </p:txBody>
      </p:sp>
    </p:spTree>
    <p:extLst>
      <p:ext uri="{BB962C8B-B14F-4D97-AF65-F5344CB8AC3E}">
        <p14:creationId xmlns:p14="http://schemas.microsoft.com/office/powerpoint/2010/main" val="15573873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99C117D2-F027-47AC-A147-938BF3BE7B1C}"/>
              </a:ext>
            </a:extLst>
          </p:cNvPr>
          <p:cNvSpPr>
            <a:spLocks noGrp="1"/>
          </p:cNvSpPr>
          <p:nvPr>
            <p:ph type="dt" sz="half" idx="10"/>
          </p:nvPr>
        </p:nvSpPr>
        <p:spPr/>
        <p:txBody>
          <a:bodyPr/>
          <a:lstStyle>
            <a:lvl1pPr>
              <a:defRPr/>
            </a:lvl1pPr>
          </a:lstStyle>
          <a:p>
            <a:pPr>
              <a:defRPr/>
            </a:pPr>
            <a:fld id="{4DFBF010-59D7-4046-B98D-5BE56824667D}" type="datetime1">
              <a:rPr lang="en-GB"/>
              <a:pPr>
                <a:defRPr/>
              </a:pPr>
              <a:t>25/08/2024</a:t>
            </a:fld>
            <a:endParaRPr lang="en-US"/>
          </a:p>
        </p:txBody>
      </p:sp>
      <p:sp>
        <p:nvSpPr>
          <p:cNvPr id="6" name="Footer Placeholder 4">
            <a:extLst>
              <a:ext uri="{FF2B5EF4-FFF2-40B4-BE49-F238E27FC236}">
                <a16:creationId xmlns:a16="http://schemas.microsoft.com/office/drawing/2014/main" id="{6649D51B-0499-46EB-954F-0B6D880E381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9DB8F76-07F0-4305-A607-07219884DD09}"/>
              </a:ext>
            </a:extLst>
          </p:cNvPr>
          <p:cNvSpPr>
            <a:spLocks noGrp="1"/>
          </p:cNvSpPr>
          <p:nvPr>
            <p:ph type="sldNum" sz="quarter" idx="12"/>
          </p:nvPr>
        </p:nvSpPr>
        <p:spPr/>
        <p:txBody>
          <a:bodyPr/>
          <a:lstStyle>
            <a:lvl1pPr>
              <a:defRPr/>
            </a:lvl1pPr>
          </a:lstStyle>
          <a:p>
            <a:pPr>
              <a:defRPr/>
            </a:pPr>
            <a:fld id="{7647B44A-FF0B-4C87-87A4-40145A69538C}" type="slidenum">
              <a:rPr lang="en-US" altLang="en-US"/>
              <a:pPr>
                <a:defRPr/>
              </a:pPr>
              <a:t>‹#›</a:t>
            </a:fld>
            <a:endParaRPr lang="en-US" altLang="en-US"/>
          </a:p>
        </p:txBody>
      </p:sp>
    </p:spTree>
    <p:extLst>
      <p:ext uri="{BB962C8B-B14F-4D97-AF65-F5344CB8AC3E}">
        <p14:creationId xmlns:p14="http://schemas.microsoft.com/office/powerpoint/2010/main" val="27784057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08B83-61DE-4663-83BA-0378E5991093}"/>
              </a:ext>
            </a:extLst>
          </p:cNvPr>
          <p:cNvSpPr>
            <a:spLocks noGrp="1"/>
          </p:cNvSpPr>
          <p:nvPr>
            <p:ph type="dt" sz="half" idx="10"/>
          </p:nvPr>
        </p:nvSpPr>
        <p:spPr/>
        <p:txBody>
          <a:bodyPr/>
          <a:lstStyle>
            <a:lvl1pPr>
              <a:defRPr/>
            </a:lvl1pPr>
          </a:lstStyle>
          <a:p>
            <a:pPr>
              <a:defRPr/>
            </a:pPr>
            <a:fld id="{C868F60C-ED19-4BF9-9D4D-71770B36258A}" type="datetime1">
              <a:rPr lang="en-GB"/>
              <a:pPr>
                <a:defRPr/>
              </a:pPr>
              <a:t>25/08/2024</a:t>
            </a:fld>
            <a:endParaRPr lang="en-US"/>
          </a:p>
        </p:txBody>
      </p:sp>
      <p:sp>
        <p:nvSpPr>
          <p:cNvPr id="5" name="Footer Placeholder 4">
            <a:extLst>
              <a:ext uri="{FF2B5EF4-FFF2-40B4-BE49-F238E27FC236}">
                <a16:creationId xmlns:a16="http://schemas.microsoft.com/office/drawing/2014/main" id="{0033C03F-6658-4DBE-A8E0-A48F57B11FB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19DA0BE-71BF-44CD-8F40-E6FEEA57A695}"/>
              </a:ext>
            </a:extLst>
          </p:cNvPr>
          <p:cNvSpPr>
            <a:spLocks noGrp="1"/>
          </p:cNvSpPr>
          <p:nvPr>
            <p:ph type="sldNum" sz="quarter" idx="12"/>
          </p:nvPr>
        </p:nvSpPr>
        <p:spPr/>
        <p:txBody>
          <a:bodyPr/>
          <a:lstStyle>
            <a:lvl1pPr>
              <a:defRPr/>
            </a:lvl1pPr>
          </a:lstStyle>
          <a:p>
            <a:pPr>
              <a:defRPr/>
            </a:pPr>
            <a:fld id="{8B315F8D-DBB7-405B-BCEC-EB3A6769EB54}" type="slidenum">
              <a:rPr lang="en-US" altLang="en-US"/>
              <a:pPr>
                <a:defRPr/>
              </a:pPr>
              <a:t>‹#›</a:t>
            </a:fld>
            <a:endParaRPr lang="en-US" altLang="en-US"/>
          </a:p>
        </p:txBody>
      </p:sp>
    </p:spTree>
    <p:extLst>
      <p:ext uri="{BB962C8B-B14F-4D97-AF65-F5344CB8AC3E}">
        <p14:creationId xmlns:p14="http://schemas.microsoft.com/office/powerpoint/2010/main" val="42147863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6BCE9-B969-46E4-8B0A-92E99DFE162C}"/>
              </a:ext>
            </a:extLst>
          </p:cNvPr>
          <p:cNvSpPr>
            <a:spLocks noGrp="1"/>
          </p:cNvSpPr>
          <p:nvPr>
            <p:ph type="dt" sz="half" idx="10"/>
          </p:nvPr>
        </p:nvSpPr>
        <p:spPr/>
        <p:txBody>
          <a:bodyPr/>
          <a:lstStyle>
            <a:lvl1pPr>
              <a:defRPr/>
            </a:lvl1pPr>
          </a:lstStyle>
          <a:p>
            <a:pPr>
              <a:defRPr/>
            </a:pPr>
            <a:fld id="{7BC0E677-79F3-4AF0-BDB8-3D1184315B1B}" type="datetime1">
              <a:rPr lang="en-GB"/>
              <a:pPr>
                <a:defRPr/>
              </a:pPr>
              <a:t>25/08/2024</a:t>
            </a:fld>
            <a:endParaRPr lang="en-US"/>
          </a:p>
        </p:txBody>
      </p:sp>
      <p:sp>
        <p:nvSpPr>
          <p:cNvPr id="5" name="Footer Placeholder 4">
            <a:extLst>
              <a:ext uri="{FF2B5EF4-FFF2-40B4-BE49-F238E27FC236}">
                <a16:creationId xmlns:a16="http://schemas.microsoft.com/office/drawing/2014/main" id="{427B29AE-EC52-472B-9ABE-58365A6A90C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0161FB-96CF-4C85-BFEB-B057335C4E2A}"/>
              </a:ext>
            </a:extLst>
          </p:cNvPr>
          <p:cNvSpPr>
            <a:spLocks noGrp="1"/>
          </p:cNvSpPr>
          <p:nvPr>
            <p:ph type="sldNum" sz="quarter" idx="12"/>
          </p:nvPr>
        </p:nvSpPr>
        <p:spPr/>
        <p:txBody>
          <a:bodyPr/>
          <a:lstStyle>
            <a:lvl1pPr>
              <a:defRPr/>
            </a:lvl1pPr>
          </a:lstStyle>
          <a:p>
            <a:pPr>
              <a:defRPr/>
            </a:pPr>
            <a:fld id="{30C1D498-F88C-4F75-9BF4-4401D2CADBCB}" type="slidenum">
              <a:rPr lang="en-US" altLang="en-US"/>
              <a:pPr>
                <a:defRPr/>
              </a:pPr>
              <a:t>‹#›</a:t>
            </a:fld>
            <a:endParaRPr lang="en-US" altLang="en-US"/>
          </a:p>
        </p:txBody>
      </p:sp>
    </p:spTree>
    <p:extLst>
      <p:ext uri="{BB962C8B-B14F-4D97-AF65-F5344CB8AC3E}">
        <p14:creationId xmlns:p14="http://schemas.microsoft.com/office/powerpoint/2010/main" val="3755503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94404D7-E3E9-4CE7-AFC0-9FC55A6BA08C}"/>
              </a:ext>
            </a:extLst>
          </p:cNvPr>
          <p:cNvCxnSpPr/>
          <p:nvPr userDrawn="1"/>
        </p:nvCxnSpPr>
        <p:spPr>
          <a:xfrm>
            <a:off x="468313" y="6427788"/>
            <a:ext cx="10972800"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pic>
        <p:nvPicPr>
          <p:cNvPr id="3" name="Picture 2" descr="http://www.primera-africa.com/wp-content/themes/primera-africa/images/PA-logo_03.png">
            <a:extLst>
              <a:ext uri="{FF2B5EF4-FFF2-40B4-BE49-F238E27FC236}">
                <a16:creationId xmlns:a16="http://schemas.microsoft.com/office/drawing/2014/main" id="{C939A235-E34B-4DBB-82FE-7644A0BBD5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34675" y="260350"/>
            <a:ext cx="11525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70649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465F4-50B7-4DB8-8BC6-2427C31075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8FEA3D36-2723-4BE9-A860-2CCC157D29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2C976C-56E4-4212-B573-77C41692E674}"/>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5" name="Footer Placeholder 4">
            <a:extLst>
              <a:ext uri="{FF2B5EF4-FFF2-40B4-BE49-F238E27FC236}">
                <a16:creationId xmlns:a16="http://schemas.microsoft.com/office/drawing/2014/main" id="{BD7FE332-8407-47E7-BF2E-F7436238F58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39AA9A2B-523F-4515-8F23-891C82F1353B}"/>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2466477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E0D3E-78DA-48DF-8CC5-3C7DD611FAB4}"/>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5CD9ADA5-4CEC-4CF9-824D-1D08F88170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61474FE3-71C3-4115-95DB-2EC8E5EF56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CB4ED4E3-935C-435D-AA0C-DE8637491FA3}"/>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6" name="Footer Placeholder 5">
            <a:extLst>
              <a:ext uri="{FF2B5EF4-FFF2-40B4-BE49-F238E27FC236}">
                <a16:creationId xmlns:a16="http://schemas.microsoft.com/office/drawing/2014/main" id="{4E570CC1-9DAD-4363-96F6-248798D7C2EB}"/>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CE933565-28AD-4FCD-BA0C-A1EF99F53597}"/>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2036036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8D69-CCD7-43BC-82C3-2A44EDEA276D}"/>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1C8501BA-7BF0-4CB6-A77B-55904FCB49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B9371B-7D67-4899-9E1C-1DC097DE1F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D74E58AA-69AE-425B-9296-A1E4921124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740ED9-21CF-42DA-9693-EE04B6585E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F1909ED2-6D8D-4A73-8878-D5148D5CF26A}"/>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8" name="Footer Placeholder 7">
            <a:extLst>
              <a:ext uri="{FF2B5EF4-FFF2-40B4-BE49-F238E27FC236}">
                <a16:creationId xmlns:a16="http://schemas.microsoft.com/office/drawing/2014/main" id="{A89B3282-6179-4E83-9129-6A37CCD59184}"/>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2928C55B-49AE-4ED1-BA66-5F1961DEADF2}"/>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845513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113A-AFB1-4DC8-AA92-F90AC1750530}"/>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45759ADF-15AD-4C4D-B146-431A4AF56366}"/>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4" name="Footer Placeholder 3">
            <a:extLst>
              <a:ext uri="{FF2B5EF4-FFF2-40B4-BE49-F238E27FC236}">
                <a16:creationId xmlns:a16="http://schemas.microsoft.com/office/drawing/2014/main" id="{9DE2EEA5-6259-49B6-A327-052438167098}"/>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2DC4AECE-A383-44E4-8FA0-2ECEB6CC34C2}"/>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1853298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09DDC4-D038-45AB-BF0C-686C43B4C78E}"/>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3" name="Footer Placeholder 2">
            <a:extLst>
              <a:ext uri="{FF2B5EF4-FFF2-40B4-BE49-F238E27FC236}">
                <a16:creationId xmlns:a16="http://schemas.microsoft.com/office/drawing/2014/main" id="{0F5805F3-3A94-4CFF-B74A-11A0F33DDA81}"/>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C0BE2CD3-4606-482C-BF61-533DA2A45DCC}"/>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3019976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6E8A-FD60-4955-B8FE-E5D700F42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70B7AE1D-659A-4B68-B4BB-6E418AD7A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C6B7F5BE-A0E8-4B59-A8CF-67EC74ADA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6C733-B7B2-46B2-84EA-6FF861EA564A}"/>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6" name="Footer Placeholder 5">
            <a:extLst>
              <a:ext uri="{FF2B5EF4-FFF2-40B4-BE49-F238E27FC236}">
                <a16:creationId xmlns:a16="http://schemas.microsoft.com/office/drawing/2014/main" id="{14BAC67E-89DC-43F4-81F1-0B28F69C14E4}"/>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AD35BB88-2B4A-4A9D-95E1-A4D0A3D494F2}"/>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2196091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9193-99B8-4D5A-96F0-64A06B139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2C363B3C-2D42-42D9-8725-CABDAB0E3E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B2D6818C-4F6C-4957-AE16-65BD708798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EC8B6-94FF-42E1-B21B-5F8FB7D3CE6F}"/>
              </a:ext>
            </a:extLst>
          </p:cNvPr>
          <p:cNvSpPr>
            <a:spLocks noGrp="1"/>
          </p:cNvSpPr>
          <p:nvPr>
            <p:ph type="dt" sz="half" idx="10"/>
          </p:nvPr>
        </p:nvSpPr>
        <p:spPr/>
        <p:txBody>
          <a:bodyPr/>
          <a:lstStyle/>
          <a:p>
            <a:fld id="{0ACFA734-A392-4014-BEDB-FB50868BE076}" type="datetimeFigureOut">
              <a:rPr lang="en-NG" smtClean="0"/>
              <a:t>25/08/2024</a:t>
            </a:fld>
            <a:endParaRPr lang="en-NG"/>
          </a:p>
        </p:txBody>
      </p:sp>
      <p:sp>
        <p:nvSpPr>
          <p:cNvPr id="6" name="Footer Placeholder 5">
            <a:extLst>
              <a:ext uri="{FF2B5EF4-FFF2-40B4-BE49-F238E27FC236}">
                <a16:creationId xmlns:a16="http://schemas.microsoft.com/office/drawing/2014/main" id="{8AF54E48-C0D1-4BA7-9FEA-F7A31238A997}"/>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E5B0C91F-9B5E-4095-B685-049B69767B09}"/>
              </a:ext>
            </a:extLst>
          </p:cNvPr>
          <p:cNvSpPr>
            <a:spLocks noGrp="1"/>
          </p:cNvSpPr>
          <p:nvPr>
            <p:ph type="sldNum" sz="quarter" idx="12"/>
          </p:nvPr>
        </p:nvSpPr>
        <p:spPr/>
        <p:txBody>
          <a:bodyPr/>
          <a:lstStyle/>
          <a:p>
            <a:fld id="{4F013491-EC8A-4F90-8E8B-B1F58F0B5539}" type="slidenum">
              <a:rPr lang="en-NG" smtClean="0"/>
              <a:t>‹#›</a:t>
            </a:fld>
            <a:endParaRPr lang="en-NG"/>
          </a:p>
        </p:txBody>
      </p:sp>
    </p:spTree>
    <p:extLst>
      <p:ext uri="{BB962C8B-B14F-4D97-AF65-F5344CB8AC3E}">
        <p14:creationId xmlns:p14="http://schemas.microsoft.com/office/powerpoint/2010/main" val="396853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32DF31-A29F-4CA4-9528-FF39637D60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D22DF922-F463-406A-9498-D7F33F0D0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EC5777F6-FFDE-44E6-904A-50F066BCC8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FA734-A392-4014-BEDB-FB50868BE076}" type="datetimeFigureOut">
              <a:rPr lang="en-NG" smtClean="0"/>
              <a:t>25/08/2024</a:t>
            </a:fld>
            <a:endParaRPr lang="en-NG"/>
          </a:p>
        </p:txBody>
      </p:sp>
      <p:sp>
        <p:nvSpPr>
          <p:cNvPr id="5" name="Footer Placeholder 4">
            <a:extLst>
              <a:ext uri="{FF2B5EF4-FFF2-40B4-BE49-F238E27FC236}">
                <a16:creationId xmlns:a16="http://schemas.microsoft.com/office/drawing/2014/main" id="{E4AB35F2-FC75-428E-9A69-184DD87DC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C3611506-1C2B-4742-9C49-45BEDBE6E4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13491-EC8A-4F90-8E8B-B1F58F0B5539}" type="slidenum">
              <a:rPr lang="en-NG" smtClean="0"/>
              <a:t>‹#›</a:t>
            </a:fld>
            <a:endParaRPr lang="en-NG"/>
          </a:p>
        </p:txBody>
      </p:sp>
    </p:spTree>
    <p:extLst>
      <p:ext uri="{BB962C8B-B14F-4D97-AF65-F5344CB8AC3E}">
        <p14:creationId xmlns:p14="http://schemas.microsoft.com/office/powerpoint/2010/main" val="3754318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C94BE8D-7E99-49FA-977B-E95063C7E583}"/>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57AB45C-A177-4105-B206-0B81EE8B1132}"/>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DACB3B8-C301-48CB-A043-18FD6F3846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defRPr>
            </a:lvl1pPr>
          </a:lstStyle>
          <a:p>
            <a:pPr>
              <a:defRPr/>
            </a:pPr>
            <a:fld id="{F9851313-352C-47B4-BF96-62E75FAD9758}" type="datetime1">
              <a:rPr lang="en-GB"/>
              <a:pPr>
                <a:defRPr/>
              </a:pPr>
              <a:t>25/08/2024</a:t>
            </a:fld>
            <a:endParaRPr lang="en-US"/>
          </a:p>
        </p:txBody>
      </p:sp>
      <p:sp>
        <p:nvSpPr>
          <p:cNvPr id="5" name="Footer Placeholder 4">
            <a:extLst>
              <a:ext uri="{FF2B5EF4-FFF2-40B4-BE49-F238E27FC236}">
                <a16:creationId xmlns:a16="http://schemas.microsoft.com/office/drawing/2014/main" id="{88490B94-3DBC-4B9B-BDC0-6B6BE4DA83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1AFCF523-748C-4EA1-899D-E988C4072A28}"/>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1299F91C-C79E-4B02-A565-AD4D289AEAAC}" type="slidenum">
              <a:rPr lang="en-US" altLang="en-US"/>
              <a:pPr>
                <a:defRPr/>
              </a:pPr>
              <a:t>‹#›</a:t>
            </a:fld>
            <a:endParaRPr lang="en-US" altLang="en-US"/>
          </a:p>
        </p:txBody>
      </p:sp>
    </p:spTree>
    <p:extLst>
      <p:ext uri="{BB962C8B-B14F-4D97-AF65-F5344CB8AC3E}">
        <p14:creationId xmlns:p14="http://schemas.microsoft.com/office/powerpoint/2010/main" val="98513918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charset="0"/>
        </a:defRPr>
      </a:lvl2pPr>
      <a:lvl3pPr algn="l" rtl="0" eaLnBrk="0" fontAlgn="base" hangingPunct="0">
        <a:lnSpc>
          <a:spcPct val="90000"/>
        </a:lnSpc>
        <a:spcBef>
          <a:spcPct val="0"/>
        </a:spcBef>
        <a:spcAft>
          <a:spcPct val="0"/>
        </a:spcAft>
        <a:defRPr sz="4400">
          <a:solidFill>
            <a:schemeClr val="tx1"/>
          </a:solidFill>
          <a:latin typeface="Calibri Light" charset="0"/>
        </a:defRPr>
      </a:lvl3pPr>
      <a:lvl4pPr algn="l" rtl="0" eaLnBrk="0" fontAlgn="base" hangingPunct="0">
        <a:lnSpc>
          <a:spcPct val="90000"/>
        </a:lnSpc>
        <a:spcBef>
          <a:spcPct val="0"/>
        </a:spcBef>
        <a:spcAft>
          <a:spcPct val="0"/>
        </a:spcAft>
        <a:defRPr sz="4400">
          <a:solidFill>
            <a:schemeClr val="tx1"/>
          </a:solidFill>
          <a:latin typeface="Calibri Light" charset="0"/>
        </a:defRPr>
      </a:lvl4pPr>
      <a:lvl5pPr algn="l" rtl="0" eaLnBrk="0" fontAlgn="base" hangingPunct="0">
        <a:lnSpc>
          <a:spcPct val="90000"/>
        </a:lnSpc>
        <a:spcBef>
          <a:spcPct val="0"/>
        </a:spcBef>
        <a:spcAft>
          <a:spcPct val="0"/>
        </a:spcAft>
        <a:defRPr sz="4400">
          <a:solidFill>
            <a:schemeClr val="tx1"/>
          </a:solidFill>
          <a:latin typeface="Calibri Light" charset="0"/>
        </a:defRPr>
      </a:lvl5pPr>
      <a:lvl6pPr marL="457200" algn="l" rtl="0" fontAlgn="base">
        <a:lnSpc>
          <a:spcPct val="90000"/>
        </a:lnSpc>
        <a:spcBef>
          <a:spcPct val="0"/>
        </a:spcBef>
        <a:spcAft>
          <a:spcPct val="0"/>
        </a:spcAft>
        <a:defRPr sz="4400">
          <a:solidFill>
            <a:schemeClr val="tx1"/>
          </a:solidFill>
          <a:latin typeface="Calibri Light" charset="0"/>
        </a:defRPr>
      </a:lvl6pPr>
      <a:lvl7pPr marL="914400" algn="l" rtl="0" fontAlgn="base">
        <a:lnSpc>
          <a:spcPct val="90000"/>
        </a:lnSpc>
        <a:spcBef>
          <a:spcPct val="0"/>
        </a:spcBef>
        <a:spcAft>
          <a:spcPct val="0"/>
        </a:spcAft>
        <a:defRPr sz="4400">
          <a:solidFill>
            <a:schemeClr val="tx1"/>
          </a:solidFill>
          <a:latin typeface="Calibri Light" charset="0"/>
        </a:defRPr>
      </a:lvl7pPr>
      <a:lvl8pPr marL="1371600" algn="l" rtl="0" fontAlgn="base">
        <a:lnSpc>
          <a:spcPct val="90000"/>
        </a:lnSpc>
        <a:spcBef>
          <a:spcPct val="0"/>
        </a:spcBef>
        <a:spcAft>
          <a:spcPct val="0"/>
        </a:spcAft>
        <a:defRPr sz="4400">
          <a:solidFill>
            <a:schemeClr val="tx1"/>
          </a:solidFill>
          <a:latin typeface="Calibri Light" charset="0"/>
        </a:defRPr>
      </a:lvl8pPr>
      <a:lvl9pPr marL="1828800" algn="l" rtl="0" fontAlgn="base">
        <a:lnSpc>
          <a:spcPct val="90000"/>
        </a:lnSpc>
        <a:spcBef>
          <a:spcPct val="0"/>
        </a:spcBef>
        <a:spcAft>
          <a:spcPct val="0"/>
        </a:spcAft>
        <a:defRPr sz="4400">
          <a:solidFill>
            <a:schemeClr val="tx1"/>
          </a:solidFill>
          <a:latin typeface="Calibri Light"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38.jpe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8.png"/><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microsoft.com/office/2007/relationships/hdphoto" Target="../media/hdphoto1.wdp"/><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37.png"/><Relationship Id="rId7" Type="http://schemas.openxmlformats.org/officeDocument/2006/relationships/image" Target="../media/image71.png"/><Relationship Id="rId12"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0.svg"/><Relationship Id="rId11" Type="http://schemas.openxmlformats.org/officeDocument/2006/relationships/image" Target="../media/image75.jpe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51.jpeg"/><Relationship Id="rId9"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79.svg"/><Relationship Id="rId3" Type="http://schemas.openxmlformats.org/officeDocument/2006/relationships/image" Target="../media/image37.png"/><Relationship Id="rId7" Type="http://schemas.openxmlformats.org/officeDocument/2006/relationships/image" Target="../media/image17.png"/><Relationship Id="rId12" Type="http://schemas.openxmlformats.org/officeDocument/2006/relationships/image" Target="../media/image7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4.png"/><Relationship Id="rId5" Type="http://schemas.openxmlformats.org/officeDocument/2006/relationships/image" Target="../media/image15.png"/><Relationship Id="rId10" Type="http://schemas.openxmlformats.org/officeDocument/2006/relationships/image" Target="../media/image77.svg"/><Relationship Id="rId4" Type="http://schemas.openxmlformats.org/officeDocument/2006/relationships/image" Target="../media/image38.jpeg"/><Relationship Id="rId9"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80.jpeg"/></Relationships>
</file>

<file path=ppt/slides/_rels/slide2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4.png"/><Relationship Id="rId7" Type="http://schemas.openxmlformats.org/officeDocument/2006/relationships/image" Target="../media/image4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3.jpeg"/><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3.jpeg"/><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3.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3.jpeg"/><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png"/><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4.png"/><Relationship Id="rId1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2.svg"/><Relationship Id="rId2" Type="http://schemas.openxmlformats.org/officeDocument/2006/relationships/image" Target="../media/image8.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0.svg"/><Relationship Id="rId10" Type="http://schemas.openxmlformats.org/officeDocument/2006/relationships/image" Target="../media/image16.svg"/><Relationship Id="rId19" Type="http://schemas.openxmlformats.org/officeDocument/2006/relationships/image" Target="../media/image24.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6.sv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7" name="Title 1"/>
          <p:cNvSpPr txBox="1">
            <a:spLocks/>
          </p:cNvSpPr>
          <p:nvPr/>
        </p:nvSpPr>
        <p:spPr bwMode="auto">
          <a:xfrm>
            <a:off x="1457739" y="1351528"/>
            <a:ext cx="5272358" cy="1738312"/>
          </a:xfrm>
          <a:prstGeom prst="rect">
            <a:avLst/>
          </a:prstGeom>
        </p:spPr>
        <p:txBody>
          <a:bodyPr wrap="square" numCol="1"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tx2">
                    <a:lumMod val="50000"/>
                  </a:schemeClr>
                </a:solidFill>
                <a:latin typeface="+mn-lt"/>
                <a:cs typeface="Times New Roman" panose="02020603050405020304" pitchFamily="18" charset="0"/>
              </a:rPr>
              <a:t>Revitalizing </a:t>
            </a:r>
            <a:r>
              <a:rPr lang="en-US" b="1" dirty="0" err="1">
                <a:solidFill>
                  <a:schemeClr val="tx2">
                    <a:lumMod val="50000"/>
                  </a:schemeClr>
                </a:solidFill>
                <a:latin typeface="+mn-lt"/>
                <a:cs typeface="Times New Roman" panose="02020603050405020304" pitchFamily="18" charset="0"/>
              </a:rPr>
              <a:t>Onga’s</a:t>
            </a:r>
            <a:r>
              <a:rPr lang="en-US" b="1" dirty="0">
                <a:solidFill>
                  <a:schemeClr val="tx2">
                    <a:lumMod val="50000"/>
                  </a:schemeClr>
                </a:solidFill>
                <a:latin typeface="+mn-lt"/>
                <a:cs typeface="Times New Roman" panose="02020603050405020304" pitchFamily="18" charset="0"/>
              </a:rPr>
              <a:t> Distribution Network in the Southern Region</a:t>
            </a:r>
          </a:p>
        </p:txBody>
      </p:sp>
      <p:grpSp>
        <p:nvGrpSpPr>
          <p:cNvPr id="15" name="Group 5">
            <a:extLst>
              <a:ext uri="{FF2B5EF4-FFF2-40B4-BE49-F238E27FC236}">
                <a16:creationId xmlns:a16="http://schemas.microsoft.com/office/drawing/2014/main" id="{29BA1C5D-4A24-47EA-831C-BF26BBC2539D}"/>
              </a:ext>
            </a:extLst>
          </p:cNvPr>
          <p:cNvGrpSpPr>
            <a:grpSpLocks/>
          </p:cNvGrpSpPr>
          <p:nvPr/>
        </p:nvGrpSpPr>
        <p:grpSpPr bwMode="auto">
          <a:xfrm>
            <a:off x="3787775" y="-92765"/>
            <a:ext cx="8404225" cy="6950765"/>
            <a:chOff x="4626724" y="-8313"/>
            <a:chExt cx="7565275" cy="6866313"/>
          </a:xfrm>
        </p:grpSpPr>
        <p:sp>
          <p:nvSpPr>
            <p:cNvPr id="16" name="Right Triangle 15">
              <a:extLst>
                <a:ext uri="{FF2B5EF4-FFF2-40B4-BE49-F238E27FC236}">
                  <a16:creationId xmlns:a16="http://schemas.microsoft.com/office/drawing/2014/main" id="{76242C2F-7D46-493E-A5F0-16E2038BE1C9}"/>
                </a:ext>
              </a:extLst>
            </p:cNvPr>
            <p:cNvSpPr/>
            <p:nvPr/>
          </p:nvSpPr>
          <p:spPr>
            <a:xfrm flipH="1">
              <a:off x="4626724" y="-8313"/>
              <a:ext cx="6536375" cy="6858376"/>
            </a:xfrm>
            <a:prstGeom prst="rtTriangle">
              <a:avLst/>
            </a:prstGeom>
            <a:solidFill>
              <a:schemeClr val="tx1">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663929E4-FD4D-46C2-A269-D606FB1E5A1F}"/>
                </a:ext>
              </a:extLst>
            </p:cNvPr>
            <p:cNvSpPr/>
            <p:nvPr/>
          </p:nvSpPr>
          <p:spPr>
            <a:xfrm>
              <a:off x="11163099" y="-375"/>
              <a:ext cx="1028900" cy="6858375"/>
            </a:xfrm>
            <a:prstGeom prst="rect">
              <a:avLst/>
            </a:prstGeom>
            <a:solidFill>
              <a:schemeClr val="tx1">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344059D0-70FA-4358-9C50-02887AB36308}"/>
                </a:ext>
              </a:extLst>
            </p:cNvPr>
            <p:cNvCxnSpPr/>
            <p:nvPr/>
          </p:nvCxnSpPr>
          <p:spPr>
            <a:xfrm flipH="1">
              <a:off x="4626724" y="-375"/>
              <a:ext cx="6536375" cy="6858375"/>
            </a:xfrm>
            <a:prstGeom prst="line">
              <a:avLst/>
            </a:prstGeom>
            <a:ln w="28575">
              <a:solidFill>
                <a:srgbClr val="DE4E05"/>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6867643" y="3338318"/>
            <a:ext cx="4340180" cy="1603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ADEROJU ADEYEMI</a:t>
            </a:r>
          </a:p>
          <a:p>
            <a:pPr algn="ctr"/>
            <a:endParaRPr lang="en-US" sz="2400" b="1" dirty="0">
              <a:solidFill>
                <a:sysClr val="windowText" lastClr="000000"/>
              </a:solidFill>
            </a:endParaRPr>
          </a:p>
          <a:p>
            <a:pPr algn="ctr"/>
            <a:r>
              <a:rPr lang="en-US" sz="1600" b="1" dirty="0">
                <a:solidFill>
                  <a:sysClr val="windowText" lastClr="000000"/>
                </a:solidFill>
              </a:rPr>
              <a:t>August 2024</a:t>
            </a:r>
            <a:endParaRPr lang="en-GB" sz="2400" b="1" dirty="0">
              <a:solidFill>
                <a:sysClr val="windowText" lastClr="000000"/>
              </a:solidFill>
            </a:endParaRPr>
          </a:p>
        </p:txBody>
      </p:sp>
      <p:pic>
        <p:nvPicPr>
          <p:cNvPr id="8" name="object 3">
            <a:extLst>
              <a:ext uri="{FF2B5EF4-FFF2-40B4-BE49-F238E27FC236}">
                <a16:creationId xmlns:a16="http://schemas.microsoft.com/office/drawing/2014/main" id="{342348DD-01A8-4E50-86D3-8DEE8B8A2240}"/>
              </a:ext>
            </a:extLst>
          </p:cNvPr>
          <p:cNvPicPr/>
          <p:nvPr/>
        </p:nvPicPr>
        <p:blipFill>
          <a:blip r:embed="rId3" cstate="print"/>
          <a:stretch>
            <a:fillRect/>
          </a:stretch>
        </p:blipFill>
        <p:spPr>
          <a:xfrm>
            <a:off x="3047" y="6687310"/>
            <a:ext cx="12188952" cy="170689"/>
          </a:xfrm>
          <a:prstGeom prst="rect">
            <a:avLst/>
          </a:prstGeom>
        </p:spPr>
      </p:pic>
    </p:spTree>
    <p:extLst>
      <p:ext uri="{BB962C8B-B14F-4D97-AF65-F5344CB8AC3E}">
        <p14:creationId xmlns:p14="http://schemas.microsoft.com/office/powerpoint/2010/main" val="30677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2">
            <a:extLst>
              <a:ext uri="{FF2B5EF4-FFF2-40B4-BE49-F238E27FC236}">
                <a16:creationId xmlns:a16="http://schemas.microsoft.com/office/drawing/2014/main" id="{B043B9CE-4273-431C-AA75-310282388EA5}"/>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807" name="Shape 807"/>
          <p:cNvSpPr/>
          <p:nvPr/>
        </p:nvSpPr>
        <p:spPr>
          <a:xfrm flipV="1">
            <a:off x="6097745" y="4212094"/>
            <a:ext cx="0" cy="1553569"/>
          </a:xfrm>
          <a:prstGeom prst="line">
            <a:avLst/>
          </a:prstGeom>
          <a:ln w="28575" cmpd="sng">
            <a:solidFill>
              <a:srgbClr val="4F5D68"/>
            </a:solidFill>
            <a:miter lim="400000"/>
          </a:ln>
        </p:spPr>
        <p:txBody>
          <a:bodyPr lIns="25400" tIns="25400" rIns="25400" bIns="25400" anchor="ctr"/>
          <a:lstStyle/>
          <a:p>
            <a:pPr>
              <a:defRPr sz="3200"/>
            </a:pPr>
            <a:endParaRPr sz="1600"/>
          </a:p>
        </p:txBody>
      </p:sp>
      <p:sp>
        <p:nvSpPr>
          <p:cNvPr id="808" name="Shape 808"/>
          <p:cNvSpPr/>
          <p:nvPr/>
        </p:nvSpPr>
        <p:spPr>
          <a:xfrm flipV="1">
            <a:off x="6097745" y="2710851"/>
            <a:ext cx="0" cy="1553571"/>
          </a:xfrm>
          <a:prstGeom prst="line">
            <a:avLst/>
          </a:prstGeom>
          <a:ln w="28575" cmpd="sng">
            <a:solidFill>
              <a:srgbClr val="4F5D68"/>
            </a:solidFill>
            <a:miter lim="400000"/>
          </a:ln>
        </p:spPr>
        <p:txBody>
          <a:bodyPr lIns="25400" tIns="25400" rIns="25400" bIns="25400" anchor="ctr"/>
          <a:lstStyle/>
          <a:p>
            <a:pPr>
              <a:defRPr sz="3200"/>
            </a:pPr>
            <a:endParaRPr sz="1600"/>
          </a:p>
        </p:txBody>
      </p:sp>
      <p:sp>
        <p:nvSpPr>
          <p:cNvPr id="816" name="Shape 816"/>
          <p:cNvSpPr/>
          <p:nvPr/>
        </p:nvSpPr>
        <p:spPr>
          <a:xfrm>
            <a:off x="583101" y="2284449"/>
            <a:ext cx="3734406" cy="84702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p>
            <a:pPr algn="r">
              <a:lnSpc>
                <a:spcPct val="110000"/>
              </a:lnSpc>
              <a:defRPr sz="3500">
                <a:solidFill>
                  <a:srgbClr val="4F5D68"/>
                </a:solidFill>
                <a:latin typeface="Roboto Black"/>
                <a:ea typeface="Roboto Black"/>
                <a:cs typeface="Roboto Black"/>
                <a:sym typeface="Roboto Black"/>
              </a:defRPr>
            </a:pPr>
            <a:r>
              <a:rPr lang="en-US" sz="1751" b="1" dirty="0">
                <a:latin typeface="Montserrat Light"/>
              </a:rPr>
              <a:t>Inconsistent Supply Chains</a:t>
            </a:r>
          </a:p>
          <a:p>
            <a:pPr algn="r">
              <a:lnSpc>
                <a:spcPct val="110000"/>
              </a:lnSpc>
              <a:defRPr sz="3500">
                <a:solidFill>
                  <a:srgbClr val="4F5D68"/>
                </a:solidFill>
                <a:latin typeface="Roboto Black"/>
                <a:ea typeface="Roboto Black"/>
                <a:cs typeface="Roboto Black"/>
                <a:sym typeface="Roboto Black"/>
              </a:defRPr>
            </a:pPr>
            <a:r>
              <a:rPr lang="en-US" sz="1000" dirty="0">
                <a:latin typeface="Montserrat Light"/>
              </a:rPr>
              <a:t>The Southern region has faced challenges with inconsistent supply chains, leading to stockouts and delays. This has been a significant issue affecting consumer loyalty and brand performance</a:t>
            </a:r>
            <a:endParaRPr sz="1000" dirty="0">
              <a:latin typeface="Montserrat Light"/>
            </a:endParaRPr>
          </a:p>
        </p:txBody>
      </p:sp>
      <p:sp>
        <p:nvSpPr>
          <p:cNvPr id="817" name="Shape 817"/>
          <p:cNvSpPr/>
          <p:nvPr/>
        </p:nvSpPr>
        <p:spPr>
          <a:xfrm flipH="1" flipV="1">
            <a:off x="4415039" y="2678321"/>
            <a:ext cx="1577399" cy="0"/>
          </a:xfrm>
          <a:prstGeom prst="line">
            <a:avLst/>
          </a:prstGeom>
          <a:ln w="28575" cmpd="sng">
            <a:solidFill>
              <a:srgbClr val="4F5D68"/>
            </a:solidFill>
            <a:miter lim="400000"/>
            <a:tailEnd type="oval"/>
          </a:ln>
        </p:spPr>
        <p:txBody>
          <a:bodyPr lIns="25400" tIns="25400" rIns="25400" bIns="25400" anchor="ctr"/>
          <a:lstStyle/>
          <a:p>
            <a:pPr>
              <a:defRPr sz="3200"/>
            </a:pPr>
            <a:endParaRPr sz="1600"/>
          </a:p>
        </p:txBody>
      </p:sp>
      <p:grpSp>
        <p:nvGrpSpPr>
          <p:cNvPr id="820" name="Group 820"/>
          <p:cNvGrpSpPr/>
          <p:nvPr/>
        </p:nvGrpSpPr>
        <p:grpSpPr>
          <a:xfrm>
            <a:off x="5969003" y="2549580"/>
            <a:ext cx="257483" cy="257483"/>
            <a:chOff x="0" y="0"/>
            <a:chExt cx="514963" cy="514963"/>
          </a:xfrm>
        </p:grpSpPr>
        <p:sp>
          <p:nvSpPr>
            <p:cNvPr id="818" name="Shape 818"/>
            <p:cNvSpPr/>
            <p:nvPr/>
          </p:nvSpPr>
          <p:spPr>
            <a:xfrm flipH="1">
              <a:off x="0" y="0"/>
              <a:ext cx="514964" cy="514964"/>
            </a:xfrm>
            <a:prstGeom prst="ellipse">
              <a:avLst/>
            </a:prstGeom>
            <a:solidFill>
              <a:srgbClr val="FFFFFF"/>
            </a:solidFill>
            <a:ln w="28575" cap="flat" cmpd="sng">
              <a:solidFill>
                <a:srgbClr val="4F5D68"/>
              </a:solidFill>
              <a:prstDash val="solid"/>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819" name="Shape 819"/>
            <p:cNvSpPr/>
            <p:nvPr/>
          </p:nvSpPr>
          <p:spPr>
            <a:xfrm flipH="1">
              <a:off x="155265" y="155265"/>
              <a:ext cx="204434" cy="204434"/>
            </a:xfrm>
            <a:prstGeom prst="ellipse">
              <a:avLst/>
            </a:prstGeom>
            <a:solidFill>
              <a:srgbClr val="4F5D68"/>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grpSp>
      <p:sp>
        <p:nvSpPr>
          <p:cNvPr id="821" name="Shape 821"/>
          <p:cNvSpPr/>
          <p:nvPr/>
        </p:nvSpPr>
        <p:spPr>
          <a:xfrm>
            <a:off x="6203052" y="4199960"/>
            <a:ext cx="1577400" cy="0"/>
          </a:xfrm>
          <a:prstGeom prst="line">
            <a:avLst/>
          </a:prstGeom>
          <a:ln w="28575" cmpd="sng">
            <a:solidFill>
              <a:schemeClr val="accent1"/>
            </a:solidFill>
            <a:miter lim="400000"/>
            <a:tailEnd type="oval"/>
          </a:ln>
        </p:spPr>
        <p:txBody>
          <a:bodyPr lIns="25400" tIns="25400" rIns="25400" bIns="25400" anchor="ctr"/>
          <a:lstStyle/>
          <a:p>
            <a:pPr>
              <a:defRPr sz="3200"/>
            </a:pPr>
            <a:endParaRPr sz="1600"/>
          </a:p>
        </p:txBody>
      </p:sp>
      <p:grpSp>
        <p:nvGrpSpPr>
          <p:cNvPr id="824" name="Group 824"/>
          <p:cNvGrpSpPr/>
          <p:nvPr/>
        </p:nvGrpSpPr>
        <p:grpSpPr>
          <a:xfrm>
            <a:off x="5969004" y="4071219"/>
            <a:ext cx="257483" cy="257483"/>
            <a:chOff x="0" y="0"/>
            <a:chExt cx="514963" cy="514963"/>
          </a:xfrm>
        </p:grpSpPr>
        <p:sp>
          <p:nvSpPr>
            <p:cNvPr id="822" name="Shape 822"/>
            <p:cNvSpPr/>
            <p:nvPr/>
          </p:nvSpPr>
          <p:spPr>
            <a:xfrm>
              <a:off x="0" y="0"/>
              <a:ext cx="514964" cy="514964"/>
            </a:xfrm>
            <a:prstGeom prst="ellipse">
              <a:avLst/>
            </a:prstGeom>
            <a:solidFill>
              <a:srgbClr val="FFFFFF"/>
            </a:solidFill>
            <a:ln w="28575" cap="flat" cmpd="sng">
              <a:solidFill>
                <a:schemeClr val="accent1"/>
              </a:solidFill>
              <a:prstDash val="solid"/>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823" name="Shape 823"/>
            <p:cNvSpPr/>
            <p:nvPr/>
          </p:nvSpPr>
          <p:spPr>
            <a:xfrm>
              <a:off x="155264" y="155265"/>
              <a:ext cx="204434" cy="204434"/>
            </a:xfrm>
            <a:prstGeom prst="ellipse">
              <a:avLst/>
            </a:prstGeom>
            <a:solidFill>
              <a:srgbClr val="4F5D68"/>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grpSp>
      <p:sp>
        <p:nvSpPr>
          <p:cNvPr id="825" name="Shape 825"/>
          <p:cNvSpPr/>
          <p:nvPr/>
        </p:nvSpPr>
        <p:spPr>
          <a:xfrm>
            <a:off x="7823784" y="3806087"/>
            <a:ext cx="2287613" cy="135017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p>
            <a:pPr>
              <a:lnSpc>
                <a:spcPct val="110000"/>
              </a:lnSpc>
              <a:defRPr sz="3500">
                <a:solidFill>
                  <a:srgbClr val="0082C3"/>
                </a:solidFill>
                <a:latin typeface="Roboto Black"/>
                <a:ea typeface="Roboto Black"/>
                <a:cs typeface="Roboto Black"/>
                <a:sym typeface="Roboto Black"/>
              </a:defRPr>
            </a:pPr>
            <a:r>
              <a:rPr lang="en-US" sz="1751" b="1" dirty="0">
                <a:solidFill>
                  <a:schemeClr val="accent1"/>
                </a:solidFill>
                <a:latin typeface="Montserrat Light"/>
              </a:rPr>
              <a:t>Market Penetration</a:t>
            </a:r>
          </a:p>
          <a:p>
            <a:pPr>
              <a:lnSpc>
                <a:spcPct val="110000"/>
              </a:lnSpc>
              <a:defRPr sz="2000">
                <a:latin typeface="Roboto Light"/>
                <a:ea typeface="Roboto Light"/>
                <a:cs typeface="Roboto Light"/>
                <a:sym typeface="Roboto Light"/>
              </a:defRPr>
            </a:pPr>
            <a:r>
              <a:rPr lang="en-US" sz="1000" dirty="0">
                <a:latin typeface="Montserrat Light"/>
              </a:rPr>
              <a:t>Achieving effective market penetration requires strong relationships with local retailers and a deep understanding of regional distribution dynamics. Brands need to address these aspects to enhance their presence in the market</a:t>
            </a:r>
            <a:endParaRPr sz="1000" dirty="0">
              <a:latin typeface="Montserrat Light"/>
            </a:endParaRPr>
          </a:p>
        </p:txBody>
      </p:sp>
      <p:sp>
        <p:nvSpPr>
          <p:cNvPr id="826" name="Shape 826"/>
          <p:cNvSpPr/>
          <p:nvPr/>
        </p:nvSpPr>
        <p:spPr>
          <a:xfrm>
            <a:off x="318053" y="5302325"/>
            <a:ext cx="3999454" cy="84234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p>
            <a:pPr algn="r">
              <a:lnSpc>
                <a:spcPct val="110000"/>
              </a:lnSpc>
              <a:defRPr sz="3500">
                <a:solidFill>
                  <a:srgbClr val="00A697"/>
                </a:solidFill>
                <a:latin typeface="Roboto Black"/>
                <a:ea typeface="Roboto Black"/>
                <a:cs typeface="Roboto Black"/>
                <a:sym typeface="Roboto Black"/>
              </a:defRPr>
            </a:pPr>
            <a:r>
              <a:rPr lang="en-US" sz="1751" b="1" dirty="0">
                <a:solidFill>
                  <a:schemeClr val="accent2"/>
                </a:solidFill>
                <a:latin typeface="Montserrat Light"/>
              </a:rPr>
              <a:t>Logistical Constraints</a:t>
            </a:r>
            <a:endParaRPr sz="1751" b="1" dirty="0">
              <a:solidFill>
                <a:schemeClr val="accent2"/>
              </a:solidFill>
              <a:latin typeface="Montserrat Light"/>
            </a:endParaRPr>
          </a:p>
          <a:p>
            <a:pPr algn="r">
              <a:lnSpc>
                <a:spcPct val="110000"/>
              </a:lnSpc>
              <a:defRPr sz="2000">
                <a:latin typeface="Roboto Light"/>
                <a:ea typeface="Roboto Light"/>
                <a:cs typeface="Roboto Light"/>
                <a:sym typeface="Roboto Light"/>
              </a:defRPr>
            </a:pPr>
            <a:r>
              <a:rPr lang="en-US" sz="1000" dirty="0">
                <a:latin typeface="Montserrat Light"/>
              </a:rPr>
              <a:t>Issues such as inadequate transportation infrastructure, complex distribution networks, and unreliable local distributors have contributed to the distribution problems experienced by brands in this region</a:t>
            </a:r>
            <a:endParaRPr sz="1000" dirty="0">
              <a:latin typeface="Montserrat Light"/>
            </a:endParaRPr>
          </a:p>
        </p:txBody>
      </p:sp>
      <p:sp>
        <p:nvSpPr>
          <p:cNvPr id="827" name="Shape 827"/>
          <p:cNvSpPr/>
          <p:nvPr/>
        </p:nvSpPr>
        <p:spPr>
          <a:xfrm flipH="1">
            <a:off x="4415039" y="5721599"/>
            <a:ext cx="1577399" cy="0"/>
          </a:xfrm>
          <a:prstGeom prst="line">
            <a:avLst/>
          </a:prstGeom>
          <a:ln w="28575" cmpd="sng">
            <a:solidFill>
              <a:schemeClr val="accent2"/>
            </a:solidFill>
            <a:miter lim="400000"/>
            <a:tailEnd type="oval"/>
          </a:ln>
        </p:spPr>
        <p:txBody>
          <a:bodyPr lIns="25400" tIns="25400" rIns="25400" bIns="25400" anchor="ctr"/>
          <a:lstStyle/>
          <a:p>
            <a:pPr>
              <a:defRPr sz="3200"/>
            </a:pPr>
            <a:endParaRPr sz="1600"/>
          </a:p>
        </p:txBody>
      </p:sp>
      <p:grpSp>
        <p:nvGrpSpPr>
          <p:cNvPr id="830" name="Group 830"/>
          <p:cNvGrpSpPr/>
          <p:nvPr/>
        </p:nvGrpSpPr>
        <p:grpSpPr>
          <a:xfrm>
            <a:off x="5969003" y="5592857"/>
            <a:ext cx="257483" cy="257483"/>
            <a:chOff x="0" y="0"/>
            <a:chExt cx="514963" cy="514963"/>
          </a:xfrm>
        </p:grpSpPr>
        <p:sp>
          <p:nvSpPr>
            <p:cNvPr id="828" name="Shape 828"/>
            <p:cNvSpPr/>
            <p:nvPr/>
          </p:nvSpPr>
          <p:spPr>
            <a:xfrm flipH="1">
              <a:off x="0" y="0"/>
              <a:ext cx="514964" cy="514964"/>
            </a:xfrm>
            <a:prstGeom prst="ellipse">
              <a:avLst/>
            </a:prstGeom>
            <a:solidFill>
              <a:srgbClr val="FFFFFF"/>
            </a:solidFill>
            <a:ln w="28575" cap="flat" cmpd="sng">
              <a:solidFill>
                <a:schemeClr val="accent2"/>
              </a:solidFill>
              <a:prstDash val="solid"/>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829" name="Shape 829"/>
            <p:cNvSpPr/>
            <p:nvPr/>
          </p:nvSpPr>
          <p:spPr>
            <a:xfrm flipH="1">
              <a:off x="155265" y="155265"/>
              <a:ext cx="204434" cy="204434"/>
            </a:xfrm>
            <a:prstGeom prst="ellipse">
              <a:avLst/>
            </a:prstGeom>
            <a:solidFill>
              <a:srgbClr val="4F5D68"/>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grpSp>
      <p:sp>
        <p:nvSpPr>
          <p:cNvPr id="834" name="Shape 834"/>
          <p:cNvSpPr/>
          <p:nvPr/>
        </p:nvSpPr>
        <p:spPr>
          <a:xfrm flipH="1">
            <a:off x="4707723" y="2142203"/>
            <a:ext cx="1072240" cy="1072240"/>
          </a:xfrm>
          <a:prstGeom prst="ellipse">
            <a:avLst/>
          </a:prstGeom>
          <a:solidFill>
            <a:srgbClr val="4F5D68"/>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840" name="Shape 840"/>
          <p:cNvSpPr/>
          <p:nvPr/>
        </p:nvSpPr>
        <p:spPr>
          <a:xfrm>
            <a:off x="6415529" y="3663842"/>
            <a:ext cx="1072240" cy="1072240"/>
          </a:xfrm>
          <a:prstGeom prst="ellipse">
            <a:avLst/>
          </a:prstGeom>
          <a:solidFill>
            <a:schemeClr val="accent1"/>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48" name="Shape 866">
            <a:extLst>
              <a:ext uri="{FF2B5EF4-FFF2-40B4-BE49-F238E27FC236}">
                <a16:creationId xmlns:a16="http://schemas.microsoft.com/office/drawing/2014/main" id="{FAB9FB9F-036D-4144-977D-BED02A776E20}"/>
              </a:ext>
            </a:extLst>
          </p:cNvPr>
          <p:cNvSpPr/>
          <p:nvPr/>
        </p:nvSpPr>
        <p:spPr>
          <a:xfrm flipH="1">
            <a:off x="4865922" y="5340492"/>
            <a:ext cx="804179" cy="804179"/>
          </a:xfrm>
          <a:prstGeom prst="ellipse">
            <a:avLst/>
          </a:prstGeom>
          <a:solidFill>
            <a:schemeClr val="accent4"/>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p>
        </p:txBody>
      </p:sp>
      <p:sp>
        <p:nvSpPr>
          <p:cNvPr id="46" name="Shape 866">
            <a:extLst>
              <a:ext uri="{FF2B5EF4-FFF2-40B4-BE49-F238E27FC236}">
                <a16:creationId xmlns:a16="http://schemas.microsoft.com/office/drawing/2014/main" id="{6EB43B73-8C41-4CFD-9272-E64751A70051}"/>
              </a:ext>
            </a:extLst>
          </p:cNvPr>
          <p:cNvSpPr/>
          <p:nvPr/>
        </p:nvSpPr>
        <p:spPr>
          <a:xfrm flipH="1">
            <a:off x="4865921" y="5325478"/>
            <a:ext cx="804179" cy="804179"/>
          </a:xfrm>
          <a:prstGeom prst="ellipse">
            <a:avLst/>
          </a:prstGeom>
          <a:solidFill>
            <a:schemeClr val="accent4">
              <a:lumMod val="50000"/>
            </a:schemeClr>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p>
        </p:txBody>
      </p:sp>
      <p:grpSp>
        <p:nvGrpSpPr>
          <p:cNvPr id="52" name="Group 4">
            <a:extLst>
              <a:ext uri="{FF2B5EF4-FFF2-40B4-BE49-F238E27FC236}">
                <a16:creationId xmlns:a16="http://schemas.microsoft.com/office/drawing/2014/main" id="{279EE36E-CE6E-4F70-8248-90D1D506BACF}"/>
              </a:ext>
            </a:extLst>
          </p:cNvPr>
          <p:cNvGrpSpPr>
            <a:grpSpLocks noChangeAspect="1"/>
          </p:cNvGrpSpPr>
          <p:nvPr/>
        </p:nvGrpSpPr>
        <p:grpSpPr>
          <a:xfrm>
            <a:off x="5079934" y="45053"/>
            <a:ext cx="7116483" cy="4003022"/>
            <a:chOff x="0" y="0"/>
            <a:chExt cx="6089457" cy="3425320"/>
          </a:xfrm>
        </p:grpSpPr>
        <p:sp>
          <p:nvSpPr>
            <p:cNvPr id="53" name="Freeform 5">
              <a:extLst>
                <a:ext uri="{FF2B5EF4-FFF2-40B4-BE49-F238E27FC236}">
                  <a16:creationId xmlns:a16="http://schemas.microsoft.com/office/drawing/2014/main" id="{430DD647-9E98-4E87-9C25-D7C4D1D04FAE}"/>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54" name="Freeform 6">
              <a:extLst>
                <a:ext uri="{FF2B5EF4-FFF2-40B4-BE49-F238E27FC236}">
                  <a16:creationId xmlns:a16="http://schemas.microsoft.com/office/drawing/2014/main" id="{77F491DF-D6CE-4630-A0D7-E2DCC7D23B44}"/>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3"/>
              <a:stretch>
                <a:fillRect t="-9259" b="-9259"/>
              </a:stretch>
            </a:blipFill>
          </p:spPr>
        </p:sp>
      </p:grpSp>
      <p:sp>
        <p:nvSpPr>
          <p:cNvPr id="55" name="TextBox 10">
            <a:extLst>
              <a:ext uri="{FF2B5EF4-FFF2-40B4-BE49-F238E27FC236}">
                <a16:creationId xmlns:a16="http://schemas.microsoft.com/office/drawing/2014/main" id="{B49437A8-61E4-481A-8632-E2E40B38DE21}"/>
              </a:ext>
            </a:extLst>
          </p:cNvPr>
          <p:cNvSpPr txBox="1"/>
          <p:nvPr/>
        </p:nvSpPr>
        <p:spPr>
          <a:xfrm>
            <a:off x="208871" y="96676"/>
            <a:ext cx="6493637" cy="1144224"/>
          </a:xfrm>
          <a:prstGeom prst="rect">
            <a:avLst/>
          </a:prstGeom>
        </p:spPr>
        <p:txBody>
          <a:bodyPr wrap="square" lIns="0" tIns="0" rIns="0" bIns="0" rtlCol="0" anchor="t">
            <a:spAutoFit/>
          </a:bodyPr>
          <a:lstStyle/>
          <a:p>
            <a:pPr>
              <a:lnSpc>
                <a:spcPts val="4562"/>
              </a:lnSpc>
              <a:spcBef>
                <a:spcPct val="0"/>
              </a:spcBef>
            </a:pPr>
            <a:r>
              <a:rPr lang="en-US" sz="3305" spc="115" dirty="0">
                <a:solidFill>
                  <a:srgbClr val="010101"/>
                </a:solidFill>
                <a:latin typeface="Archivo Black"/>
              </a:rPr>
              <a:t>Distribution and Logistics Challenges</a:t>
            </a:r>
          </a:p>
        </p:txBody>
      </p:sp>
      <p:pic>
        <p:nvPicPr>
          <p:cNvPr id="56" name="Picture 6" descr="Cities mobilize to avert &amp;#39;peak delivery&amp;#39; congestion | Greenbiz">
            <a:extLst>
              <a:ext uri="{FF2B5EF4-FFF2-40B4-BE49-F238E27FC236}">
                <a16:creationId xmlns:a16="http://schemas.microsoft.com/office/drawing/2014/main" id="{320B6F55-4772-41C4-A101-BDF3E56F5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854703" y="2346158"/>
            <a:ext cx="826613" cy="6265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 name="Picture 14" descr="What is the right distribution channel strategy for my business? - Business  Case Studies">
            <a:extLst>
              <a:ext uri="{FF2B5EF4-FFF2-40B4-BE49-F238E27FC236}">
                <a16:creationId xmlns:a16="http://schemas.microsoft.com/office/drawing/2014/main" id="{89D79CCD-3061-400D-96B8-F97E089B83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4324" y="5466319"/>
            <a:ext cx="559037" cy="447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8063CFAA-B45D-4579-84B5-AAB68860A615}"/>
              </a:ext>
            </a:extLst>
          </p:cNvPr>
          <p:cNvPicPr>
            <a:picLocks noChangeAspect="1"/>
          </p:cNvPicPr>
          <p:nvPr/>
        </p:nvPicPr>
        <p:blipFill>
          <a:blip r:embed="rId6"/>
          <a:stretch>
            <a:fillRect/>
          </a:stretch>
        </p:blipFill>
        <p:spPr>
          <a:xfrm>
            <a:off x="6507571" y="3797181"/>
            <a:ext cx="888156" cy="780749"/>
          </a:xfrm>
          <a:prstGeom prst="ellipse">
            <a:avLst/>
          </a:prstGeom>
          <a:ln>
            <a:noFill/>
          </a:ln>
          <a:effectLst>
            <a:softEdge rad="112500"/>
          </a:effectLst>
        </p:spPr>
      </p:pic>
      <p:pic>
        <p:nvPicPr>
          <p:cNvPr id="59" name="object 3">
            <a:extLst>
              <a:ext uri="{FF2B5EF4-FFF2-40B4-BE49-F238E27FC236}">
                <a16:creationId xmlns:a16="http://schemas.microsoft.com/office/drawing/2014/main" id="{B68C79E9-BE1E-4D0F-BBCA-B936EDBD1A16}"/>
              </a:ext>
            </a:extLst>
          </p:cNvPr>
          <p:cNvPicPr/>
          <p:nvPr/>
        </p:nvPicPr>
        <p:blipFill>
          <a:blip r:embed="rId7"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3629203446"/>
      </p:ext>
    </p:extLst>
  </p:cSld>
  <p:clrMapOvr>
    <a:masterClrMapping/>
  </p:clrMapOvr>
  <p:transition spd="med">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820"/>
                                        </p:tgtEl>
                                        <p:attrNameLst>
                                          <p:attrName>style.visibility</p:attrName>
                                        </p:attrNameLst>
                                      </p:cBhvr>
                                      <p:to>
                                        <p:strVal val="visible"/>
                                      </p:to>
                                    </p:set>
                                    <p:anim calcmode="lin" valueType="num">
                                      <p:cBhvr>
                                        <p:cTn id="7" dur="750" fill="hold"/>
                                        <p:tgtEl>
                                          <p:spTgt spid="820"/>
                                        </p:tgtEl>
                                        <p:attrNameLst>
                                          <p:attrName>ppt_w</p:attrName>
                                        </p:attrNameLst>
                                      </p:cBhvr>
                                      <p:tavLst>
                                        <p:tav tm="0">
                                          <p:val>
                                            <p:fltVal val="0"/>
                                          </p:val>
                                        </p:tav>
                                        <p:tav tm="100000">
                                          <p:val>
                                            <p:strVal val="#ppt_w"/>
                                          </p:val>
                                        </p:tav>
                                      </p:tavLst>
                                    </p:anim>
                                    <p:anim calcmode="lin" valueType="num">
                                      <p:cBhvr>
                                        <p:cTn id="8" dur="750" fill="hold"/>
                                        <p:tgtEl>
                                          <p:spTgt spid="820"/>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2" fill="hold" grpId="0" nodeType="afterEffect">
                                  <p:stCondLst>
                                    <p:cond delay="0"/>
                                  </p:stCondLst>
                                  <p:iterate>
                                    <p:tmAbs val="0"/>
                                  </p:iterate>
                                  <p:childTnLst>
                                    <p:set>
                                      <p:cBhvr>
                                        <p:cTn id="11" fill="hold"/>
                                        <p:tgtEl>
                                          <p:spTgt spid="817"/>
                                        </p:tgtEl>
                                        <p:attrNameLst>
                                          <p:attrName>style.visibility</p:attrName>
                                        </p:attrNameLst>
                                      </p:cBhvr>
                                      <p:to>
                                        <p:strVal val="visible"/>
                                      </p:to>
                                    </p:set>
                                    <p:animEffect transition="in" filter="wipe(right)">
                                      <p:cBhvr>
                                        <p:cTn id="12" dur="1000"/>
                                        <p:tgtEl>
                                          <p:spTgt spid="817"/>
                                        </p:tgtEl>
                                      </p:cBhvr>
                                    </p:animEffect>
                                  </p:childTnLst>
                                </p:cTn>
                              </p:par>
                            </p:childTnLst>
                          </p:cTn>
                        </p:par>
                        <p:par>
                          <p:cTn id="13" fill="hold">
                            <p:stCondLst>
                              <p:cond delay="1750"/>
                            </p:stCondLst>
                            <p:childTnLst>
                              <p:par>
                                <p:cTn id="14" presetID="2" presetClass="entr" presetSubtype="8" fill="hold" grpId="0" nodeType="afterEffect">
                                  <p:stCondLst>
                                    <p:cond delay="0"/>
                                  </p:stCondLst>
                                  <p:iterate>
                                    <p:tmAbs val="0"/>
                                  </p:iterate>
                                  <p:childTnLst>
                                    <p:set>
                                      <p:cBhvr>
                                        <p:cTn id="15" fill="hold"/>
                                        <p:tgtEl>
                                          <p:spTgt spid="816"/>
                                        </p:tgtEl>
                                        <p:attrNameLst>
                                          <p:attrName>style.visibility</p:attrName>
                                        </p:attrNameLst>
                                      </p:cBhvr>
                                      <p:to>
                                        <p:strVal val="visible"/>
                                      </p:to>
                                    </p:set>
                                    <p:anim calcmode="lin" valueType="num">
                                      <p:cBhvr>
                                        <p:cTn id="16" dur="1000" fill="hold"/>
                                        <p:tgtEl>
                                          <p:spTgt spid="816"/>
                                        </p:tgtEl>
                                        <p:attrNameLst>
                                          <p:attrName>ppt_x</p:attrName>
                                        </p:attrNameLst>
                                      </p:cBhvr>
                                      <p:tavLst>
                                        <p:tav tm="0">
                                          <p:val>
                                            <p:strVal val="0-#ppt_w/2"/>
                                          </p:val>
                                        </p:tav>
                                        <p:tav tm="100000">
                                          <p:val>
                                            <p:strVal val="#ppt_x"/>
                                          </p:val>
                                        </p:tav>
                                      </p:tavLst>
                                    </p:anim>
                                    <p:anim calcmode="lin" valueType="num">
                                      <p:cBhvr>
                                        <p:cTn id="17" dur="1000" fill="hold"/>
                                        <p:tgtEl>
                                          <p:spTgt spid="81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p:tmAbs val="0"/>
                                  </p:iterate>
                                  <p:childTnLst>
                                    <p:set>
                                      <p:cBhvr>
                                        <p:cTn id="21" fill="hold"/>
                                        <p:tgtEl>
                                          <p:spTgt spid="808"/>
                                        </p:tgtEl>
                                        <p:attrNameLst>
                                          <p:attrName>style.visibility</p:attrName>
                                        </p:attrNameLst>
                                      </p:cBhvr>
                                      <p:to>
                                        <p:strVal val="visible"/>
                                      </p:to>
                                    </p:set>
                                    <p:animEffect transition="in" filter="wipe(up)">
                                      <p:cBhvr>
                                        <p:cTn id="22" dur="1000"/>
                                        <p:tgtEl>
                                          <p:spTgt spid="808"/>
                                        </p:tgtEl>
                                      </p:cBhvr>
                                    </p:animEffect>
                                  </p:childTnLst>
                                </p:cTn>
                              </p:par>
                              <p:par>
                                <p:cTn id="23" presetID="23" presetClass="entr" presetSubtype="16" fill="hold" grpId="0" nodeType="withEffect">
                                  <p:stCondLst>
                                    <p:cond delay="0"/>
                                  </p:stCondLst>
                                  <p:iterate>
                                    <p:tmAbs val="0"/>
                                  </p:iterate>
                                  <p:childTnLst>
                                    <p:set>
                                      <p:cBhvr>
                                        <p:cTn id="24" fill="hold"/>
                                        <p:tgtEl>
                                          <p:spTgt spid="824"/>
                                        </p:tgtEl>
                                        <p:attrNameLst>
                                          <p:attrName>style.visibility</p:attrName>
                                        </p:attrNameLst>
                                      </p:cBhvr>
                                      <p:to>
                                        <p:strVal val="visible"/>
                                      </p:to>
                                    </p:set>
                                    <p:anim calcmode="lin" valueType="num">
                                      <p:cBhvr>
                                        <p:cTn id="25" dur="750" fill="hold"/>
                                        <p:tgtEl>
                                          <p:spTgt spid="824"/>
                                        </p:tgtEl>
                                        <p:attrNameLst>
                                          <p:attrName>ppt_w</p:attrName>
                                        </p:attrNameLst>
                                      </p:cBhvr>
                                      <p:tavLst>
                                        <p:tav tm="0">
                                          <p:val>
                                            <p:fltVal val="0"/>
                                          </p:val>
                                        </p:tav>
                                        <p:tav tm="100000">
                                          <p:val>
                                            <p:strVal val="#ppt_w"/>
                                          </p:val>
                                        </p:tav>
                                      </p:tavLst>
                                    </p:anim>
                                    <p:anim calcmode="lin" valueType="num">
                                      <p:cBhvr>
                                        <p:cTn id="26" dur="750" fill="hold"/>
                                        <p:tgtEl>
                                          <p:spTgt spid="824"/>
                                        </p:tgtEl>
                                        <p:attrNameLst>
                                          <p:attrName>ppt_h</p:attrName>
                                        </p:attrNameLst>
                                      </p:cBhvr>
                                      <p:tavLst>
                                        <p:tav tm="0">
                                          <p:val>
                                            <p:fltVal val="0"/>
                                          </p:val>
                                        </p:tav>
                                        <p:tav tm="100000">
                                          <p:val>
                                            <p:strVal val="#ppt_h"/>
                                          </p:val>
                                        </p:tav>
                                      </p:tavLst>
                                    </p:anim>
                                  </p:childTnLst>
                                </p:cTn>
                              </p:par>
                            </p:childTnLst>
                          </p:cTn>
                        </p:par>
                        <p:par>
                          <p:cTn id="27" fill="hold">
                            <p:stCondLst>
                              <p:cond delay="1000"/>
                            </p:stCondLst>
                            <p:childTnLst>
                              <p:par>
                                <p:cTn id="28" presetID="22" presetClass="entr" presetSubtype="8" fill="hold" grpId="0" nodeType="afterEffect">
                                  <p:stCondLst>
                                    <p:cond delay="0"/>
                                  </p:stCondLst>
                                  <p:iterate>
                                    <p:tmAbs val="0"/>
                                  </p:iterate>
                                  <p:childTnLst>
                                    <p:set>
                                      <p:cBhvr>
                                        <p:cTn id="29" fill="hold"/>
                                        <p:tgtEl>
                                          <p:spTgt spid="821"/>
                                        </p:tgtEl>
                                        <p:attrNameLst>
                                          <p:attrName>style.visibility</p:attrName>
                                        </p:attrNameLst>
                                      </p:cBhvr>
                                      <p:to>
                                        <p:strVal val="visible"/>
                                      </p:to>
                                    </p:set>
                                    <p:animEffect transition="in" filter="wipe(left)">
                                      <p:cBhvr>
                                        <p:cTn id="30" dur="1000"/>
                                        <p:tgtEl>
                                          <p:spTgt spid="821"/>
                                        </p:tgtEl>
                                      </p:cBhvr>
                                    </p:animEffect>
                                  </p:childTnLst>
                                </p:cTn>
                              </p:par>
                              <p:par>
                                <p:cTn id="31" presetID="2" presetClass="entr" presetSubtype="2" fill="hold" grpId="0" nodeType="withEffect">
                                  <p:stCondLst>
                                    <p:cond delay="0"/>
                                  </p:stCondLst>
                                  <p:iterate>
                                    <p:tmAbs val="0"/>
                                  </p:iterate>
                                  <p:childTnLst>
                                    <p:set>
                                      <p:cBhvr>
                                        <p:cTn id="32" fill="hold"/>
                                        <p:tgtEl>
                                          <p:spTgt spid="825"/>
                                        </p:tgtEl>
                                        <p:attrNameLst>
                                          <p:attrName>style.visibility</p:attrName>
                                        </p:attrNameLst>
                                      </p:cBhvr>
                                      <p:to>
                                        <p:strVal val="visible"/>
                                      </p:to>
                                    </p:set>
                                    <p:anim calcmode="lin" valueType="num">
                                      <p:cBhvr>
                                        <p:cTn id="33" dur="1000" fill="hold"/>
                                        <p:tgtEl>
                                          <p:spTgt spid="825"/>
                                        </p:tgtEl>
                                        <p:attrNameLst>
                                          <p:attrName>ppt_x</p:attrName>
                                        </p:attrNameLst>
                                      </p:cBhvr>
                                      <p:tavLst>
                                        <p:tav tm="0">
                                          <p:val>
                                            <p:strVal val="1+#ppt_w/2"/>
                                          </p:val>
                                        </p:tav>
                                        <p:tav tm="100000">
                                          <p:val>
                                            <p:strVal val="#ppt_x"/>
                                          </p:val>
                                        </p:tav>
                                      </p:tavLst>
                                    </p:anim>
                                    <p:anim calcmode="lin" valueType="num">
                                      <p:cBhvr>
                                        <p:cTn id="34" dur="1000" fill="hold"/>
                                        <p:tgtEl>
                                          <p:spTgt spid="82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iterate>
                                    <p:tmAbs val="0"/>
                                  </p:iterate>
                                  <p:childTnLst>
                                    <p:set>
                                      <p:cBhvr>
                                        <p:cTn id="38" fill="hold"/>
                                        <p:tgtEl>
                                          <p:spTgt spid="807"/>
                                        </p:tgtEl>
                                        <p:attrNameLst>
                                          <p:attrName>style.visibility</p:attrName>
                                        </p:attrNameLst>
                                      </p:cBhvr>
                                      <p:to>
                                        <p:strVal val="visible"/>
                                      </p:to>
                                    </p:set>
                                    <p:animEffect transition="in" filter="wipe(up)">
                                      <p:cBhvr>
                                        <p:cTn id="39" dur="1000"/>
                                        <p:tgtEl>
                                          <p:spTgt spid="807"/>
                                        </p:tgtEl>
                                      </p:cBhvr>
                                    </p:animEffect>
                                  </p:childTnLst>
                                </p:cTn>
                              </p:par>
                              <p:par>
                                <p:cTn id="40" presetID="23" presetClass="entr" presetSubtype="16" fill="hold" grpId="0" nodeType="withEffect">
                                  <p:stCondLst>
                                    <p:cond delay="0"/>
                                  </p:stCondLst>
                                  <p:iterate>
                                    <p:tmAbs val="0"/>
                                  </p:iterate>
                                  <p:childTnLst>
                                    <p:set>
                                      <p:cBhvr>
                                        <p:cTn id="41" fill="hold"/>
                                        <p:tgtEl>
                                          <p:spTgt spid="830"/>
                                        </p:tgtEl>
                                        <p:attrNameLst>
                                          <p:attrName>style.visibility</p:attrName>
                                        </p:attrNameLst>
                                      </p:cBhvr>
                                      <p:to>
                                        <p:strVal val="visible"/>
                                      </p:to>
                                    </p:set>
                                    <p:anim calcmode="lin" valueType="num">
                                      <p:cBhvr>
                                        <p:cTn id="42" dur="750" fill="hold"/>
                                        <p:tgtEl>
                                          <p:spTgt spid="830"/>
                                        </p:tgtEl>
                                        <p:attrNameLst>
                                          <p:attrName>ppt_w</p:attrName>
                                        </p:attrNameLst>
                                      </p:cBhvr>
                                      <p:tavLst>
                                        <p:tav tm="0">
                                          <p:val>
                                            <p:fltVal val="0"/>
                                          </p:val>
                                        </p:tav>
                                        <p:tav tm="100000">
                                          <p:val>
                                            <p:strVal val="#ppt_w"/>
                                          </p:val>
                                        </p:tav>
                                      </p:tavLst>
                                    </p:anim>
                                    <p:anim calcmode="lin" valueType="num">
                                      <p:cBhvr>
                                        <p:cTn id="43" dur="750" fill="hold"/>
                                        <p:tgtEl>
                                          <p:spTgt spid="830"/>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22" presetClass="entr" presetSubtype="2" fill="hold" grpId="0" nodeType="afterEffect">
                                  <p:stCondLst>
                                    <p:cond delay="0"/>
                                  </p:stCondLst>
                                  <p:iterate>
                                    <p:tmAbs val="0"/>
                                  </p:iterate>
                                  <p:childTnLst>
                                    <p:set>
                                      <p:cBhvr>
                                        <p:cTn id="46" fill="hold"/>
                                        <p:tgtEl>
                                          <p:spTgt spid="827"/>
                                        </p:tgtEl>
                                        <p:attrNameLst>
                                          <p:attrName>style.visibility</p:attrName>
                                        </p:attrNameLst>
                                      </p:cBhvr>
                                      <p:to>
                                        <p:strVal val="visible"/>
                                      </p:to>
                                    </p:set>
                                    <p:animEffect transition="in" filter="wipe(right)">
                                      <p:cBhvr>
                                        <p:cTn id="47" dur="1000"/>
                                        <p:tgtEl>
                                          <p:spTgt spid="827"/>
                                        </p:tgtEl>
                                      </p:cBhvr>
                                    </p:animEffect>
                                  </p:childTnLst>
                                </p:cTn>
                              </p:par>
                              <p:par>
                                <p:cTn id="48" presetID="2" presetClass="entr" presetSubtype="8" fill="hold" grpId="0" nodeType="withEffect">
                                  <p:stCondLst>
                                    <p:cond delay="0"/>
                                  </p:stCondLst>
                                  <p:iterate>
                                    <p:tmAbs val="0"/>
                                  </p:iterate>
                                  <p:childTnLst>
                                    <p:set>
                                      <p:cBhvr>
                                        <p:cTn id="49" fill="hold"/>
                                        <p:tgtEl>
                                          <p:spTgt spid="826"/>
                                        </p:tgtEl>
                                        <p:attrNameLst>
                                          <p:attrName>style.visibility</p:attrName>
                                        </p:attrNameLst>
                                      </p:cBhvr>
                                      <p:to>
                                        <p:strVal val="visible"/>
                                      </p:to>
                                    </p:set>
                                    <p:anim calcmode="lin" valueType="num">
                                      <p:cBhvr>
                                        <p:cTn id="50" dur="1000" fill="hold"/>
                                        <p:tgtEl>
                                          <p:spTgt spid="826"/>
                                        </p:tgtEl>
                                        <p:attrNameLst>
                                          <p:attrName>ppt_x</p:attrName>
                                        </p:attrNameLst>
                                      </p:cBhvr>
                                      <p:tavLst>
                                        <p:tav tm="0">
                                          <p:val>
                                            <p:strVal val="0-#ppt_w/2"/>
                                          </p:val>
                                        </p:tav>
                                        <p:tav tm="100000">
                                          <p:val>
                                            <p:strVal val="#ppt_x"/>
                                          </p:val>
                                        </p:tav>
                                      </p:tavLst>
                                    </p:anim>
                                    <p:anim calcmode="lin" valueType="num">
                                      <p:cBhvr>
                                        <p:cTn id="51" dur="1000" fill="hold"/>
                                        <p:tgtEl>
                                          <p:spTgt spid="8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 grpId="0" animBg="1" advAuto="0"/>
      <p:bldP spid="808" grpId="0" animBg="1" advAuto="0"/>
      <p:bldP spid="816" grpId="0" animBg="1" advAuto="0"/>
      <p:bldP spid="817" grpId="0" animBg="1" advAuto="0"/>
      <p:bldP spid="820" grpId="0" animBg="1" advAuto="0"/>
      <p:bldP spid="821" grpId="0" animBg="1" advAuto="0"/>
      <p:bldP spid="824" grpId="0" animBg="1" advAuto="0"/>
      <p:bldP spid="825" grpId="0" animBg="1" advAuto="0"/>
      <p:bldP spid="826" grpId="0" animBg="1" advAuto="0"/>
      <p:bldP spid="827" grpId="0" animBg="1" advAuto="0"/>
      <p:bldP spid="83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2">
            <a:extLst>
              <a:ext uri="{FF2B5EF4-FFF2-40B4-BE49-F238E27FC236}">
                <a16:creationId xmlns:a16="http://schemas.microsoft.com/office/drawing/2014/main" id="{E197E87D-E9ED-487F-80E9-77065BA3305C}"/>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grpSp>
        <p:nvGrpSpPr>
          <p:cNvPr id="42" name="Group 4">
            <a:extLst>
              <a:ext uri="{FF2B5EF4-FFF2-40B4-BE49-F238E27FC236}">
                <a16:creationId xmlns:a16="http://schemas.microsoft.com/office/drawing/2014/main" id="{269EB990-D0B3-4EED-AE1E-852D788A0610}"/>
              </a:ext>
            </a:extLst>
          </p:cNvPr>
          <p:cNvGrpSpPr>
            <a:grpSpLocks noChangeAspect="1"/>
          </p:cNvGrpSpPr>
          <p:nvPr/>
        </p:nvGrpSpPr>
        <p:grpSpPr>
          <a:xfrm>
            <a:off x="6031320" y="0"/>
            <a:ext cx="6160681" cy="6930766"/>
            <a:chOff x="0" y="0"/>
            <a:chExt cx="5370413" cy="6041715"/>
          </a:xfrm>
        </p:grpSpPr>
        <p:sp>
          <p:nvSpPr>
            <p:cNvPr id="44" name="Freeform 5">
              <a:extLst>
                <a:ext uri="{FF2B5EF4-FFF2-40B4-BE49-F238E27FC236}">
                  <a16:creationId xmlns:a16="http://schemas.microsoft.com/office/drawing/2014/main" id="{D7F3926E-FCA4-4DF2-B9BD-DF91AAA30CD6}"/>
                </a:ext>
              </a:extLst>
            </p:cNvPr>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45" name="Freeform 6">
              <a:extLst>
                <a:ext uri="{FF2B5EF4-FFF2-40B4-BE49-F238E27FC236}">
                  <a16:creationId xmlns:a16="http://schemas.microsoft.com/office/drawing/2014/main" id="{52EF4E5D-CB05-4573-A055-8615B0B1EC43}"/>
                </a:ext>
              </a:extLst>
            </p:cNvPr>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3"/>
              <a:stretch>
                <a:fillRect l="-34427" r="-34427"/>
              </a:stretch>
            </a:blipFill>
          </p:spPr>
        </p:sp>
      </p:grpSp>
      <p:sp>
        <p:nvSpPr>
          <p:cNvPr id="47" name="TextBox 10">
            <a:extLst>
              <a:ext uri="{FF2B5EF4-FFF2-40B4-BE49-F238E27FC236}">
                <a16:creationId xmlns:a16="http://schemas.microsoft.com/office/drawing/2014/main" id="{C9DFEA52-B89A-412B-8700-D62948F7E342}"/>
              </a:ext>
            </a:extLst>
          </p:cNvPr>
          <p:cNvSpPr txBox="1"/>
          <p:nvPr/>
        </p:nvSpPr>
        <p:spPr>
          <a:xfrm>
            <a:off x="394636" y="145791"/>
            <a:ext cx="6493637" cy="554319"/>
          </a:xfrm>
          <a:prstGeom prst="rect">
            <a:avLst/>
          </a:prstGeom>
        </p:spPr>
        <p:txBody>
          <a:bodyPr wrap="square" lIns="0" tIns="0" rIns="0" bIns="0" rtlCol="0" anchor="t">
            <a:spAutoFit/>
          </a:bodyPr>
          <a:lstStyle/>
          <a:p>
            <a:pPr>
              <a:lnSpc>
                <a:spcPts val="4562"/>
              </a:lnSpc>
              <a:spcBef>
                <a:spcPct val="0"/>
              </a:spcBef>
            </a:pPr>
            <a:r>
              <a:rPr lang="en-US" sz="3305" spc="115" dirty="0">
                <a:solidFill>
                  <a:srgbClr val="010101"/>
                </a:solidFill>
                <a:latin typeface="Archivo Black"/>
              </a:rPr>
              <a:t>Strategic Recommendations</a:t>
            </a:r>
          </a:p>
        </p:txBody>
      </p:sp>
      <p:cxnSp>
        <p:nvCxnSpPr>
          <p:cNvPr id="49" name="Straight Connector 48">
            <a:extLst>
              <a:ext uri="{FF2B5EF4-FFF2-40B4-BE49-F238E27FC236}">
                <a16:creationId xmlns:a16="http://schemas.microsoft.com/office/drawing/2014/main" id="{632B45E0-3F01-4F1C-8688-A76DCBE2D53E}"/>
              </a:ext>
            </a:extLst>
          </p:cNvPr>
          <p:cNvCxnSpPr>
            <a:cxnSpLocks/>
          </p:cNvCxnSpPr>
          <p:nvPr/>
        </p:nvCxnSpPr>
        <p:spPr>
          <a:xfrm>
            <a:off x="457909" y="779781"/>
            <a:ext cx="6141497"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900D50C-67E6-4CCE-827C-0E327534A41E}"/>
              </a:ext>
            </a:extLst>
          </p:cNvPr>
          <p:cNvGrpSpPr/>
          <p:nvPr/>
        </p:nvGrpSpPr>
        <p:grpSpPr>
          <a:xfrm>
            <a:off x="1733705" y="1876045"/>
            <a:ext cx="5063896" cy="4783812"/>
            <a:chOff x="5831987" y="1828066"/>
            <a:chExt cx="5063896" cy="4783812"/>
          </a:xfrm>
        </p:grpSpPr>
        <p:grpSp>
          <p:nvGrpSpPr>
            <p:cNvPr id="52" name="Group 3">
              <a:extLst>
                <a:ext uri="{FF2B5EF4-FFF2-40B4-BE49-F238E27FC236}">
                  <a16:creationId xmlns:a16="http://schemas.microsoft.com/office/drawing/2014/main" id="{2A5B9A52-8A31-4D95-8955-3FC783038D5F}"/>
                </a:ext>
              </a:extLst>
            </p:cNvPr>
            <p:cNvGrpSpPr/>
            <p:nvPr/>
          </p:nvGrpSpPr>
          <p:grpSpPr>
            <a:xfrm>
              <a:off x="6223402" y="2266162"/>
              <a:ext cx="4281531" cy="4281997"/>
              <a:chOff x="0" y="0"/>
              <a:chExt cx="6603840" cy="6604560"/>
            </a:xfrm>
          </p:grpSpPr>
          <p:sp>
            <p:nvSpPr>
              <p:cNvPr id="89" name="Freeform 4">
                <a:extLst>
                  <a:ext uri="{FF2B5EF4-FFF2-40B4-BE49-F238E27FC236}">
                    <a16:creationId xmlns:a16="http://schemas.microsoft.com/office/drawing/2014/main" id="{E31241B2-54BD-40CC-BFA9-3BCE166B8435}"/>
                  </a:ext>
                </a:extLst>
              </p:cNvPr>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sp>
        </p:grpSp>
        <p:grpSp>
          <p:nvGrpSpPr>
            <p:cNvPr id="53" name="Group 5">
              <a:extLst>
                <a:ext uri="{FF2B5EF4-FFF2-40B4-BE49-F238E27FC236}">
                  <a16:creationId xmlns:a16="http://schemas.microsoft.com/office/drawing/2014/main" id="{DD03BAEC-BFBD-47BE-8A38-E37B3A825769}"/>
                </a:ext>
              </a:extLst>
            </p:cNvPr>
            <p:cNvGrpSpPr/>
            <p:nvPr/>
          </p:nvGrpSpPr>
          <p:grpSpPr>
            <a:xfrm>
              <a:off x="6976592" y="3380191"/>
              <a:ext cx="872925" cy="1418152"/>
              <a:chOff x="0" y="0"/>
              <a:chExt cx="1346400" cy="2187360"/>
            </a:xfrm>
          </p:grpSpPr>
          <p:sp>
            <p:nvSpPr>
              <p:cNvPr id="88" name="Freeform 6">
                <a:extLst>
                  <a:ext uri="{FF2B5EF4-FFF2-40B4-BE49-F238E27FC236}">
                    <a16:creationId xmlns:a16="http://schemas.microsoft.com/office/drawing/2014/main" id="{A5EB124C-1940-409C-A266-427BCE6B2EEF}"/>
                  </a:ext>
                </a:extLst>
              </p:cNvPr>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sp>
        </p:grpSp>
        <p:grpSp>
          <p:nvGrpSpPr>
            <p:cNvPr id="54" name="Group 7">
              <a:extLst>
                <a:ext uri="{FF2B5EF4-FFF2-40B4-BE49-F238E27FC236}">
                  <a16:creationId xmlns:a16="http://schemas.microsoft.com/office/drawing/2014/main" id="{16CA988A-24F7-4BEE-92F2-A9B89AB857B0}"/>
                </a:ext>
              </a:extLst>
            </p:cNvPr>
            <p:cNvGrpSpPr/>
            <p:nvPr/>
          </p:nvGrpSpPr>
          <p:grpSpPr>
            <a:xfrm>
              <a:off x="7157712" y="4656434"/>
              <a:ext cx="1204355" cy="1014833"/>
              <a:chOff x="0" y="0"/>
              <a:chExt cx="1857600" cy="1565280"/>
            </a:xfrm>
          </p:grpSpPr>
          <p:sp>
            <p:nvSpPr>
              <p:cNvPr id="87" name="Freeform 8">
                <a:extLst>
                  <a:ext uri="{FF2B5EF4-FFF2-40B4-BE49-F238E27FC236}">
                    <a16:creationId xmlns:a16="http://schemas.microsoft.com/office/drawing/2014/main" id="{EA3413E9-2F78-4EE8-8D85-9370298E4E0F}"/>
                  </a:ext>
                </a:extLst>
              </p:cNvPr>
              <p:cNvSpPr/>
              <p:nvPr/>
            </p:nvSpPr>
            <p:spPr>
              <a:xfrm>
                <a:off x="0" y="0"/>
                <a:ext cx="1857629" cy="1565275"/>
              </a:xfrm>
              <a:custGeom>
                <a:avLst/>
                <a:gdLst/>
                <a:ahLst/>
                <a:cxnLst/>
                <a:rect l="l" t="t" r="r" b="b"/>
                <a:pathLst>
                  <a:path w="1857629" h="1565275">
                    <a:moveTo>
                      <a:pt x="1857629" y="931164"/>
                    </a:moveTo>
                    <a:cubicBezTo>
                      <a:pt x="1857629" y="931164"/>
                      <a:pt x="1857629" y="931164"/>
                      <a:pt x="1857629" y="931164"/>
                    </a:cubicBez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sp>
        </p:grpSp>
        <p:grpSp>
          <p:nvGrpSpPr>
            <p:cNvPr id="55" name="Group 9">
              <a:extLst>
                <a:ext uri="{FF2B5EF4-FFF2-40B4-BE49-F238E27FC236}">
                  <a16:creationId xmlns:a16="http://schemas.microsoft.com/office/drawing/2014/main" id="{0495F999-F455-440F-90D8-2DEC092A5BCE}"/>
                </a:ext>
              </a:extLst>
            </p:cNvPr>
            <p:cNvGrpSpPr/>
            <p:nvPr/>
          </p:nvGrpSpPr>
          <p:grpSpPr>
            <a:xfrm>
              <a:off x="8362068" y="4656434"/>
              <a:ext cx="1204355" cy="1014833"/>
              <a:chOff x="0" y="0"/>
              <a:chExt cx="1857600" cy="1565280"/>
            </a:xfrm>
          </p:grpSpPr>
          <p:sp>
            <p:nvSpPr>
              <p:cNvPr id="86" name="Freeform 10">
                <a:extLst>
                  <a:ext uri="{FF2B5EF4-FFF2-40B4-BE49-F238E27FC236}">
                    <a16:creationId xmlns:a16="http://schemas.microsoft.com/office/drawing/2014/main" id="{E0C09FB6-4431-433A-84FF-4370D0B93AB1}"/>
                  </a:ext>
                </a:extLst>
              </p:cNvPr>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sp>
        </p:grpSp>
        <p:grpSp>
          <p:nvGrpSpPr>
            <p:cNvPr id="56" name="Group 11">
              <a:extLst>
                <a:ext uri="{FF2B5EF4-FFF2-40B4-BE49-F238E27FC236}">
                  <a16:creationId xmlns:a16="http://schemas.microsoft.com/office/drawing/2014/main" id="{223FFDC2-7780-4AD4-BAC8-DFE653E72A73}"/>
                </a:ext>
              </a:extLst>
            </p:cNvPr>
            <p:cNvGrpSpPr/>
            <p:nvPr/>
          </p:nvGrpSpPr>
          <p:grpSpPr>
            <a:xfrm>
              <a:off x="8876486" y="3380191"/>
              <a:ext cx="871057" cy="1418152"/>
              <a:chOff x="0" y="0"/>
              <a:chExt cx="1343520" cy="2187360"/>
            </a:xfrm>
          </p:grpSpPr>
          <p:sp>
            <p:nvSpPr>
              <p:cNvPr id="85" name="Freeform 12">
                <a:extLst>
                  <a:ext uri="{FF2B5EF4-FFF2-40B4-BE49-F238E27FC236}">
                    <a16:creationId xmlns:a16="http://schemas.microsoft.com/office/drawing/2014/main" id="{FCE6450A-399D-4415-9C1F-613AA03BF64A}"/>
                  </a:ext>
                </a:extLst>
              </p:cNvPr>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sp>
        </p:grpSp>
        <p:grpSp>
          <p:nvGrpSpPr>
            <p:cNvPr id="57" name="Group 13">
              <a:extLst>
                <a:ext uri="{FF2B5EF4-FFF2-40B4-BE49-F238E27FC236}">
                  <a16:creationId xmlns:a16="http://schemas.microsoft.com/office/drawing/2014/main" id="{1048BBA8-0277-403A-A470-413665DACE6D}"/>
                </a:ext>
              </a:extLst>
            </p:cNvPr>
            <p:cNvGrpSpPr/>
            <p:nvPr/>
          </p:nvGrpSpPr>
          <p:grpSpPr>
            <a:xfrm>
              <a:off x="7618915" y="2958200"/>
              <a:ext cx="1486305" cy="728682"/>
              <a:chOff x="0" y="0"/>
              <a:chExt cx="2292480" cy="1123920"/>
            </a:xfrm>
          </p:grpSpPr>
          <p:sp>
            <p:nvSpPr>
              <p:cNvPr id="84" name="Freeform 14">
                <a:extLst>
                  <a:ext uri="{FF2B5EF4-FFF2-40B4-BE49-F238E27FC236}">
                    <a16:creationId xmlns:a16="http://schemas.microsoft.com/office/drawing/2014/main" id="{FF2B1965-DD3E-4A7D-ADE3-E20F0B95F9A9}"/>
                  </a:ext>
                </a:extLst>
              </p:cNvPr>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sp>
        </p:grpSp>
        <p:grpSp>
          <p:nvGrpSpPr>
            <p:cNvPr id="60" name="Group 17">
              <a:extLst>
                <a:ext uri="{FF2B5EF4-FFF2-40B4-BE49-F238E27FC236}">
                  <a16:creationId xmlns:a16="http://schemas.microsoft.com/office/drawing/2014/main" id="{6DF71426-C2FE-4950-9FE0-DAE9738FB027}"/>
                </a:ext>
              </a:extLst>
            </p:cNvPr>
            <p:cNvGrpSpPr/>
            <p:nvPr/>
          </p:nvGrpSpPr>
          <p:grpSpPr>
            <a:xfrm>
              <a:off x="7894796" y="1828066"/>
              <a:ext cx="936410" cy="936410"/>
              <a:chOff x="0" y="0"/>
              <a:chExt cx="1444320" cy="1444320"/>
            </a:xfrm>
          </p:grpSpPr>
          <p:sp>
            <p:nvSpPr>
              <p:cNvPr id="81" name="Freeform 18">
                <a:extLst>
                  <a:ext uri="{FF2B5EF4-FFF2-40B4-BE49-F238E27FC236}">
                    <a16:creationId xmlns:a16="http://schemas.microsoft.com/office/drawing/2014/main" id="{C53B7257-BFF4-4CA5-91E1-0573CDA52539}"/>
                  </a:ext>
                </a:extLst>
              </p:cNvPr>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solidFill>
                <a:srgbClr val="C00000"/>
              </a:solidFill>
            </p:spPr>
            <p:txBody>
              <a:bodyPr/>
              <a:lstStyle/>
              <a:p>
                <a:endParaRPr lang="en-NG" dirty="0"/>
              </a:p>
            </p:txBody>
          </p:sp>
        </p:grpSp>
        <p:grpSp>
          <p:nvGrpSpPr>
            <p:cNvPr id="61" name="Group 19">
              <a:extLst>
                <a:ext uri="{FF2B5EF4-FFF2-40B4-BE49-F238E27FC236}">
                  <a16:creationId xmlns:a16="http://schemas.microsoft.com/office/drawing/2014/main" id="{1AF0F68C-A59C-4B10-8728-969C3F817D85}"/>
                </a:ext>
              </a:extLst>
            </p:cNvPr>
            <p:cNvGrpSpPr/>
            <p:nvPr/>
          </p:nvGrpSpPr>
          <p:grpSpPr>
            <a:xfrm>
              <a:off x="9959473" y="3291498"/>
              <a:ext cx="936410" cy="936877"/>
              <a:chOff x="0" y="0"/>
              <a:chExt cx="1444320" cy="1445040"/>
            </a:xfrm>
          </p:grpSpPr>
          <p:sp>
            <p:nvSpPr>
              <p:cNvPr id="80" name="Freeform 20">
                <a:extLst>
                  <a:ext uri="{FF2B5EF4-FFF2-40B4-BE49-F238E27FC236}">
                    <a16:creationId xmlns:a16="http://schemas.microsoft.com/office/drawing/2014/main" id="{8155039E-2532-4DA4-91BD-B1ED82BFE4ED}"/>
                  </a:ext>
                </a:extLst>
              </p:cNvPr>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solidFill>
                <a:schemeClr val="accent1">
                  <a:lumMod val="75000"/>
                </a:schemeClr>
              </a:solidFill>
            </p:spPr>
          </p:sp>
        </p:grpSp>
        <p:grpSp>
          <p:nvGrpSpPr>
            <p:cNvPr id="63" name="Group 21">
              <a:extLst>
                <a:ext uri="{FF2B5EF4-FFF2-40B4-BE49-F238E27FC236}">
                  <a16:creationId xmlns:a16="http://schemas.microsoft.com/office/drawing/2014/main" id="{0454E2B9-6B1F-438E-8E56-EC7EA8D4E26A}"/>
                </a:ext>
              </a:extLst>
            </p:cNvPr>
            <p:cNvGrpSpPr/>
            <p:nvPr/>
          </p:nvGrpSpPr>
          <p:grpSpPr>
            <a:xfrm>
              <a:off x="9189712" y="5675468"/>
              <a:ext cx="936410" cy="936410"/>
              <a:chOff x="0" y="0"/>
              <a:chExt cx="1444320" cy="1444320"/>
            </a:xfrm>
          </p:grpSpPr>
          <p:sp>
            <p:nvSpPr>
              <p:cNvPr id="79" name="Freeform 22">
                <a:extLst>
                  <a:ext uri="{FF2B5EF4-FFF2-40B4-BE49-F238E27FC236}">
                    <a16:creationId xmlns:a16="http://schemas.microsoft.com/office/drawing/2014/main" id="{03194475-B6ED-4D88-BD9E-E5192724555D}"/>
                  </a:ext>
                </a:extLst>
              </p:cNvPr>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solidFill>
                <a:schemeClr val="accent4">
                  <a:lumMod val="50000"/>
                </a:schemeClr>
              </a:solidFill>
            </p:spPr>
          </p:sp>
        </p:grpSp>
        <p:grpSp>
          <p:nvGrpSpPr>
            <p:cNvPr id="64" name="Group 23">
              <a:extLst>
                <a:ext uri="{FF2B5EF4-FFF2-40B4-BE49-F238E27FC236}">
                  <a16:creationId xmlns:a16="http://schemas.microsoft.com/office/drawing/2014/main" id="{F5761BAF-F961-4510-A5AC-B02CD1507558}"/>
                </a:ext>
              </a:extLst>
            </p:cNvPr>
            <p:cNvGrpSpPr/>
            <p:nvPr/>
          </p:nvGrpSpPr>
          <p:grpSpPr>
            <a:xfrm>
              <a:off x="6653563" y="5675468"/>
              <a:ext cx="936410" cy="936410"/>
              <a:chOff x="0" y="0"/>
              <a:chExt cx="1444320" cy="1444320"/>
            </a:xfrm>
          </p:grpSpPr>
          <p:sp>
            <p:nvSpPr>
              <p:cNvPr id="77" name="Freeform 24">
                <a:extLst>
                  <a:ext uri="{FF2B5EF4-FFF2-40B4-BE49-F238E27FC236}">
                    <a16:creationId xmlns:a16="http://schemas.microsoft.com/office/drawing/2014/main" id="{DE4D452D-07D7-46D3-B852-AE9C70ACE957}"/>
                  </a:ext>
                </a:extLst>
              </p:cNvPr>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sp>
        </p:grpSp>
        <p:grpSp>
          <p:nvGrpSpPr>
            <p:cNvPr id="65" name="Group 25">
              <a:extLst>
                <a:ext uri="{FF2B5EF4-FFF2-40B4-BE49-F238E27FC236}">
                  <a16:creationId xmlns:a16="http://schemas.microsoft.com/office/drawing/2014/main" id="{FA7E7176-B9DE-4B99-B3C5-9308E412A0F6}"/>
                </a:ext>
              </a:extLst>
            </p:cNvPr>
            <p:cNvGrpSpPr/>
            <p:nvPr/>
          </p:nvGrpSpPr>
          <p:grpSpPr>
            <a:xfrm>
              <a:off x="5831987" y="3291498"/>
              <a:ext cx="936877" cy="936877"/>
              <a:chOff x="0" y="0"/>
              <a:chExt cx="1445040" cy="1445040"/>
            </a:xfrm>
          </p:grpSpPr>
          <p:sp>
            <p:nvSpPr>
              <p:cNvPr id="76" name="Freeform 26">
                <a:extLst>
                  <a:ext uri="{FF2B5EF4-FFF2-40B4-BE49-F238E27FC236}">
                    <a16:creationId xmlns:a16="http://schemas.microsoft.com/office/drawing/2014/main" id="{C2CD9C64-C9E0-45DA-8556-FB657D4FB771}"/>
                  </a:ext>
                </a:extLst>
              </p:cNvPr>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solidFill>
                <a:schemeClr val="accent1">
                  <a:lumMod val="75000"/>
                </a:schemeClr>
              </a:solidFill>
            </p:spPr>
          </p:sp>
        </p:grpSp>
        <p:sp>
          <p:nvSpPr>
            <p:cNvPr id="69" name="Freeform 30">
              <a:extLst>
                <a:ext uri="{FF2B5EF4-FFF2-40B4-BE49-F238E27FC236}">
                  <a16:creationId xmlns:a16="http://schemas.microsoft.com/office/drawing/2014/main" id="{A41DE43B-1F1C-4857-88FB-CEE132816BDA}"/>
                </a:ext>
              </a:extLst>
            </p:cNvPr>
            <p:cNvSpPr/>
            <p:nvPr/>
          </p:nvSpPr>
          <p:spPr>
            <a:xfrm>
              <a:off x="9393399" y="5881506"/>
              <a:ext cx="566073" cy="551664"/>
            </a:xfrm>
            <a:custGeom>
              <a:avLst/>
              <a:gdLst/>
              <a:ahLst/>
              <a:cxnLst/>
              <a:rect l="l" t="t" r="r" b="b"/>
              <a:pathLst>
                <a:path w="849110" h="827496">
                  <a:moveTo>
                    <a:pt x="0" y="0"/>
                  </a:moveTo>
                  <a:lnTo>
                    <a:pt x="849110" y="0"/>
                  </a:lnTo>
                  <a:lnTo>
                    <a:pt x="849110" y="827497"/>
                  </a:lnTo>
                  <a:lnTo>
                    <a:pt x="0" y="827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1" name="Freeform 31">
              <a:extLst>
                <a:ext uri="{FF2B5EF4-FFF2-40B4-BE49-F238E27FC236}">
                  <a16:creationId xmlns:a16="http://schemas.microsoft.com/office/drawing/2014/main" id="{6930FD4D-6CA1-4820-99FC-62A7A973BED4}"/>
                </a:ext>
              </a:extLst>
            </p:cNvPr>
            <p:cNvSpPr/>
            <p:nvPr/>
          </p:nvSpPr>
          <p:spPr>
            <a:xfrm>
              <a:off x="10157667" y="3437580"/>
              <a:ext cx="540021" cy="519402"/>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2" name="Freeform 32">
              <a:extLst>
                <a:ext uri="{FF2B5EF4-FFF2-40B4-BE49-F238E27FC236}">
                  <a16:creationId xmlns:a16="http://schemas.microsoft.com/office/drawing/2014/main" id="{A2A343F0-2006-4D4F-9311-266955BEF84A}"/>
                </a:ext>
              </a:extLst>
            </p:cNvPr>
            <p:cNvSpPr/>
            <p:nvPr/>
          </p:nvSpPr>
          <p:spPr>
            <a:xfrm>
              <a:off x="6821912" y="5854175"/>
              <a:ext cx="599712" cy="578995"/>
            </a:xfrm>
            <a:custGeom>
              <a:avLst/>
              <a:gdLst/>
              <a:ahLst/>
              <a:cxnLst/>
              <a:rect l="l" t="t" r="r" b="b"/>
              <a:pathLst>
                <a:path w="899568" h="868492">
                  <a:moveTo>
                    <a:pt x="0" y="0"/>
                  </a:moveTo>
                  <a:lnTo>
                    <a:pt x="899568" y="0"/>
                  </a:lnTo>
                  <a:lnTo>
                    <a:pt x="899568" y="868493"/>
                  </a:lnTo>
                  <a:lnTo>
                    <a:pt x="0" y="8684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3" name="Freeform 33">
              <a:extLst>
                <a:ext uri="{FF2B5EF4-FFF2-40B4-BE49-F238E27FC236}">
                  <a16:creationId xmlns:a16="http://schemas.microsoft.com/office/drawing/2014/main" id="{C73F40D9-2D2E-4010-AFC9-2140237A3DE7}"/>
                </a:ext>
              </a:extLst>
            </p:cNvPr>
            <p:cNvSpPr/>
            <p:nvPr/>
          </p:nvSpPr>
          <p:spPr>
            <a:xfrm>
              <a:off x="8096971" y="2040532"/>
              <a:ext cx="524837" cy="511477"/>
            </a:xfrm>
            <a:custGeom>
              <a:avLst/>
              <a:gdLst/>
              <a:ahLst/>
              <a:cxnLst/>
              <a:rect l="l" t="t" r="r" b="b"/>
              <a:pathLst>
                <a:path w="787256" h="767216">
                  <a:moveTo>
                    <a:pt x="0" y="0"/>
                  </a:moveTo>
                  <a:lnTo>
                    <a:pt x="787256" y="0"/>
                  </a:lnTo>
                  <a:lnTo>
                    <a:pt x="787256" y="767216"/>
                  </a:lnTo>
                  <a:lnTo>
                    <a:pt x="0" y="7672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5" name="Freeform 34">
              <a:extLst>
                <a:ext uri="{FF2B5EF4-FFF2-40B4-BE49-F238E27FC236}">
                  <a16:creationId xmlns:a16="http://schemas.microsoft.com/office/drawing/2014/main" id="{11C55335-6087-444E-9BB9-E1CF00BD1614}"/>
                </a:ext>
              </a:extLst>
            </p:cNvPr>
            <p:cNvSpPr/>
            <p:nvPr/>
          </p:nvSpPr>
          <p:spPr>
            <a:xfrm>
              <a:off x="5974216" y="3395763"/>
              <a:ext cx="652419" cy="660829"/>
            </a:xfrm>
            <a:custGeom>
              <a:avLst/>
              <a:gdLst/>
              <a:ahLst/>
              <a:cxnLst/>
              <a:rect l="l" t="t" r="r" b="b"/>
              <a:pathLst>
                <a:path w="978628" h="991244">
                  <a:moveTo>
                    <a:pt x="0" y="0"/>
                  </a:moveTo>
                  <a:lnTo>
                    <a:pt x="978627" y="0"/>
                  </a:lnTo>
                  <a:lnTo>
                    <a:pt x="978627" y="991244"/>
                  </a:lnTo>
                  <a:lnTo>
                    <a:pt x="0" y="9912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90" name="TextBox 89">
            <a:extLst>
              <a:ext uri="{FF2B5EF4-FFF2-40B4-BE49-F238E27FC236}">
                <a16:creationId xmlns:a16="http://schemas.microsoft.com/office/drawing/2014/main" id="{04E9295D-F678-4E60-9667-F8F620B84DE9}"/>
              </a:ext>
            </a:extLst>
          </p:cNvPr>
          <p:cNvSpPr txBox="1"/>
          <p:nvPr/>
        </p:nvSpPr>
        <p:spPr bwMode="auto">
          <a:xfrm>
            <a:off x="3179943" y="1168703"/>
            <a:ext cx="1796554" cy="163122"/>
          </a:xfrm>
          <a:prstGeom prst="rect">
            <a:avLst/>
          </a:prstGeom>
          <a:noFill/>
        </p:spPr>
        <p:txBody>
          <a:bodyPr lIns="0" tIns="0" rIns="0" bIns="0">
            <a:spAutoFit/>
          </a:bodyPr>
          <a:lstStyle/>
          <a:p>
            <a:pPr algn="r" defTabSz="794394">
              <a:defRPr/>
            </a:pPr>
            <a:r>
              <a:rPr lang="en-US" sz="1060" b="1" dirty="0">
                <a:solidFill>
                  <a:schemeClr val="tx2">
                    <a:lumMod val="75000"/>
                  </a:schemeClr>
                </a:solidFill>
                <a:latin typeface="Lato" panose="020F0502020204030203" pitchFamily="34" charset="0"/>
                <a:ea typeface="Roboto" panose="02000000000000000000" pitchFamily="2" charset="0"/>
              </a:rPr>
              <a:t>Distribution Reliability</a:t>
            </a:r>
          </a:p>
        </p:txBody>
      </p:sp>
      <p:sp>
        <p:nvSpPr>
          <p:cNvPr id="91" name="TextBox 90">
            <a:extLst>
              <a:ext uri="{FF2B5EF4-FFF2-40B4-BE49-F238E27FC236}">
                <a16:creationId xmlns:a16="http://schemas.microsoft.com/office/drawing/2014/main" id="{E868FDF2-08EF-42B1-A60F-F85C661B0CAE}"/>
              </a:ext>
            </a:extLst>
          </p:cNvPr>
          <p:cNvSpPr txBox="1"/>
          <p:nvPr/>
        </p:nvSpPr>
        <p:spPr bwMode="auto">
          <a:xfrm>
            <a:off x="3095051" y="1395529"/>
            <a:ext cx="2200066" cy="492314"/>
          </a:xfrm>
          <a:prstGeom prst="rect">
            <a:avLst/>
          </a:prstGeom>
          <a:noFill/>
        </p:spPr>
        <p:txBody>
          <a:bodyPr wrap="square" lIns="0" tIns="0" rIns="0" bIns="0">
            <a:spAutoFit/>
          </a:bodyPr>
          <a:lstStyle/>
          <a:p>
            <a:pPr algn="r" defTabSz="794394">
              <a:lnSpc>
                <a:spcPts val="1272"/>
              </a:lnSpc>
              <a:defRPr/>
            </a:pPr>
            <a:r>
              <a:rPr lang="en-US" sz="1000" dirty="0">
                <a:solidFill>
                  <a:schemeClr val="tx2"/>
                </a:solidFill>
                <a:latin typeface="Montserrat Light"/>
                <a:ea typeface="Roboto light" panose="02000000000000000000" pitchFamily="2" charset="0"/>
              </a:rPr>
              <a:t>Partner with well-established distributors who have proven logistical capabilities and a strong local presence</a:t>
            </a:r>
          </a:p>
        </p:txBody>
      </p:sp>
      <p:sp>
        <p:nvSpPr>
          <p:cNvPr id="92" name="TextBox 91">
            <a:extLst>
              <a:ext uri="{FF2B5EF4-FFF2-40B4-BE49-F238E27FC236}">
                <a16:creationId xmlns:a16="http://schemas.microsoft.com/office/drawing/2014/main" id="{06EFE47F-7616-4E2C-8729-8487D1AEBF0D}"/>
              </a:ext>
            </a:extLst>
          </p:cNvPr>
          <p:cNvSpPr txBox="1"/>
          <p:nvPr/>
        </p:nvSpPr>
        <p:spPr bwMode="auto">
          <a:xfrm>
            <a:off x="7045920" y="3362181"/>
            <a:ext cx="1724320" cy="163122"/>
          </a:xfrm>
          <a:prstGeom prst="rect">
            <a:avLst/>
          </a:prstGeom>
          <a:noFill/>
        </p:spPr>
        <p:txBody>
          <a:bodyPr wrap="square" lIns="0" tIns="0" rIns="0" bIns="0">
            <a:spAutoFit/>
          </a:bodyPr>
          <a:lstStyle/>
          <a:p>
            <a:pPr defTabSz="794394">
              <a:defRPr/>
            </a:pPr>
            <a:r>
              <a:rPr lang="en-US" sz="1060" b="1" dirty="0">
                <a:solidFill>
                  <a:schemeClr val="tx2">
                    <a:lumMod val="75000"/>
                  </a:schemeClr>
                </a:solidFill>
                <a:latin typeface="Lato" panose="020F0502020204030203" pitchFamily="34" charset="0"/>
                <a:ea typeface="Roboto" panose="02000000000000000000" pitchFamily="2" charset="0"/>
              </a:rPr>
              <a:t>Leverage Local Insights</a:t>
            </a:r>
          </a:p>
        </p:txBody>
      </p:sp>
      <p:sp>
        <p:nvSpPr>
          <p:cNvPr id="93" name="TextBox 92">
            <a:extLst>
              <a:ext uri="{FF2B5EF4-FFF2-40B4-BE49-F238E27FC236}">
                <a16:creationId xmlns:a16="http://schemas.microsoft.com/office/drawing/2014/main" id="{F82E76A0-7DC5-4649-8A42-C58DB71BE748}"/>
              </a:ext>
            </a:extLst>
          </p:cNvPr>
          <p:cNvSpPr txBox="1"/>
          <p:nvPr/>
        </p:nvSpPr>
        <p:spPr bwMode="auto">
          <a:xfrm>
            <a:off x="6705072" y="3563717"/>
            <a:ext cx="1796554" cy="820930"/>
          </a:xfrm>
          <a:prstGeom prst="rect">
            <a:avLst/>
          </a:prstGeom>
          <a:noFill/>
        </p:spPr>
        <p:txBody>
          <a:bodyPr lIns="0" tIns="0" rIns="0" bIns="0">
            <a:spAutoFit/>
          </a:bodyPr>
          <a:lstStyle/>
          <a:p>
            <a:pPr algn="r" defTabSz="794394">
              <a:lnSpc>
                <a:spcPts val="1272"/>
              </a:lnSpc>
              <a:defRPr/>
            </a:pPr>
            <a:r>
              <a:rPr lang="en-US" sz="1000" dirty="0">
                <a:solidFill>
                  <a:schemeClr val="tx2"/>
                </a:solidFill>
                <a:latin typeface="Montserrat Light"/>
                <a:ea typeface="Roboto light" panose="02000000000000000000" pitchFamily="2" charset="0"/>
              </a:rPr>
              <a:t>Utilize market research to understand local preferences and tailor product offerings and marketing strategies to meet regional demands</a:t>
            </a:r>
          </a:p>
        </p:txBody>
      </p:sp>
      <p:sp>
        <p:nvSpPr>
          <p:cNvPr id="94" name="TextBox 93">
            <a:extLst>
              <a:ext uri="{FF2B5EF4-FFF2-40B4-BE49-F238E27FC236}">
                <a16:creationId xmlns:a16="http://schemas.microsoft.com/office/drawing/2014/main" id="{F1C82F58-03D0-4000-8BAC-C8D09A6BB3DA}"/>
              </a:ext>
            </a:extLst>
          </p:cNvPr>
          <p:cNvSpPr txBox="1"/>
          <p:nvPr/>
        </p:nvSpPr>
        <p:spPr bwMode="auto">
          <a:xfrm>
            <a:off x="6054940" y="5766363"/>
            <a:ext cx="1796554" cy="163122"/>
          </a:xfrm>
          <a:prstGeom prst="rect">
            <a:avLst/>
          </a:prstGeom>
          <a:noFill/>
        </p:spPr>
        <p:txBody>
          <a:bodyPr lIns="0" tIns="0" rIns="0" bIns="0">
            <a:spAutoFit/>
          </a:bodyPr>
          <a:lstStyle/>
          <a:p>
            <a:pPr algn="r" defTabSz="794394">
              <a:defRPr/>
            </a:pPr>
            <a:r>
              <a:rPr lang="en-US" sz="1060" b="1" dirty="0">
                <a:solidFill>
                  <a:schemeClr val="tx2">
                    <a:lumMod val="75000"/>
                  </a:schemeClr>
                </a:solidFill>
                <a:latin typeface="Lato" panose="020F0502020204030203" pitchFamily="34" charset="0"/>
                <a:ea typeface="Roboto" panose="02000000000000000000" pitchFamily="2" charset="0"/>
              </a:rPr>
              <a:t>Strengthen Relationships</a:t>
            </a:r>
          </a:p>
        </p:txBody>
      </p:sp>
      <p:sp>
        <p:nvSpPr>
          <p:cNvPr id="95" name="TextBox 94">
            <a:extLst>
              <a:ext uri="{FF2B5EF4-FFF2-40B4-BE49-F238E27FC236}">
                <a16:creationId xmlns:a16="http://schemas.microsoft.com/office/drawing/2014/main" id="{3C9D0005-E3A6-4326-9205-249A12F6A69E}"/>
              </a:ext>
            </a:extLst>
          </p:cNvPr>
          <p:cNvSpPr txBox="1"/>
          <p:nvPr/>
        </p:nvSpPr>
        <p:spPr bwMode="auto">
          <a:xfrm>
            <a:off x="6057819" y="5967899"/>
            <a:ext cx="2201482" cy="654218"/>
          </a:xfrm>
          <a:prstGeom prst="rect">
            <a:avLst/>
          </a:prstGeom>
          <a:noFill/>
        </p:spPr>
        <p:txBody>
          <a:bodyPr wrap="square" lIns="0" tIns="0" rIns="0" bIns="0">
            <a:spAutoFit/>
          </a:bodyPr>
          <a:lstStyle/>
          <a:p>
            <a:pPr algn="r" defTabSz="794394">
              <a:lnSpc>
                <a:spcPts val="1272"/>
              </a:lnSpc>
              <a:defRPr/>
            </a:pPr>
            <a:r>
              <a:rPr lang="en-US" sz="1000" dirty="0">
                <a:solidFill>
                  <a:schemeClr val="tx2"/>
                </a:solidFill>
                <a:latin typeface="Montserrat Light"/>
                <a:ea typeface="Roboto light" panose="02000000000000000000" pitchFamily="2" charset="0"/>
              </a:rPr>
              <a:t>Build and maintain strong relationships with key retailers and distributors to ensure consistent product availability and support</a:t>
            </a:r>
          </a:p>
        </p:txBody>
      </p:sp>
      <p:sp>
        <p:nvSpPr>
          <p:cNvPr id="96" name="TextBox 95">
            <a:extLst>
              <a:ext uri="{FF2B5EF4-FFF2-40B4-BE49-F238E27FC236}">
                <a16:creationId xmlns:a16="http://schemas.microsoft.com/office/drawing/2014/main" id="{AA3B1F17-9B7C-44B7-9846-3C07465E4356}"/>
              </a:ext>
            </a:extLst>
          </p:cNvPr>
          <p:cNvSpPr txBox="1"/>
          <p:nvPr/>
        </p:nvSpPr>
        <p:spPr bwMode="auto">
          <a:xfrm>
            <a:off x="-93824" y="3520872"/>
            <a:ext cx="1796554" cy="163122"/>
          </a:xfrm>
          <a:prstGeom prst="rect">
            <a:avLst/>
          </a:prstGeom>
          <a:noFill/>
        </p:spPr>
        <p:txBody>
          <a:bodyPr lIns="0" tIns="0" rIns="0" bIns="0">
            <a:spAutoFit/>
          </a:bodyPr>
          <a:lstStyle/>
          <a:p>
            <a:pPr algn="r" defTabSz="794394">
              <a:defRPr/>
            </a:pPr>
            <a:r>
              <a:rPr lang="en-US" sz="1060" b="1" dirty="0">
                <a:solidFill>
                  <a:schemeClr val="tx2">
                    <a:lumMod val="75000"/>
                  </a:schemeClr>
                </a:solidFill>
                <a:latin typeface="Lato" panose="020F0502020204030203" pitchFamily="34" charset="0"/>
                <a:ea typeface="Roboto" panose="02000000000000000000" pitchFamily="2" charset="0"/>
              </a:rPr>
              <a:t>Modern Retail Channels</a:t>
            </a:r>
          </a:p>
        </p:txBody>
      </p:sp>
      <p:sp>
        <p:nvSpPr>
          <p:cNvPr id="97" name="TextBox 96">
            <a:extLst>
              <a:ext uri="{FF2B5EF4-FFF2-40B4-BE49-F238E27FC236}">
                <a16:creationId xmlns:a16="http://schemas.microsoft.com/office/drawing/2014/main" id="{BE83D7AA-9291-4DF7-AD18-01829E567CE9}"/>
              </a:ext>
            </a:extLst>
          </p:cNvPr>
          <p:cNvSpPr txBox="1"/>
          <p:nvPr/>
        </p:nvSpPr>
        <p:spPr bwMode="auto">
          <a:xfrm>
            <a:off x="-90945" y="3722408"/>
            <a:ext cx="1796554" cy="820930"/>
          </a:xfrm>
          <a:prstGeom prst="rect">
            <a:avLst/>
          </a:prstGeom>
          <a:noFill/>
        </p:spPr>
        <p:txBody>
          <a:bodyPr lIns="0" tIns="0" rIns="0" bIns="0">
            <a:spAutoFit/>
          </a:bodyPr>
          <a:lstStyle/>
          <a:p>
            <a:pPr algn="r" defTabSz="794394">
              <a:lnSpc>
                <a:spcPts val="1272"/>
              </a:lnSpc>
              <a:defRPr/>
            </a:pPr>
            <a:r>
              <a:rPr lang="en-US" sz="1000" dirty="0">
                <a:solidFill>
                  <a:schemeClr val="tx2"/>
                </a:solidFill>
                <a:latin typeface="Montserrat Light"/>
                <a:ea typeface="Roboto light" panose="02000000000000000000" pitchFamily="2" charset="0"/>
              </a:rPr>
              <a:t>Increase presence in modern retail channels and explore e-commerce opportunities to align with changing consumer shopping habits</a:t>
            </a:r>
          </a:p>
        </p:txBody>
      </p:sp>
      <p:sp>
        <p:nvSpPr>
          <p:cNvPr id="98" name="TextBox 97">
            <a:extLst>
              <a:ext uri="{FF2B5EF4-FFF2-40B4-BE49-F238E27FC236}">
                <a16:creationId xmlns:a16="http://schemas.microsoft.com/office/drawing/2014/main" id="{2FB0E890-5CA4-452B-ACB1-E3C72B5CA21B}"/>
              </a:ext>
            </a:extLst>
          </p:cNvPr>
          <p:cNvSpPr txBox="1"/>
          <p:nvPr/>
        </p:nvSpPr>
        <p:spPr bwMode="auto">
          <a:xfrm>
            <a:off x="656443" y="5766363"/>
            <a:ext cx="1796554" cy="163122"/>
          </a:xfrm>
          <a:prstGeom prst="rect">
            <a:avLst/>
          </a:prstGeom>
          <a:noFill/>
        </p:spPr>
        <p:txBody>
          <a:bodyPr lIns="0" tIns="0" rIns="0" bIns="0">
            <a:spAutoFit/>
          </a:bodyPr>
          <a:lstStyle/>
          <a:p>
            <a:pPr algn="r" defTabSz="794394">
              <a:defRPr/>
            </a:pPr>
            <a:r>
              <a:rPr lang="en-US" sz="1060" b="1" dirty="0">
                <a:solidFill>
                  <a:schemeClr val="tx2">
                    <a:lumMod val="75000"/>
                  </a:schemeClr>
                </a:solidFill>
                <a:latin typeface="Lato" panose="020F0502020204030203" pitchFamily="34" charset="0"/>
                <a:ea typeface="Roboto" panose="02000000000000000000" pitchFamily="2" charset="0"/>
              </a:rPr>
              <a:t>Brand Differentiation</a:t>
            </a:r>
          </a:p>
        </p:txBody>
      </p:sp>
      <p:sp>
        <p:nvSpPr>
          <p:cNvPr id="99" name="TextBox 98">
            <a:extLst>
              <a:ext uri="{FF2B5EF4-FFF2-40B4-BE49-F238E27FC236}">
                <a16:creationId xmlns:a16="http://schemas.microsoft.com/office/drawing/2014/main" id="{9D9282D6-032E-4880-80A0-E918FE976903}"/>
              </a:ext>
            </a:extLst>
          </p:cNvPr>
          <p:cNvSpPr txBox="1"/>
          <p:nvPr/>
        </p:nvSpPr>
        <p:spPr bwMode="auto">
          <a:xfrm>
            <a:off x="321742" y="5967899"/>
            <a:ext cx="2134134" cy="654218"/>
          </a:xfrm>
          <a:prstGeom prst="rect">
            <a:avLst/>
          </a:prstGeom>
          <a:noFill/>
        </p:spPr>
        <p:txBody>
          <a:bodyPr wrap="square" lIns="0" tIns="0" rIns="0" bIns="0">
            <a:spAutoFit/>
          </a:bodyPr>
          <a:lstStyle/>
          <a:p>
            <a:pPr algn="r" defTabSz="794394">
              <a:lnSpc>
                <a:spcPts val="1272"/>
              </a:lnSpc>
              <a:defRPr/>
            </a:pPr>
            <a:r>
              <a:rPr lang="en-US" sz="1000" dirty="0">
                <a:solidFill>
                  <a:schemeClr val="tx2"/>
                </a:solidFill>
                <a:latin typeface="Montserrat Light"/>
                <a:ea typeface="Roboto light" panose="02000000000000000000" pitchFamily="2" charset="0"/>
              </a:rPr>
              <a:t>Emphasize unique selling points, such as natural ingredients or specific health benefits, to appeal to health-conscious consumers</a:t>
            </a:r>
          </a:p>
        </p:txBody>
      </p:sp>
      <p:pic>
        <p:nvPicPr>
          <p:cNvPr id="100" name="Picture 2" descr="Onga Nigeria">
            <a:extLst>
              <a:ext uri="{FF2B5EF4-FFF2-40B4-BE49-F238E27FC236}">
                <a16:creationId xmlns:a16="http://schemas.microsoft.com/office/drawing/2014/main" id="{DDFC8AC8-48D8-4EE1-B613-65DF4A64C5D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483189" y="3759739"/>
            <a:ext cx="1552759" cy="1552759"/>
          </a:xfrm>
          <a:prstGeom prst="rect">
            <a:avLst/>
          </a:prstGeom>
          <a:noFill/>
          <a:extLst>
            <a:ext uri="{909E8E84-426E-40DD-AFC4-6F175D3DCCD1}">
              <a14:hiddenFill xmlns:a14="http://schemas.microsoft.com/office/drawing/2010/main">
                <a:solidFill>
                  <a:srgbClr val="FFFFFF"/>
                </a:solidFill>
              </a14:hiddenFill>
            </a:ext>
          </a:extLst>
        </p:spPr>
      </p:pic>
      <p:pic>
        <p:nvPicPr>
          <p:cNvPr id="101" name="object 3">
            <a:extLst>
              <a:ext uri="{FF2B5EF4-FFF2-40B4-BE49-F238E27FC236}">
                <a16:creationId xmlns:a16="http://schemas.microsoft.com/office/drawing/2014/main" id="{173F1584-9B86-4EA4-AB06-B5F80489065B}"/>
              </a:ext>
            </a:extLst>
          </p:cNvPr>
          <p:cNvPicPr/>
          <p:nvPr/>
        </p:nvPicPr>
        <p:blipFill>
          <a:blip r:embed="rId16" cstate="print"/>
          <a:stretch>
            <a:fillRect/>
          </a:stretch>
        </p:blipFill>
        <p:spPr>
          <a:xfrm>
            <a:off x="-10205" y="6819830"/>
            <a:ext cx="12188952" cy="170689"/>
          </a:xfrm>
          <a:prstGeom prst="rect">
            <a:avLst/>
          </a:prstGeom>
        </p:spPr>
      </p:pic>
    </p:spTree>
  </p:cSld>
  <p:clrMapOvr>
    <a:masterClrMapping/>
  </p:clrMapOvr>
  <p:transition advClick="0" advTm="2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NG" dirty="0"/>
          </a:p>
        </p:txBody>
      </p:sp>
      <p:sp>
        <p:nvSpPr>
          <p:cNvPr id="4" name="Freeform 4"/>
          <p:cNvSpPr/>
          <p:nvPr/>
        </p:nvSpPr>
        <p:spPr>
          <a:xfrm rot="-4521330">
            <a:off x="3551720" y="1851740"/>
            <a:ext cx="9445093" cy="3636265"/>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NG"/>
          </a:p>
        </p:txBody>
      </p:sp>
      <p:grpSp>
        <p:nvGrpSpPr>
          <p:cNvPr id="5" name="Group 5"/>
          <p:cNvGrpSpPr>
            <a:grpSpLocks noChangeAspect="1"/>
          </p:cNvGrpSpPr>
          <p:nvPr/>
        </p:nvGrpSpPr>
        <p:grpSpPr>
          <a:xfrm>
            <a:off x="6393072" y="0"/>
            <a:ext cx="5798929" cy="6933582"/>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id="7" name="Group 7"/>
          <p:cNvGrpSpPr/>
          <p:nvPr/>
        </p:nvGrpSpPr>
        <p:grpSpPr>
          <a:xfrm>
            <a:off x="179467" y="1225494"/>
            <a:ext cx="6778060" cy="2537477"/>
            <a:chOff x="0" y="0"/>
            <a:chExt cx="2608713" cy="945211"/>
          </a:xfrm>
        </p:grpSpPr>
        <p:sp>
          <p:nvSpPr>
            <p:cNvPr id="8" name="Freeform 8"/>
            <p:cNvSpPr/>
            <p:nvPr/>
          </p:nvSpPr>
          <p:spPr>
            <a:xfrm>
              <a:off x="0" y="0"/>
              <a:ext cx="2608713" cy="945211"/>
            </a:xfrm>
            <a:prstGeom prst="round2DiagRect">
              <a:avLst/>
            </a:prstGeom>
            <a:solidFill>
              <a:srgbClr val="FFFFFF"/>
            </a:solidFill>
          </p:spPr>
        </p:sp>
        <p:sp>
          <p:nvSpPr>
            <p:cNvPr id="9" name="TextBox 9"/>
            <p:cNvSpPr txBox="1"/>
            <p:nvPr/>
          </p:nvSpPr>
          <p:spPr>
            <a:xfrm>
              <a:off x="0" y="-19050"/>
              <a:ext cx="812800" cy="831850"/>
            </a:xfrm>
            <a:prstGeom prst="round2Diag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385756" y="1746143"/>
            <a:ext cx="6440069" cy="1364412"/>
          </a:xfrm>
          <a:prstGeom prst="rect">
            <a:avLst/>
          </a:prstGeom>
        </p:spPr>
        <p:txBody>
          <a:bodyPr wrap="square" lIns="0" tIns="0" rIns="0" bIns="0" rtlCol="0" anchor="t">
            <a:spAutoFit/>
          </a:bodyPr>
          <a:lstStyle/>
          <a:p>
            <a:pPr algn="ctr">
              <a:lnSpc>
                <a:spcPts val="11317"/>
              </a:lnSpc>
            </a:pPr>
            <a:r>
              <a:rPr lang="en-US" sz="8200" spc="115" dirty="0">
                <a:solidFill>
                  <a:srgbClr val="040506"/>
                </a:solidFill>
                <a:latin typeface="Archivo Black"/>
              </a:rPr>
              <a:t>ASSESSMENT</a:t>
            </a:r>
          </a:p>
        </p:txBody>
      </p:sp>
      <p:sp>
        <p:nvSpPr>
          <p:cNvPr id="13" name="TextBox 13"/>
          <p:cNvSpPr txBox="1"/>
          <p:nvPr/>
        </p:nvSpPr>
        <p:spPr>
          <a:xfrm>
            <a:off x="1072508" y="1302607"/>
            <a:ext cx="4896734" cy="590611"/>
          </a:xfrm>
          <a:prstGeom prst="rect">
            <a:avLst/>
          </a:prstGeom>
        </p:spPr>
        <p:txBody>
          <a:bodyPr lIns="0" tIns="0" rIns="0" bIns="0" rtlCol="0" anchor="t">
            <a:spAutoFit/>
          </a:bodyPr>
          <a:lstStyle/>
          <a:p>
            <a:pPr algn="ctr">
              <a:lnSpc>
                <a:spcPts val="4863"/>
              </a:lnSpc>
            </a:pPr>
            <a:r>
              <a:rPr lang="en-US" sz="3524" spc="49" dirty="0">
                <a:solidFill>
                  <a:srgbClr val="040506"/>
                </a:solidFill>
                <a:latin typeface="Archivo Black"/>
              </a:rPr>
              <a:t>POTENTIAL DISTRIBUTOR</a:t>
            </a:r>
          </a:p>
        </p:txBody>
      </p:sp>
      <p:sp>
        <p:nvSpPr>
          <p:cNvPr id="15" name="TextBox 9">
            <a:extLst>
              <a:ext uri="{FF2B5EF4-FFF2-40B4-BE49-F238E27FC236}">
                <a16:creationId xmlns:a16="http://schemas.microsoft.com/office/drawing/2014/main" id="{9335A588-61E4-4ED8-85D5-89BA96A3BB4A}"/>
              </a:ext>
            </a:extLst>
          </p:cNvPr>
          <p:cNvSpPr txBox="1"/>
          <p:nvPr/>
        </p:nvSpPr>
        <p:spPr>
          <a:xfrm>
            <a:off x="176991" y="3062651"/>
            <a:ext cx="6687771" cy="675441"/>
          </a:xfrm>
          <a:prstGeom prst="rect">
            <a:avLst/>
          </a:prstGeom>
        </p:spPr>
        <p:txBody>
          <a:bodyPr wrap="square" lIns="0" tIns="0" rIns="0" bIns="0" rtlCol="0" anchor="t">
            <a:spAutoFit/>
          </a:bodyPr>
          <a:lstStyle/>
          <a:p>
            <a:pPr>
              <a:lnSpc>
                <a:spcPts val="1849"/>
              </a:lnSpc>
              <a:spcBef>
                <a:spcPct val="0"/>
              </a:spcBef>
            </a:pPr>
            <a:r>
              <a:rPr lang="en-US" sz="1200" spc="131" dirty="0">
                <a:solidFill>
                  <a:srgbClr val="231F20"/>
                </a:solidFill>
                <a:latin typeface="Montserrat Light"/>
              </a:rPr>
              <a:t>To assess potential new distributors in the Southern region for </a:t>
            </a:r>
            <a:r>
              <a:rPr lang="en-US" sz="1200" spc="131" dirty="0" err="1">
                <a:solidFill>
                  <a:srgbClr val="231F20"/>
                </a:solidFill>
                <a:latin typeface="Montserrat Light"/>
              </a:rPr>
              <a:t>Onga</a:t>
            </a:r>
            <a:r>
              <a:rPr lang="en-US" sz="1200" spc="131" dirty="0">
                <a:solidFill>
                  <a:srgbClr val="231F20"/>
                </a:solidFill>
                <a:latin typeface="Montserrat Light"/>
              </a:rPr>
              <a:t>, it's crucial to evaluate them based on specific criteria that align with addressing the current distribution challenges. Here’s a structured approach to this assessment:</a:t>
            </a:r>
          </a:p>
        </p:txBody>
      </p:sp>
      <p:sp>
        <p:nvSpPr>
          <p:cNvPr id="23" name="TextBox 8">
            <a:extLst>
              <a:ext uri="{FF2B5EF4-FFF2-40B4-BE49-F238E27FC236}">
                <a16:creationId xmlns:a16="http://schemas.microsoft.com/office/drawing/2014/main" id="{2BFB5527-6E16-4408-8B85-DD803EE3A47C}"/>
              </a:ext>
            </a:extLst>
          </p:cNvPr>
          <p:cNvSpPr txBox="1"/>
          <p:nvPr/>
        </p:nvSpPr>
        <p:spPr>
          <a:xfrm>
            <a:off x="453661" y="3885564"/>
            <a:ext cx="1226880" cy="698974"/>
          </a:xfrm>
          <a:prstGeom prst="rect">
            <a:avLst/>
          </a:prstGeom>
        </p:spPr>
        <p:txBody>
          <a:bodyPr lIns="0" tIns="0" rIns="0" bIns="0" rtlCol="0" anchor="t">
            <a:spAutoFit/>
          </a:bodyPr>
          <a:lstStyle/>
          <a:p>
            <a:pPr algn="ctr">
              <a:lnSpc>
                <a:spcPts val="5752"/>
              </a:lnSpc>
              <a:spcBef>
                <a:spcPct val="0"/>
              </a:spcBef>
            </a:pPr>
            <a:r>
              <a:rPr lang="en-US" sz="4168" spc="221" dirty="0">
                <a:solidFill>
                  <a:srgbClr val="231F20"/>
                </a:solidFill>
                <a:latin typeface="Montserrat Classic Bold"/>
              </a:rPr>
              <a:t>01</a:t>
            </a:r>
          </a:p>
        </p:txBody>
      </p:sp>
      <p:sp>
        <p:nvSpPr>
          <p:cNvPr id="24" name="TextBox 9">
            <a:extLst>
              <a:ext uri="{FF2B5EF4-FFF2-40B4-BE49-F238E27FC236}">
                <a16:creationId xmlns:a16="http://schemas.microsoft.com/office/drawing/2014/main" id="{563A4D68-77D2-4B22-9232-731717390441}"/>
              </a:ext>
            </a:extLst>
          </p:cNvPr>
          <p:cNvSpPr txBox="1"/>
          <p:nvPr/>
        </p:nvSpPr>
        <p:spPr>
          <a:xfrm>
            <a:off x="92764" y="4578394"/>
            <a:ext cx="2111850" cy="556819"/>
          </a:xfrm>
          <a:prstGeom prst="rect">
            <a:avLst/>
          </a:prstGeom>
        </p:spPr>
        <p:txBody>
          <a:bodyPr wrap="square" lIns="0" tIns="0" rIns="0" bIns="0" rtlCol="0" anchor="t">
            <a:spAutoFit/>
          </a:bodyPr>
          <a:lstStyle/>
          <a:p>
            <a:pPr algn="ctr">
              <a:lnSpc>
                <a:spcPts val="2322"/>
              </a:lnSpc>
            </a:pPr>
            <a:r>
              <a:rPr lang="en-US" sz="1200" spc="165" dirty="0">
                <a:solidFill>
                  <a:srgbClr val="231F20"/>
                </a:solidFill>
                <a:latin typeface="Montserrat Light"/>
              </a:rPr>
              <a:t>Define Evaluation Criteria</a:t>
            </a:r>
          </a:p>
        </p:txBody>
      </p:sp>
      <p:sp>
        <p:nvSpPr>
          <p:cNvPr id="25" name="TextBox 10">
            <a:extLst>
              <a:ext uri="{FF2B5EF4-FFF2-40B4-BE49-F238E27FC236}">
                <a16:creationId xmlns:a16="http://schemas.microsoft.com/office/drawing/2014/main" id="{C45F91FB-4ECC-4CAA-A9C2-8555765DA674}"/>
              </a:ext>
            </a:extLst>
          </p:cNvPr>
          <p:cNvSpPr txBox="1"/>
          <p:nvPr/>
        </p:nvSpPr>
        <p:spPr>
          <a:xfrm>
            <a:off x="2785725" y="3885564"/>
            <a:ext cx="1226880" cy="698974"/>
          </a:xfrm>
          <a:prstGeom prst="rect">
            <a:avLst/>
          </a:prstGeom>
        </p:spPr>
        <p:txBody>
          <a:bodyPr lIns="0" tIns="0" rIns="0" bIns="0" rtlCol="0" anchor="t">
            <a:spAutoFit/>
          </a:bodyPr>
          <a:lstStyle/>
          <a:p>
            <a:pPr algn="ctr">
              <a:lnSpc>
                <a:spcPts val="5752"/>
              </a:lnSpc>
              <a:spcBef>
                <a:spcPct val="0"/>
              </a:spcBef>
            </a:pPr>
            <a:r>
              <a:rPr lang="en-US" sz="4168" spc="221" dirty="0">
                <a:solidFill>
                  <a:srgbClr val="231F20"/>
                </a:solidFill>
                <a:latin typeface="Montserrat Classic Bold"/>
              </a:rPr>
              <a:t>02</a:t>
            </a:r>
          </a:p>
        </p:txBody>
      </p:sp>
      <p:sp>
        <p:nvSpPr>
          <p:cNvPr id="26" name="TextBox 11">
            <a:extLst>
              <a:ext uri="{FF2B5EF4-FFF2-40B4-BE49-F238E27FC236}">
                <a16:creationId xmlns:a16="http://schemas.microsoft.com/office/drawing/2014/main" id="{068BE357-BFC0-4840-8B0E-5C8269FB3B12}"/>
              </a:ext>
            </a:extLst>
          </p:cNvPr>
          <p:cNvSpPr txBox="1"/>
          <p:nvPr/>
        </p:nvSpPr>
        <p:spPr>
          <a:xfrm>
            <a:off x="2527585" y="4594936"/>
            <a:ext cx="1828947" cy="261867"/>
          </a:xfrm>
          <a:prstGeom prst="rect">
            <a:avLst/>
          </a:prstGeom>
        </p:spPr>
        <p:txBody>
          <a:bodyPr lIns="0" tIns="0" rIns="0" bIns="0" rtlCol="0" anchor="t">
            <a:spAutoFit/>
          </a:bodyPr>
          <a:lstStyle/>
          <a:p>
            <a:pPr algn="ctr">
              <a:lnSpc>
                <a:spcPts val="2322"/>
              </a:lnSpc>
            </a:pPr>
            <a:r>
              <a:rPr lang="en-US" sz="1200" spc="165" dirty="0">
                <a:solidFill>
                  <a:srgbClr val="231F20"/>
                </a:solidFill>
                <a:latin typeface="Montserrat Light"/>
              </a:rPr>
              <a:t>Assessment Process</a:t>
            </a:r>
          </a:p>
        </p:txBody>
      </p:sp>
      <p:sp>
        <p:nvSpPr>
          <p:cNvPr id="27" name="TextBox 12">
            <a:extLst>
              <a:ext uri="{FF2B5EF4-FFF2-40B4-BE49-F238E27FC236}">
                <a16:creationId xmlns:a16="http://schemas.microsoft.com/office/drawing/2014/main" id="{238C614E-0518-400A-AFF3-22A065550E8C}"/>
              </a:ext>
            </a:extLst>
          </p:cNvPr>
          <p:cNvSpPr txBox="1"/>
          <p:nvPr/>
        </p:nvSpPr>
        <p:spPr>
          <a:xfrm>
            <a:off x="4933263" y="3885564"/>
            <a:ext cx="1226880" cy="698974"/>
          </a:xfrm>
          <a:prstGeom prst="rect">
            <a:avLst/>
          </a:prstGeom>
        </p:spPr>
        <p:txBody>
          <a:bodyPr lIns="0" tIns="0" rIns="0" bIns="0" rtlCol="0" anchor="t">
            <a:spAutoFit/>
          </a:bodyPr>
          <a:lstStyle/>
          <a:p>
            <a:pPr algn="ctr">
              <a:lnSpc>
                <a:spcPts val="5752"/>
              </a:lnSpc>
              <a:spcBef>
                <a:spcPct val="0"/>
              </a:spcBef>
            </a:pPr>
            <a:r>
              <a:rPr lang="en-US" sz="4168" spc="221" dirty="0">
                <a:solidFill>
                  <a:srgbClr val="231F20"/>
                </a:solidFill>
                <a:latin typeface="Montserrat Classic Bold"/>
              </a:rPr>
              <a:t>03</a:t>
            </a:r>
          </a:p>
        </p:txBody>
      </p:sp>
      <p:sp>
        <p:nvSpPr>
          <p:cNvPr id="28" name="TextBox 13">
            <a:extLst>
              <a:ext uri="{FF2B5EF4-FFF2-40B4-BE49-F238E27FC236}">
                <a16:creationId xmlns:a16="http://schemas.microsoft.com/office/drawing/2014/main" id="{8D6103E8-7823-4841-8158-4FD3670AB0A9}"/>
              </a:ext>
            </a:extLst>
          </p:cNvPr>
          <p:cNvSpPr txBox="1"/>
          <p:nvPr/>
        </p:nvSpPr>
        <p:spPr>
          <a:xfrm>
            <a:off x="4368326" y="4578394"/>
            <a:ext cx="2457499" cy="556819"/>
          </a:xfrm>
          <a:prstGeom prst="rect">
            <a:avLst/>
          </a:prstGeom>
        </p:spPr>
        <p:txBody>
          <a:bodyPr wrap="square" lIns="0" tIns="0" rIns="0" bIns="0" rtlCol="0" anchor="t">
            <a:spAutoFit/>
          </a:bodyPr>
          <a:lstStyle/>
          <a:p>
            <a:pPr algn="ctr">
              <a:lnSpc>
                <a:spcPts val="2322"/>
              </a:lnSpc>
            </a:pPr>
            <a:r>
              <a:rPr lang="en-US" sz="1200" spc="165" dirty="0">
                <a:solidFill>
                  <a:srgbClr val="231F20"/>
                </a:solidFill>
                <a:latin typeface="Montserrat Light"/>
              </a:rPr>
              <a:t>Ongoing Monitoring and Evaluation</a:t>
            </a:r>
          </a:p>
        </p:txBody>
      </p:sp>
      <p:pic>
        <p:nvPicPr>
          <p:cNvPr id="29" name="object 3">
            <a:extLst>
              <a:ext uri="{FF2B5EF4-FFF2-40B4-BE49-F238E27FC236}">
                <a16:creationId xmlns:a16="http://schemas.microsoft.com/office/drawing/2014/main" id="{5822C9C4-C29C-4D88-B106-1F07B6BB4AE6}"/>
              </a:ext>
            </a:extLst>
          </p:cNvPr>
          <p:cNvPicPr/>
          <p:nvPr/>
        </p:nvPicPr>
        <p:blipFill>
          <a:blip r:embed="rId5"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221406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2">
            <a:extLst>
              <a:ext uri="{FF2B5EF4-FFF2-40B4-BE49-F238E27FC236}">
                <a16:creationId xmlns:a16="http://schemas.microsoft.com/office/drawing/2014/main" id="{E16F628B-CE99-456C-84FD-33BB8CE349E5}"/>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3" name="object 3"/>
          <p:cNvSpPr txBox="1"/>
          <p:nvPr/>
        </p:nvSpPr>
        <p:spPr>
          <a:xfrm>
            <a:off x="1175129" y="689073"/>
            <a:ext cx="2893287" cy="258404"/>
          </a:xfrm>
          <a:prstGeom prst="rect">
            <a:avLst/>
          </a:prstGeom>
        </p:spPr>
        <p:txBody>
          <a:bodyPr vert="horz" wrap="square" lIns="0" tIns="12065" rIns="0" bIns="0" rtlCol="0">
            <a:spAutoFit/>
          </a:bodyPr>
          <a:lstStyle/>
          <a:p>
            <a:pPr marL="12700">
              <a:lnSpc>
                <a:spcPct val="100000"/>
              </a:lnSpc>
              <a:spcBef>
                <a:spcPts val="95"/>
              </a:spcBef>
            </a:pPr>
            <a:r>
              <a:rPr lang="en-US" sz="1600" b="1" spc="155" dirty="0">
                <a:solidFill>
                  <a:srgbClr val="CC0000"/>
                </a:solidFill>
                <a:latin typeface="Tahoma"/>
                <a:cs typeface="Tahoma"/>
              </a:rPr>
              <a:t>EVALUATION CRITERIA</a:t>
            </a:r>
            <a:endParaRPr sz="1600" dirty="0">
              <a:latin typeface="Tahoma"/>
              <a:cs typeface="Tahoma"/>
            </a:endParaRPr>
          </a:p>
        </p:txBody>
      </p:sp>
      <p:sp>
        <p:nvSpPr>
          <p:cNvPr id="4" name="object 4"/>
          <p:cNvSpPr/>
          <p:nvPr/>
        </p:nvSpPr>
        <p:spPr>
          <a:xfrm flipV="1">
            <a:off x="403097" y="997458"/>
            <a:ext cx="4486656" cy="45719"/>
          </a:xfrm>
          <a:custGeom>
            <a:avLst/>
            <a:gdLst/>
            <a:ahLst/>
            <a:cxnLst/>
            <a:rect l="l" t="t" r="r" b="b"/>
            <a:pathLst>
              <a:path w="4226560">
                <a:moveTo>
                  <a:pt x="0" y="0"/>
                </a:moveTo>
                <a:lnTo>
                  <a:pt x="4226052" y="0"/>
                </a:lnTo>
              </a:path>
            </a:pathLst>
          </a:custGeom>
          <a:ln w="19050">
            <a:solidFill>
              <a:srgbClr val="CC0000"/>
            </a:solidFill>
          </a:ln>
        </p:spPr>
        <p:txBody>
          <a:bodyPr wrap="square" lIns="0" tIns="0" rIns="0" bIns="0" rtlCol="0"/>
          <a:lstStyle/>
          <a:p>
            <a:endParaRPr/>
          </a:p>
        </p:txBody>
      </p:sp>
      <p:sp>
        <p:nvSpPr>
          <p:cNvPr id="5" name="object 5"/>
          <p:cNvSpPr txBox="1"/>
          <p:nvPr/>
        </p:nvSpPr>
        <p:spPr>
          <a:xfrm>
            <a:off x="7558531" y="762804"/>
            <a:ext cx="3135973" cy="258404"/>
          </a:xfrm>
          <a:prstGeom prst="rect">
            <a:avLst/>
          </a:prstGeom>
        </p:spPr>
        <p:txBody>
          <a:bodyPr vert="horz" wrap="square" lIns="0" tIns="12065" rIns="0" bIns="0" rtlCol="0">
            <a:spAutoFit/>
          </a:bodyPr>
          <a:lstStyle/>
          <a:p>
            <a:pPr marL="12700">
              <a:lnSpc>
                <a:spcPct val="100000"/>
              </a:lnSpc>
              <a:spcBef>
                <a:spcPts val="95"/>
              </a:spcBef>
            </a:pPr>
            <a:r>
              <a:rPr lang="en-US" sz="1600" b="1" spc="40" dirty="0">
                <a:solidFill>
                  <a:srgbClr val="CC0000"/>
                </a:solidFill>
                <a:latin typeface="Tahoma"/>
                <a:cs typeface="Tahoma"/>
              </a:rPr>
              <a:t>ASSESSMENT PROCESS</a:t>
            </a:r>
            <a:endParaRPr sz="1600" dirty="0">
              <a:latin typeface="Tahoma"/>
              <a:cs typeface="Tahoma"/>
            </a:endParaRPr>
          </a:p>
        </p:txBody>
      </p:sp>
      <p:sp>
        <p:nvSpPr>
          <p:cNvPr id="6" name="object 6"/>
          <p:cNvSpPr/>
          <p:nvPr/>
        </p:nvSpPr>
        <p:spPr>
          <a:xfrm>
            <a:off x="5168347" y="1034034"/>
            <a:ext cx="6681005" cy="45719"/>
          </a:xfrm>
          <a:custGeom>
            <a:avLst/>
            <a:gdLst/>
            <a:ahLst/>
            <a:cxnLst/>
            <a:rect l="l" t="t" r="r" b="b"/>
            <a:pathLst>
              <a:path w="6959600" h="38100">
                <a:moveTo>
                  <a:pt x="0" y="0"/>
                </a:moveTo>
                <a:lnTo>
                  <a:pt x="6959600" y="37973"/>
                </a:lnTo>
              </a:path>
            </a:pathLst>
          </a:custGeom>
          <a:ln w="19049">
            <a:solidFill>
              <a:srgbClr val="CC0000"/>
            </a:solidFill>
          </a:ln>
        </p:spPr>
        <p:txBody>
          <a:bodyPr wrap="square" lIns="0" tIns="0" rIns="0" bIns="0" rtlCol="0"/>
          <a:lstStyle/>
          <a:p>
            <a:endParaRPr/>
          </a:p>
        </p:txBody>
      </p:sp>
      <p:sp>
        <p:nvSpPr>
          <p:cNvPr id="7" name="object 7"/>
          <p:cNvSpPr txBox="1"/>
          <p:nvPr/>
        </p:nvSpPr>
        <p:spPr>
          <a:xfrm>
            <a:off x="184932" y="4323966"/>
            <a:ext cx="4704821" cy="1540165"/>
          </a:xfrm>
          <a:prstGeom prst="rect">
            <a:avLst/>
          </a:prstGeom>
          <a:ln w="12700">
            <a:solidFill>
              <a:srgbClr val="F30009"/>
            </a:solidFill>
          </a:ln>
        </p:spPr>
        <p:txBody>
          <a:bodyPr vert="horz" wrap="square" lIns="0" tIns="184150" rIns="0" bIns="0" rtlCol="0">
            <a:spAutoFit/>
          </a:bodyPr>
          <a:lstStyle/>
          <a:p>
            <a:pPr marL="90805">
              <a:lnSpc>
                <a:spcPct val="100000"/>
              </a:lnSpc>
              <a:spcBef>
                <a:spcPts val="1450"/>
              </a:spcBef>
            </a:pPr>
            <a:r>
              <a:rPr lang="en-US" sz="1600" b="1" spc="-10" dirty="0">
                <a:latin typeface="Montserrat Light"/>
                <a:cs typeface="Calibri"/>
              </a:rPr>
              <a:t>Experience and Track Record</a:t>
            </a:r>
            <a:endParaRPr sz="1600" dirty="0">
              <a:latin typeface="Montserrat Light"/>
              <a:cs typeface="Calibri"/>
            </a:endParaRP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Experience in handling similar seasoning or FMCG products.</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Track record for handling and distributing products reliably and meeting performance standards</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Ability to provide support to retailers and address any issues promptly</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Track record in managing and resolving distribution-related issues effectively</a:t>
            </a:r>
          </a:p>
        </p:txBody>
      </p:sp>
      <p:sp>
        <p:nvSpPr>
          <p:cNvPr id="8" name="object 8"/>
          <p:cNvSpPr txBox="1"/>
          <p:nvPr/>
        </p:nvSpPr>
        <p:spPr>
          <a:xfrm>
            <a:off x="184930" y="5931851"/>
            <a:ext cx="4704821" cy="899605"/>
          </a:xfrm>
          <a:prstGeom prst="rect">
            <a:avLst/>
          </a:prstGeom>
          <a:ln w="12700">
            <a:solidFill>
              <a:srgbClr val="F30009"/>
            </a:solidFill>
          </a:ln>
        </p:spPr>
        <p:txBody>
          <a:bodyPr vert="horz" wrap="square" lIns="0" tIns="98425" rIns="0" bIns="0" rtlCol="0">
            <a:spAutoFit/>
          </a:bodyPr>
          <a:lstStyle/>
          <a:p>
            <a:pPr marL="90805">
              <a:lnSpc>
                <a:spcPct val="100000"/>
              </a:lnSpc>
              <a:spcBef>
                <a:spcPts val="775"/>
              </a:spcBef>
            </a:pPr>
            <a:r>
              <a:rPr lang="en-US" sz="1600" b="1" spc="-10" dirty="0">
                <a:latin typeface="Montserrat Light"/>
                <a:cs typeface="Calibri"/>
              </a:rPr>
              <a:t>Financial Stability</a:t>
            </a:r>
            <a:endParaRPr sz="1600" dirty="0">
              <a:latin typeface="Montserrat Light"/>
              <a:cs typeface="Calibri"/>
            </a:endParaRP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Financial stability and ability to invest in necessary infrastructure</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Resources to invest in upgrading their facilities or expanding their operations if needed</a:t>
            </a:r>
            <a:endParaRPr sz="1200" dirty="0">
              <a:latin typeface="Montserrat Light"/>
              <a:cs typeface="Calibri"/>
            </a:endParaRPr>
          </a:p>
        </p:txBody>
      </p:sp>
      <p:sp>
        <p:nvSpPr>
          <p:cNvPr id="13" name="object 13"/>
          <p:cNvSpPr txBox="1"/>
          <p:nvPr/>
        </p:nvSpPr>
        <p:spPr>
          <a:xfrm>
            <a:off x="184932" y="1178979"/>
            <a:ext cx="4704822" cy="1429879"/>
          </a:xfrm>
          <a:prstGeom prst="rect">
            <a:avLst/>
          </a:prstGeom>
          <a:ln w="12700">
            <a:solidFill>
              <a:srgbClr val="F30009"/>
            </a:solidFill>
          </a:ln>
        </p:spPr>
        <p:txBody>
          <a:bodyPr vert="horz" wrap="square" lIns="0" tIns="74930" rIns="0" bIns="0" rtlCol="0">
            <a:spAutoFit/>
          </a:bodyPr>
          <a:lstStyle/>
          <a:p>
            <a:pPr marL="90805">
              <a:lnSpc>
                <a:spcPct val="100000"/>
              </a:lnSpc>
              <a:spcBef>
                <a:spcPts val="590"/>
              </a:spcBef>
            </a:pPr>
            <a:r>
              <a:rPr lang="en-US" sz="1600" b="1" spc="-10" dirty="0">
                <a:latin typeface="Montserrat Light"/>
                <a:cs typeface="Calibri"/>
              </a:rPr>
              <a:t>Logical Capabilities</a:t>
            </a:r>
            <a:endParaRPr sz="1600" dirty="0">
              <a:latin typeface="Montserrat Light"/>
              <a:cs typeface="Calibri"/>
            </a:endParaRPr>
          </a:p>
          <a:p>
            <a:pPr marL="377190" indent="-286385">
              <a:lnSpc>
                <a:spcPct val="100000"/>
              </a:lnSpc>
              <a:spcBef>
                <a:spcPts val="45"/>
              </a:spcBef>
              <a:buFont typeface="Courier New"/>
              <a:buChar char="o"/>
              <a:tabLst>
                <a:tab pos="377190" algn="l"/>
              </a:tabLst>
            </a:pPr>
            <a:r>
              <a:rPr lang="en-US" sz="1200" dirty="0">
                <a:latin typeface="Montserrat Light"/>
                <a:cs typeface="Calibri"/>
              </a:rPr>
              <a:t>Quality and capacity of warehouse facilities</a:t>
            </a:r>
          </a:p>
          <a:p>
            <a:pPr marL="377190" indent="-286385">
              <a:lnSpc>
                <a:spcPct val="100000"/>
              </a:lnSpc>
              <a:spcBef>
                <a:spcPts val="45"/>
              </a:spcBef>
              <a:buFont typeface="Courier New"/>
              <a:buChar char="o"/>
              <a:tabLst>
                <a:tab pos="377190" algn="l"/>
              </a:tabLst>
            </a:pPr>
            <a:r>
              <a:rPr lang="en-US" sz="1200" dirty="0">
                <a:latin typeface="Montserrat Light"/>
                <a:cs typeface="Calibri"/>
              </a:rPr>
              <a:t>fleet of vehicles reliability, and maintenance standards’</a:t>
            </a:r>
          </a:p>
          <a:p>
            <a:pPr marL="377190" indent="-286385">
              <a:lnSpc>
                <a:spcPct val="100000"/>
              </a:lnSpc>
              <a:spcBef>
                <a:spcPts val="45"/>
              </a:spcBef>
              <a:buFont typeface="Courier New"/>
              <a:buChar char="o"/>
              <a:tabLst>
                <a:tab pos="377190" algn="l"/>
              </a:tabLst>
            </a:pPr>
            <a:r>
              <a:rPr lang="en-US" sz="1200" dirty="0">
                <a:latin typeface="Montserrat Light"/>
                <a:cs typeface="Calibri"/>
              </a:rPr>
              <a:t>Availability of modern inventory management systems</a:t>
            </a:r>
          </a:p>
          <a:p>
            <a:pPr marL="377190" indent="-286385">
              <a:lnSpc>
                <a:spcPct val="100000"/>
              </a:lnSpc>
              <a:spcBef>
                <a:spcPts val="45"/>
              </a:spcBef>
              <a:buFont typeface="Courier New"/>
              <a:buChar char="o"/>
              <a:tabLst>
                <a:tab pos="377190" algn="l"/>
              </a:tabLst>
            </a:pPr>
            <a:r>
              <a:rPr lang="en-US" sz="1200" dirty="0">
                <a:latin typeface="Montserrat Light"/>
                <a:cs typeface="Calibri"/>
              </a:rPr>
              <a:t>Order processing systems efficiency</a:t>
            </a:r>
          </a:p>
          <a:p>
            <a:pPr marL="377190" indent="-286385">
              <a:lnSpc>
                <a:spcPct val="100000"/>
              </a:lnSpc>
              <a:spcBef>
                <a:spcPts val="45"/>
              </a:spcBef>
              <a:buFont typeface="Courier New"/>
              <a:buChar char="o"/>
              <a:tabLst>
                <a:tab pos="377190" algn="l"/>
              </a:tabLst>
            </a:pPr>
            <a:r>
              <a:rPr lang="en-US" sz="1200" dirty="0">
                <a:latin typeface="Montserrat Light"/>
                <a:cs typeface="Calibri"/>
              </a:rPr>
              <a:t>Ability to plan and execute optimized delivery</a:t>
            </a:r>
          </a:p>
          <a:p>
            <a:pPr marL="377190" indent="-286385">
              <a:lnSpc>
                <a:spcPct val="100000"/>
              </a:lnSpc>
              <a:spcBef>
                <a:spcPts val="45"/>
              </a:spcBef>
              <a:buFont typeface="Courier New"/>
              <a:buChar char="o"/>
              <a:tabLst>
                <a:tab pos="377190" algn="l"/>
              </a:tabLst>
            </a:pPr>
            <a:r>
              <a:rPr lang="en-US" sz="1200" dirty="0">
                <a:latin typeface="Montserrat Light"/>
                <a:cs typeface="Calibri"/>
              </a:rPr>
              <a:t>Historical performance in meeting delivery deadlines.</a:t>
            </a:r>
          </a:p>
        </p:txBody>
      </p:sp>
      <p:sp>
        <p:nvSpPr>
          <p:cNvPr id="29" name="object 7">
            <a:extLst>
              <a:ext uri="{FF2B5EF4-FFF2-40B4-BE49-F238E27FC236}">
                <a16:creationId xmlns:a16="http://schemas.microsoft.com/office/drawing/2014/main" id="{D3DA9E42-69E5-4B8D-89E1-5C4D2967A28E}"/>
              </a:ext>
            </a:extLst>
          </p:cNvPr>
          <p:cNvSpPr txBox="1"/>
          <p:nvPr/>
        </p:nvSpPr>
        <p:spPr>
          <a:xfrm>
            <a:off x="184931" y="2689830"/>
            <a:ext cx="4704821" cy="1540165"/>
          </a:xfrm>
          <a:prstGeom prst="rect">
            <a:avLst/>
          </a:prstGeom>
          <a:ln w="12700">
            <a:solidFill>
              <a:srgbClr val="F30009"/>
            </a:solidFill>
          </a:ln>
        </p:spPr>
        <p:txBody>
          <a:bodyPr vert="horz" wrap="square" lIns="0" tIns="184150" rIns="0" bIns="0" rtlCol="0">
            <a:spAutoFit/>
          </a:bodyPr>
          <a:lstStyle/>
          <a:p>
            <a:pPr marL="90805">
              <a:lnSpc>
                <a:spcPct val="100000"/>
              </a:lnSpc>
              <a:spcBef>
                <a:spcPts val="1450"/>
              </a:spcBef>
            </a:pPr>
            <a:r>
              <a:rPr lang="en-US" sz="1600" b="1" spc="-10" dirty="0">
                <a:latin typeface="Montserrat Light"/>
                <a:cs typeface="Calibri"/>
              </a:rPr>
              <a:t>Market Relationships</a:t>
            </a:r>
            <a:endParaRPr sz="1600" b="1" spc="-10" dirty="0">
              <a:latin typeface="Montserrat Light"/>
              <a:cs typeface="Calibri"/>
            </a:endParaRP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Existing network of retailers and their market penetration</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Strength and quality of their relationships with key retailers and their ability to influence shelf space and visibility</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Understanding of local market trends and consumer preferences</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Awareness of competitor strategies and their ability to adapt to competitive pressures</a:t>
            </a:r>
          </a:p>
        </p:txBody>
      </p:sp>
      <p:sp>
        <p:nvSpPr>
          <p:cNvPr id="30" name="object 5">
            <a:extLst>
              <a:ext uri="{FF2B5EF4-FFF2-40B4-BE49-F238E27FC236}">
                <a16:creationId xmlns:a16="http://schemas.microsoft.com/office/drawing/2014/main" id="{F26058BF-A582-480A-AD1B-8C759208E3F2}"/>
              </a:ext>
            </a:extLst>
          </p:cNvPr>
          <p:cNvSpPr txBox="1"/>
          <p:nvPr/>
        </p:nvSpPr>
        <p:spPr>
          <a:xfrm>
            <a:off x="5181298" y="1293225"/>
            <a:ext cx="2111375" cy="269304"/>
          </a:xfrm>
          <a:prstGeom prst="rect">
            <a:avLst/>
          </a:prstGeom>
          <a:solidFill>
            <a:srgbClr val="000000"/>
          </a:solidFill>
          <a:ln w="3175">
            <a:solidFill>
              <a:srgbClr val="000000"/>
            </a:solidFill>
          </a:ln>
        </p:spPr>
        <p:txBody>
          <a:bodyPr vert="horz" wrap="square" lIns="0" tIns="0" rIns="0" bIns="0" rtlCol="0">
            <a:spAutoFit/>
          </a:bodyPr>
          <a:lstStyle/>
          <a:p>
            <a:pPr marL="426084">
              <a:lnSpc>
                <a:spcPts val="2130"/>
              </a:lnSpc>
            </a:pPr>
            <a:r>
              <a:rPr lang="en-US" sz="1800" spc="-10" dirty="0">
                <a:solidFill>
                  <a:srgbClr val="FFFFFF"/>
                </a:solidFill>
                <a:latin typeface="Calibri"/>
                <a:cs typeface="Calibri"/>
              </a:rPr>
              <a:t>Phase</a:t>
            </a:r>
            <a:endParaRPr sz="1800" dirty="0">
              <a:latin typeface="Calibri"/>
              <a:cs typeface="Calibri"/>
            </a:endParaRPr>
          </a:p>
        </p:txBody>
      </p:sp>
      <p:sp>
        <p:nvSpPr>
          <p:cNvPr id="31" name="object 6">
            <a:extLst>
              <a:ext uri="{FF2B5EF4-FFF2-40B4-BE49-F238E27FC236}">
                <a16:creationId xmlns:a16="http://schemas.microsoft.com/office/drawing/2014/main" id="{9DCF0525-56DD-4535-AFD0-38210EBEEDEF}"/>
              </a:ext>
            </a:extLst>
          </p:cNvPr>
          <p:cNvSpPr txBox="1"/>
          <p:nvPr/>
        </p:nvSpPr>
        <p:spPr>
          <a:xfrm>
            <a:off x="7421579" y="1293225"/>
            <a:ext cx="4525645" cy="296545"/>
          </a:xfrm>
          <a:prstGeom prst="rect">
            <a:avLst/>
          </a:prstGeom>
          <a:solidFill>
            <a:srgbClr val="000000"/>
          </a:solidFill>
          <a:ln w="3175">
            <a:solidFill>
              <a:srgbClr val="000000"/>
            </a:solidFill>
          </a:ln>
        </p:spPr>
        <p:txBody>
          <a:bodyPr vert="horz" wrap="square" lIns="0" tIns="0" rIns="0" bIns="0" rtlCol="0">
            <a:spAutoFit/>
          </a:bodyPr>
          <a:lstStyle/>
          <a:p>
            <a:pPr marL="635" algn="ctr">
              <a:lnSpc>
                <a:spcPts val="2130"/>
              </a:lnSpc>
            </a:pPr>
            <a:r>
              <a:rPr sz="1800" dirty="0">
                <a:solidFill>
                  <a:srgbClr val="FFFFFF"/>
                </a:solidFill>
                <a:latin typeface="Calibri"/>
                <a:cs typeface="Calibri"/>
              </a:rPr>
              <a:t>Key</a:t>
            </a:r>
            <a:r>
              <a:rPr sz="1800" spc="-60" dirty="0">
                <a:solidFill>
                  <a:srgbClr val="FFFFFF"/>
                </a:solidFill>
                <a:latin typeface="Calibri"/>
                <a:cs typeface="Calibri"/>
              </a:rPr>
              <a:t> </a:t>
            </a:r>
            <a:r>
              <a:rPr sz="1800" spc="-10" dirty="0">
                <a:solidFill>
                  <a:srgbClr val="FFFFFF"/>
                </a:solidFill>
                <a:latin typeface="Calibri"/>
                <a:cs typeface="Calibri"/>
              </a:rPr>
              <a:t>Initiatives</a:t>
            </a:r>
            <a:endParaRPr sz="1800">
              <a:latin typeface="Calibri"/>
              <a:cs typeface="Calibri"/>
            </a:endParaRPr>
          </a:p>
        </p:txBody>
      </p:sp>
      <p:sp>
        <p:nvSpPr>
          <p:cNvPr id="33" name="object 14">
            <a:extLst>
              <a:ext uri="{FF2B5EF4-FFF2-40B4-BE49-F238E27FC236}">
                <a16:creationId xmlns:a16="http://schemas.microsoft.com/office/drawing/2014/main" id="{7E8CC62A-4FF1-4B65-9BBF-51882BFE11BD}"/>
              </a:ext>
            </a:extLst>
          </p:cNvPr>
          <p:cNvSpPr txBox="1"/>
          <p:nvPr/>
        </p:nvSpPr>
        <p:spPr>
          <a:xfrm>
            <a:off x="5142598" y="3468355"/>
            <a:ext cx="2098675" cy="916918"/>
          </a:xfrm>
          <a:prstGeom prst="rect">
            <a:avLst/>
          </a:prstGeom>
          <a:ln w="9525">
            <a:solidFill>
              <a:srgbClr val="000000"/>
            </a:solidFill>
          </a:ln>
        </p:spPr>
        <p:txBody>
          <a:bodyPr vert="horz" wrap="square" lIns="0" tIns="54610" rIns="0" bIns="0" rtlCol="0">
            <a:spAutoFit/>
          </a:bodyPr>
          <a:lstStyle/>
          <a:p>
            <a:pPr>
              <a:lnSpc>
                <a:spcPct val="100000"/>
              </a:lnSpc>
              <a:spcBef>
                <a:spcPts val="430"/>
              </a:spcBef>
            </a:pPr>
            <a:endParaRPr lang="en-NG" sz="1400" dirty="0">
              <a:latin typeface="Times New Roman"/>
              <a:cs typeface="Times New Roman"/>
            </a:endParaRPr>
          </a:p>
          <a:p>
            <a:pPr marL="91440" algn="ctr">
              <a:lnSpc>
                <a:spcPct val="100000"/>
              </a:lnSpc>
              <a:spcBef>
                <a:spcPts val="5"/>
              </a:spcBef>
            </a:pPr>
            <a:r>
              <a:rPr lang="en-US" sz="1400" b="1" dirty="0">
                <a:cs typeface="Calibri"/>
              </a:rPr>
              <a:t>Develop</a:t>
            </a:r>
          </a:p>
          <a:p>
            <a:pPr marL="91440" algn="ctr">
              <a:lnSpc>
                <a:spcPct val="100000"/>
              </a:lnSpc>
              <a:spcBef>
                <a:spcPts val="5"/>
              </a:spcBef>
            </a:pPr>
            <a:r>
              <a:rPr lang="en-US" sz="1400" b="1" dirty="0">
                <a:cs typeface="Calibri"/>
              </a:rPr>
              <a:t>Evaluation Matrix</a:t>
            </a:r>
          </a:p>
          <a:p>
            <a:pPr marL="91440">
              <a:lnSpc>
                <a:spcPct val="100000"/>
              </a:lnSpc>
              <a:spcBef>
                <a:spcPts val="5"/>
              </a:spcBef>
            </a:pPr>
            <a:endParaRPr sz="1400" dirty="0">
              <a:latin typeface="Calibri"/>
              <a:cs typeface="Calibri"/>
            </a:endParaRPr>
          </a:p>
        </p:txBody>
      </p:sp>
      <p:sp>
        <p:nvSpPr>
          <p:cNvPr id="35" name="object 16">
            <a:extLst>
              <a:ext uri="{FF2B5EF4-FFF2-40B4-BE49-F238E27FC236}">
                <a16:creationId xmlns:a16="http://schemas.microsoft.com/office/drawing/2014/main" id="{EEB335B1-B1A6-4D0B-972A-09133C8F2E33}"/>
              </a:ext>
            </a:extLst>
          </p:cNvPr>
          <p:cNvSpPr txBox="1"/>
          <p:nvPr/>
        </p:nvSpPr>
        <p:spPr>
          <a:xfrm>
            <a:off x="5142598" y="5233416"/>
            <a:ext cx="2098675" cy="917558"/>
          </a:xfrm>
          <a:prstGeom prst="rect">
            <a:avLst/>
          </a:prstGeom>
          <a:ln w="9525">
            <a:solidFill>
              <a:srgbClr val="000000"/>
            </a:solidFill>
          </a:ln>
        </p:spPr>
        <p:txBody>
          <a:bodyPr vert="horz" wrap="square" lIns="0" tIns="55244" rIns="0" bIns="0" rtlCol="0">
            <a:spAutoFit/>
          </a:bodyPr>
          <a:lstStyle/>
          <a:p>
            <a:pPr>
              <a:lnSpc>
                <a:spcPct val="100000"/>
              </a:lnSpc>
              <a:spcBef>
                <a:spcPts val="434"/>
              </a:spcBef>
            </a:pPr>
            <a:endParaRPr sz="1400" dirty="0">
              <a:latin typeface="Times New Roman"/>
              <a:cs typeface="Times New Roman"/>
            </a:endParaRPr>
          </a:p>
          <a:p>
            <a:pPr marL="91440" algn="ctr">
              <a:lnSpc>
                <a:spcPct val="100000"/>
              </a:lnSpc>
            </a:pPr>
            <a:r>
              <a:rPr lang="en-US" sz="1400" b="1" dirty="0">
                <a:latin typeface="Calibri"/>
                <a:cs typeface="Calibri"/>
              </a:rPr>
              <a:t>Final </a:t>
            </a:r>
          </a:p>
          <a:p>
            <a:pPr marL="91440" algn="ctr">
              <a:lnSpc>
                <a:spcPct val="100000"/>
              </a:lnSpc>
            </a:pPr>
            <a:r>
              <a:rPr lang="en-US" sz="1400" b="1" dirty="0">
                <a:latin typeface="Calibri"/>
                <a:cs typeface="Calibri"/>
              </a:rPr>
              <a:t>Selection</a:t>
            </a:r>
            <a:br>
              <a:rPr lang="en-US" sz="1400" b="1" dirty="0">
                <a:latin typeface="Calibri"/>
                <a:cs typeface="Calibri"/>
              </a:rPr>
            </a:br>
            <a:endParaRPr sz="1400" b="1" dirty="0">
              <a:latin typeface="Calibri"/>
              <a:cs typeface="Calibri"/>
            </a:endParaRPr>
          </a:p>
        </p:txBody>
      </p:sp>
      <p:sp>
        <p:nvSpPr>
          <p:cNvPr id="36" name="object 17">
            <a:extLst>
              <a:ext uri="{FF2B5EF4-FFF2-40B4-BE49-F238E27FC236}">
                <a16:creationId xmlns:a16="http://schemas.microsoft.com/office/drawing/2014/main" id="{A6C06F9A-1A9D-4F7B-BC3A-7F151EA4E123}"/>
              </a:ext>
            </a:extLst>
          </p:cNvPr>
          <p:cNvSpPr txBox="1"/>
          <p:nvPr/>
        </p:nvSpPr>
        <p:spPr>
          <a:xfrm>
            <a:off x="7421579" y="1669004"/>
            <a:ext cx="4512945" cy="1347805"/>
          </a:xfrm>
          <a:prstGeom prst="rect">
            <a:avLst/>
          </a:prstGeom>
          <a:ln w="9525">
            <a:solidFill>
              <a:srgbClr val="000000"/>
            </a:solidFill>
          </a:ln>
        </p:spPr>
        <p:txBody>
          <a:bodyPr vert="horz" wrap="square" lIns="0" tIns="54610" rIns="0" bIns="0" rtlCol="0">
            <a:spAutoFit/>
          </a:bodyPr>
          <a:lstStyle/>
          <a:p>
            <a:pPr marL="378460" indent="-286385">
              <a:lnSpc>
                <a:spcPct val="100000"/>
              </a:lnSpc>
              <a:buFont typeface="Wingdings"/>
              <a:buChar char=""/>
              <a:tabLst>
                <a:tab pos="378460" algn="l"/>
              </a:tabLst>
            </a:pPr>
            <a:r>
              <a:rPr lang="en-US" sz="1200" dirty="0">
                <a:latin typeface="Montserrat Light"/>
                <a:cs typeface="Calibri"/>
              </a:rPr>
              <a:t>Request detailed proposals from potential distributors </a:t>
            </a:r>
          </a:p>
          <a:p>
            <a:pPr marL="378460" indent="-286385">
              <a:lnSpc>
                <a:spcPct val="100000"/>
              </a:lnSpc>
              <a:buFont typeface="Wingdings"/>
              <a:buChar char=""/>
              <a:tabLst>
                <a:tab pos="378460" algn="l"/>
              </a:tabLst>
            </a:pPr>
            <a:r>
              <a:rPr lang="en-US" sz="1200" dirty="0">
                <a:latin typeface="Montserrat Light"/>
                <a:cs typeface="Calibri"/>
              </a:rPr>
              <a:t>Obtain references from current and past clients to validate their claims and assess reliability</a:t>
            </a:r>
          </a:p>
          <a:p>
            <a:pPr marL="378460" indent="-286385">
              <a:lnSpc>
                <a:spcPct val="100000"/>
              </a:lnSpc>
              <a:buFont typeface="Wingdings"/>
              <a:buChar char=""/>
              <a:tabLst>
                <a:tab pos="378460" algn="l"/>
              </a:tabLst>
            </a:pPr>
            <a:r>
              <a:rPr lang="en-US" sz="1200" dirty="0">
                <a:latin typeface="Montserrat Light"/>
                <a:cs typeface="Calibri"/>
              </a:rPr>
              <a:t>Conduct site visits to inspect their warehouse facilities, transportation fleet, and operational processes</a:t>
            </a:r>
          </a:p>
          <a:p>
            <a:pPr marL="378460" indent="-286385">
              <a:lnSpc>
                <a:spcPct val="100000"/>
              </a:lnSpc>
              <a:buFont typeface="Wingdings"/>
              <a:buChar char=""/>
              <a:tabLst>
                <a:tab pos="378460" algn="l"/>
              </a:tabLst>
            </a:pPr>
            <a:r>
              <a:rPr lang="en-US" sz="1200" dirty="0">
                <a:latin typeface="Montserrat Light"/>
                <a:cs typeface="Calibri"/>
              </a:rPr>
              <a:t>Observe their day-to-day operations to gauge their efficiency and effectiveness</a:t>
            </a:r>
            <a:endParaRPr sz="1200" dirty="0">
              <a:latin typeface="Montserrat Light"/>
              <a:cs typeface="Calibri"/>
            </a:endParaRPr>
          </a:p>
        </p:txBody>
      </p:sp>
      <p:sp>
        <p:nvSpPr>
          <p:cNvPr id="40" name="object 17">
            <a:extLst>
              <a:ext uri="{FF2B5EF4-FFF2-40B4-BE49-F238E27FC236}">
                <a16:creationId xmlns:a16="http://schemas.microsoft.com/office/drawing/2014/main" id="{8AD3A84E-9074-4258-B966-617691E71DE2}"/>
              </a:ext>
            </a:extLst>
          </p:cNvPr>
          <p:cNvSpPr txBox="1"/>
          <p:nvPr/>
        </p:nvSpPr>
        <p:spPr>
          <a:xfrm>
            <a:off x="7434279" y="3092344"/>
            <a:ext cx="4512945" cy="1717137"/>
          </a:xfrm>
          <a:prstGeom prst="rect">
            <a:avLst/>
          </a:prstGeom>
          <a:ln w="9525">
            <a:solidFill>
              <a:srgbClr val="000000"/>
            </a:solidFill>
          </a:ln>
        </p:spPr>
        <p:txBody>
          <a:bodyPr vert="horz" wrap="square" lIns="0" tIns="54610" rIns="0" bIns="0" rtlCol="0">
            <a:spAutoFit/>
          </a:bodyPr>
          <a:lstStyle/>
          <a:p>
            <a:pPr marL="378460" indent="-286385">
              <a:lnSpc>
                <a:spcPct val="100000"/>
              </a:lnSpc>
              <a:buFont typeface="Wingdings"/>
              <a:buChar char=""/>
              <a:tabLst>
                <a:tab pos="378460" algn="l"/>
              </a:tabLst>
            </a:pPr>
            <a:r>
              <a:rPr lang="en-US" sz="1200" dirty="0">
                <a:latin typeface="Montserrat Light"/>
                <a:cs typeface="Calibri"/>
              </a:rPr>
              <a:t>Develop a scoring system to rate distributors on key criteria such as logistical capabilities, market relationships, experience, and financial stability.</a:t>
            </a:r>
          </a:p>
          <a:p>
            <a:pPr marL="378460" indent="-286385">
              <a:lnSpc>
                <a:spcPct val="100000"/>
              </a:lnSpc>
              <a:buFont typeface="Wingdings"/>
              <a:buChar char=""/>
              <a:tabLst>
                <a:tab pos="378460" algn="l"/>
              </a:tabLst>
            </a:pPr>
            <a:r>
              <a:rPr lang="en-US" sz="1200" dirty="0">
                <a:latin typeface="Montserrat Light"/>
                <a:cs typeface="Calibri"/>
              </a:rPr>
              <a:t>Assign weights to each criterion based on its importance in addressing </a:t>
            </a:r>
            <a:r>
              <a:rPr lang="en-US" sz="1200" dirty="0" err="1">
                <a:latin typeface="Montserrat Light"/>
                <a:cs typeface="Calibri"/>
              </a:rPr>
              <a:t>Onga’s</a:t>
            </a:r>
            <a:r>
              <a:rPr lang="en-US" sz="1200" dirty="0">
                <a:latin typeface="Montserrat Light"/>
                <a:cs typeface="Calibri"/>
              </a:rPr>
              <a:t> distribution challenges</a:t>
            </a:r>
          </a:p>
          <a:p>
            <a:pPr marL="378460" indent="-286385">
              <a:lnSpc>
                <a:spcPct val="100000"/>
              </a:lnSpc>
              <a:buFont typeface="Wingdings"/>
              <a:buChar char=""/>
              <a:tabLst>
                <a:tab pos="378460" algn="l"/>
              </a:tabLst>
            </a:pPr>
            <a:r>
              <a:rPr lang="en-US" sz="1200" dirty="0">
                <a:latin typeface="Montserrat Light"/>
                <a:cs typeface="Calibri"/>
              </a:rPr>
              <a:t>Use the evaluation matrix to rank potential distributors based on their overall scores</a:t>
            </a:r>
          </a:p>
          <a:p>
            <a:pPr marL="378460" indent="-286385">
              <a:lnSpc>
                <a:spcPct val="100000"/>
              </a:lnSpc>
              <a:buFont typeface="Wingdings"/>
              <a:buChar char=""/>
              <a:tabLst>
                <a:tab pos="378460" algn="l"/>
              </a:tabLst>
            </a:pPr>
            <a:r>
              <a:rPr lang="en-US" sz="1200" dirty="0">
                <a:latin typeface="Montserrat Light"/>
                <a:cs typeface="Calibri"/>
              </a:rPr>
              <a:t>Identify top candidates who best meet the criteria and address existing distribution challenges</a:t>
            </a:r>
          </a:p>
        </p:txBody>
      </p:sp>
      <p:sp>
        <p:nvSpPr>
          <p:cNvPr id="41" name="object 14">
            <a:extLst>
              <a:ext uri="{FF2B5EF4-FFF2-40B4-BE49-F238E27FC236}">
                <a16:creationId xmlns:a16="http://schemas.microsoft.com/office/drawing/2014/main" id="{7716F079-54C4-465F-88AE-9DFB4FBDFDAA}"/>
              </a:ext>
            </a:extLst>
          </p:cNvPr>
          <p:cNvSpPr txBox="1"/>
          <p:nvPr/>
        </p:nvSpPr>
        <p:spPr>
          <a:xfrm>
            <a:off x="5142598" y="1824369"/>
            <a:ext cx="2098675" cy="916918"/>
          </a:xfrm>
          <a:prstGeom prst="rect">
            <a:avLst/>
          </a:prstGeom>
          <a:ln w="9525">
            <a:solidFill>
              <a:srgbClr val="000000"/>
            </a:solidFill>
          </a:ln>
        </p:spPr>
        <p:txBody>
          <a:bodyPr vert="horz" wrap="square" lIns="0" tIns="54610" rIns="0" bIns="0" rtlCol="0">
            <a:spAutoFit/>
          </a:bodyPr>
          <a:lstStyle/>
          <a:p>
            <a:pPr>
              <a:lnSpc>
                <a:spcPct val="100000"/>
              </a:lnSpc>
              <a:spcBef>
                <a:spcPts val="430"/>
              </a:spcBef>
            </a:pPr>
            <a:endParaRPr sz="1400" dirty="0">
              <a:latin typeface="Times New Roman"/>
              <a:cs typeface="Times New Roman"/>
            </a:endParaRPr>
          </a:p>
          <a:p>
            <a:pPr marL="91440" algn="ctr">
              <a:lnSpc>
                <a:spcPct val="100000"/>
              </a:lnSpc>
              <a:spcBef>
                <a:spcPts val="5"/>
              </a:spcBef>
            </a:pPr>
            <a:r>
              <a:rPr lang="en-US" sz="1400" b="1" dirty="0">
                <a:cs typeface="Calibri"/>
              </a:rPr>
              <a:t>Initial </a:t>
            </a:r>
          </a:p>
          <a:p>
            <a:pPr marL="91440" algn="ctr">
              <a:lnSpc>
                <a:spcPct val="100000"/>
              </a:lnSpc>
              <a:spcBef>
                <a:spcPts val="5"/>
              </a:spcBef>
            </a:pPr>
            <a:r>
              <a:rPr lang="en-US" sz="1400" b="1" dirty="0">
                <a:cs typeface="Calibri"/>
              </a:rPr>
              <a:t>Screening</a:t>
            </a:r>
          </a:p>
          <a:p>
            <a:pPr marL="91440">
              <a:lnSpc>
                <a:spcPct val="100000"/>
              </a:lnSpc>
              <a:spcBef>
                <a:spcPts val="5"/>
              </a:spcBef>
            </a:pPr>
            <a:endParaRPr sz="1400" dirty="0">
              <a:latin typeface="Calibri"/>
              <a:cs typeface="Calibri"/>
            </a:endParaRPr>
          </a:p>
        </p:txBody>
      </p:sp>
      <p:sp>
        <p:nvSpPr>
          <p:cNvPr id="42" name="object 17">
            <a:extLst>
              <a:ext uri="{FF2B5EF4-FFF2-40B4-BE49-F238E27FC236}">
                <a16:creationId xmlns:a16="http://schemas.microsoft.com/office/drawing/2014/main" id="{F58D32B4-6C40-4DB6-8745-3540B6811512}"/>
              </a:ext>
            </a:extLst>
          </p:cNvPr>
          <p:cNvSpPr txBox="1"/>
          <p:nvPr/>
        </p:nvSpPr>
        <p:spPr>
          <a:xfrm>
            <a:off x="7434279" y="4885016"/>
            <a:ext cx="4512945" cy="1717137"/>
          </a:xfrm>
          <a:prstGeom prst="rect">
            <a:avLst/>
          </a:prstGeom>
          <a:ln w="9525">
            <a:solidFill>
              <a:srgbClr val="000000"/>
            </a:solidFill>
          </a:ln>
        </p:spPr>
        <p:txBody>
          <a:bodyPr vert="horz" wrap="square" lIns="0" tIns="54610" rIns="0" bIns="0" rtlCol="0">
            <a:spAutoFit/>
          </a:bodyPr>
          <a:lstStyle/>
          <a:p>
            <a:pPr marL="378460" indent="-286385">
              <a:lnSpc>
                <a:spcPct val="100000"/>
              </a:lnSpc>
              <a:buFont typeface="Wingdings"/>
              <a:buChar char=""/>
              <a:tabLst>
                <a:tab pos="378460" algn="l"/>
              </a:tabLst>
            </a:pPr>
            <a:r>
              <a:rPr lang="en-US" sz="1200" dirty="0">
                <a:latin typeface="Montserrat Light"/>
                <a:cs typeface="Calibri"/>
              </a:rPr>
              <a:t>Implement a trial period with selected distributors to test their performance and reliability in a real-world scenario</a:t>
            </a:r>
          </a:p>
          <a:p>
            <a:pPr marL="378460" indent="-286385">
              <a:lnSpc>
                <a:spcPct val="100000"/>
              </a:lnSpc>
              <a:buFont typeface="Wingdings"/>
              <a:buChar char=""/>
              <a:tabLst>
                <a:tab pos="378460" algn="l"/>
              </a:tabLst>
            </a:pPr>
            <a:r>
              <a:rPr lang="en-US" sz="1200" dirty="0">
                <a:latin typeface="Montserrat Light"/>
                <a:cs typeface="Calibri"/>
              </a:rPr>
              <a:t>Monitor their performance closely during the trial period to ensure they meet </a:t>
            </a:r>
            <a:r>
              <a:rPr lang="en-US" sz="1200" dirty="0" err="1">
                <a:latin typeface="Montserrat Light"/>
                <a:cs typeface="Calibri"/>
              </a:rPr>
              <a:t>Onga’s</a:t>
            </a:r>
            <a:r>
              <a:rPr lang="en-US" sz="1200" dirty="0">
                <a:latin typeface="Montserrat Light"/>
                <a:cs typeface="Calibri"/>
              </a:rPr>
              <a:t> standards</a:t>
            </a:r>
          </a:p>
          <a:p>
            <a:pPr marL="378460" indent="-286385">
              <a:lnSpc>
                <a:spcPct val="100000"/>
              </a:lnSpc>
              <a:buFont typeface="Wingdings"/>
              <a:buChar char=""/>
              <a:tabLst>
                <a:tab pos="378460" algn="l"/>
              </a:tabLst>
            </a:pPr>
            <a:r>
              <a:rPr lang="en-US" sz="1200" dirty="0">
                <a:latin typeface="Montserrat Light"/>
                <a:cs typeface="Calibri"/>
              </a:rPr>
              <a:t>Negotiate terms and conditions that align with </a:t>
            </a:r>
            <a:r>
              <a:rPr lang="en-US" sz="1200" dirty="0" err="1">
                <a:latin typeface="Montserrat Light"/>
                <a:cs typeface="Calibri"/>
              </a:rPr>
              <a:t>Onga’s</a:t>
            </a:r>
            <a:r>
              <a:rPr lang="en-US" sz="1200" dirty="0">
                <a:latin typeface="Montserrat Light"/>
                <a:cs typeface="Calibri"/>
              </a:rPr>
              <a:t> requirements, including performance expectations, SLAs, and pricing</a:t>
            </a:r>
          </a:p>
          <a:p>
            <a:pPr marL="378460" indent="-286385">
              <a:lnSpc>
                <a:spcPct val="100000"/>
              </a:lnSpc>
              <a:buFont typeface="Wingdings"/>
              <a:buChar char=""/>
              <a:tabLst>
                <a:tab pos="378460" algn="l"/>
              </a:tabLst>
            </a:pPr>
            <a:r>
              <a:rPr lang="en-US" sz="1200" dirty="0">
                <a:latin typeface="Montserrat Light"/>
                <a:cs typeface="Calibri"/>
              </a:rPr>
              <a:t>Formalize the partnership with clear agreements on responsibilities, performance metrics, and support mechanisms</a:t>
            </a:r>
          </a:p>
        </p:txBody>
      </p:sp>
      <p:pic>
        <p:nvPicPr>
          <p:cNvPr id="45" name="object 3">
            <a:extLst>
              <a:ext uri="{FF2B5EF4-FFF2-40B4-BE49-F238E27FC236}">
                <a16:creationId xmlns:a16="http://schemas.microsoft.com/office/drawing/2014/main" id="{5CFF8006-CE12-4ADB-9637-349F9FAE4269}"/>
              </a:ext>
            </a:extLst>
          </p:cNvPr>
          <p:cNvPicPr/>
          <p:nvPr/>
        </p:nvPicPr>
        <p:blipFill>
          <a:blip r:embed="rId3" cstate="print"/>
          <a:stretch>
            <a:fillRect/>
          </a:stretch>
        </p:blipFill>
        <p:spPr>
          <a:xfrm>
            <a:off x="-10205" y="6819830"/>
            <a:ext cx="12188952" cy="1706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2">
            <a:extLst>
              <a:ext uri="{FF2B5EF4-FFF2-40B4-BE49-F238E27FC236}">
                <a16:creationId xmlns:a16="http://schemas.microsoft.com/office/drawing/2014/main" id="{6A197EB5-F10A-4CA3-9AF0-D0C64B1B38DF}"/>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grpSp>
        <p:nvGrpSpPr>
          <p:cNvPr id="21" name="Group 20">
            <a:extLst>
              <a:ext uri="{FF2B5EF4-FFF2-40B4-BE49-F238E27FC236}">
                <a16:creationId xmlns:a16="http://schemas.microsoft.com/office/drawing/2014/main" id="{7FE3AE25-F98C-40C8-8503-3C2974DF24B9}"/>
              </a:ext>
            </a:extLst>
          </p:cNvPr>
          <p:cNvGrpSpPr/>
          <p:nvPr/>
        </p:nvGrpSpPr>
        <p:grpSpPr>
          <a:xfrm>
            <a:off x="192528" y="1275757"/>
            <a:ext cx="6237853" cy="2140610"/>
            <a:chOff x="281433" y="910582"/>
            <a:chExt cx="6237853" cy="2140610"/>
          </a:xfrm>
        </p:grpSpPr>
        <p:sp>
          <p:nvSpPr>
            <p:cNvPr id="16" name="Rectangle: Rounded Corners 15">
              <a:extLst>
                <a:ext uri="{FF2B5EF4-FFF2-40B4-BE49-F238E27FC236}">
                  <a16:creationId xmlns:a16="http://schemas.microsoft.com/office/drawing/2014/main" id="{6BDB3167-CC6A-46CE-BDC2-EB856CD74755}"/>
                </a:ext>
              </a:extLst>
            </p:cNvPr>
            <p:cNvSpPr/>
            <p:nvPr/>
          </p:nvSpPr>
          <p:spPr>
            <a:xfrm>
              <a:off x="1959246" y="1418103"/>
              <a:ext cx="4445610" cy="1056323"/>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nvGrpSpPr>
            <p:cNvPr id="64" name="Group 63">
              <a:extLst>
                <a:ext uri="{FF2B5EF4-FFF2-40B4-BE49-F238E27FC236}">
                  <a16:creationId xmlns:a16="http://schemas.microsoft.com/office/drawing/2014/main" id="{F3C39B5D-9B6D-471F-98E4-5494AAF47C28}"/>
                </a:ext>
              </a:extLst>
            </p:cNvPr>
            <p:cNvGrpSpPr/>
            <p:nvPr/>
          </p:nvGrpSpPr>
          <p:grpSpPr>
            <a:xfrm>
              <a:off x="281433" y="910582"/>
              <a:ext cx="2033198" cy="2140610"/>
              <a:chOff x="5451879" y="1083877"/>
              <a:chExt cx="2712160" cy="2703572"/>
            </a:xfrm>
          </p:grpSpPr>
          <p:sp>
            <p:nvSpPr>
              <p:cNvPr id="65" name="Oval 64">
                <a:extLst>
                  <a:ext uri="{FF2B5EF4-FFF2-40B4-BE49-F238E27FC236}">
                    <a16:creationId xmlns:a16="http://schemas.microsoft.com/office/drawing/2014/main" id="{0B0BB428-8ACD-4EB3-AA81-505D4722FF64}"/>
                  </a:ext>
                </a:extLst>
              </p:cNvPr>
              <p:cNvSpPr/>
              <p:nvPr/>
            </p:nvSpPr>
            <p:spPr>
              <a:xfrm>
                <a:off x="5451879" y="1083877"/>
                <a:ext cx="2712160" cy="2703572"/>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pic>
            <p:nvPicPr>
              <p:cNvPr id="68" name="Picture 26" descr="Image result for plane icon">
                <a:extLst>
                  <a:ext uri="{FF2B5EF4-FFF2-40B4-BE49-F238E27FC236}">
                    <a16:creationId xmlns:a16="http://schemas.microsoft.com/office/drawing/2014/main" id="{9ABE5CE4-B7EF-4253-B54A-29DF8A4CC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14882">
                <a:off x="6381351" y="1306951"/>
                <a:ext cx="719402" cy="63283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1F478466-50A8-41FA-B286-E00AC42AB07D}"/>
                </a:ext>
              </a:extLst>
            </p:cNvPr>
            <p:cNvSpPr txBox="1"/>
            <p:nvPr/>
          </p:nvSpPr>
          <p:spPr>
            <a:xfrm>
              <a:off x="2347223" y="1529490"/>
              <a:ext cx="4172063" cy="769441"/>
            </a:xfrm>
            <a:prstGeom prst="rect">
              <a:avLst/>
            </a:prstGeom>
            <a:noFill/>
          </p:spPr>
          <p:txBody>
            <a:bodyPr wrap="square" rtlCol="0">
              <a:spAutoFit/>
            </a:bodyPr>
            <a:lstStyle/>
            <a:p>
              <a:pPr marL="285750" indent="-285750">
                <a:buFont typeface="Wingdings" panose="05000000000000000000" pitchFamily="2" charset="2"/>
                <a:buChar char="q"/>
              </a:pPr>
              <a:r>
                <a:rPr lang="en-US" sz="1100" dirty="0">
                  <a:latin typeface="Montserrat Light"/>
                  <a:cs typeface="Segoe UI Light" panose="020B0502040204020203" pitchFamily="34" charset="0"/>
                </a:rPr>
                <a:t>Set up regular performance reviews to ensure distributors continue to meet agreed-upon standards</a:t>
              </a:r>
            </a:p>
            <a:p>
              <a:pPr marL="285750" indent="-285750">
                <a:buFont typeface="Wingdings" panose="05000000000000000000" pitchFamily="2" charset="2"/>
                <a:buChar char="q"/>
              </a:pPr>
              <a:r>
                <a:rPr lang="en-US" sz="1100" dirty="0">
                  <a:latin typeface="Montserrat Light"/>
                  <a:cs typeface="Segoe UI Light" panose="020B0502040204020203" pitchFamily="34" charset="0"/>
                </a:rPr>
                <a:t>Establish a feedback mechanism for continuous improvement and addressing any emerging issues</a:t>
              </a:r>
            </a:p>
          </p:txBody>
        </p:sp>
      </p:grpSp>
      <p:sp>
        <p:nvSpPr>
          <p:cNvPr id="89" name="Title 2">
            <a:extLst>
              <a:ext uri="{FF2B5EF4-FFF2-40B4-BE49-F238E27FC236}">
                <a16:creationId xmlns:a16="http://schemas.microsoft.com/office/drawing/2014/main" id="{FC2567B5-66F8-4ADA-A460-8DDB00547E63}"/>
              </a:ext>
            </a:extLst>
          </p:cNvPr>
          <p:cNvSpPr txBox="1">
            <a:spLocks/>
          </p:cNvSpPr>
          <p:nvPr/>
        </p:nvSpPr>
        <p:spPr>
          <a:xfrm>
            <a:off x="2220" y="23191"/>
            <a:ext cx="6917168" cy="688181"/>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GB" sz="3600" spc="-77" dirty="0">
                <a:gradFill>
                  <a:gsLst>
                    <a:gs pos="1250">
                      <a:srgbClr val="505050"/>
                    </a:gs>
                    <a:gs pos="100000">
                      <a:srgbClr val="505050"/>
                    </a:gs>
                  </a:gsLst>
                  <a:lin ang="5400000" scaled="0"/>
                </a:gradFill>
                <a:latin typeface="Segoe UI Light"/>
              </a:rPr>
              <a:t>Ongoing Monitoring and Evaluation</a:t>
            </a:r>
          </a:p>
        </p:txBody>
      </p:sp>
      <p:grpSp>
        <p:nvGrpSpPr>
          <p:cNvPr id="90" name="Group 89">
            <a:extLst>
              <a:ext uri="{FF2B5EF4-FFF2-40B4-BE49-F238E27FC236}">
                <a16:creationId xmlns:a16="http://schemas.microsoft.com/office/drawing/2014/main" id="{F8688CEC-B01C-41BE-A2A6-A4578CACA50D}"/>
              </a:ext>
            </a:extLst>
          </p:cNvPr>
          <p:cNvGrpSpPr/>
          <p:nvPr/>
        </p:nvGrpSpPr>
        <p:grpSpPr>
          <a:xfrm>
            <a:off x="174343" y="662392"/>
            <a:ext cx="2753524" cy="254040"/>
            <a:chOff x="172122" y="677264"/>
            <a:chExt cx="2753524" cy="254040"/>
          </a:xfrm>
        </p:grpSpPr>
        <p:cxnSp>
          <p:nvCxnSpPr>
            <p:cNvPr id="91" name="Straight Connector 90">
              <a:extLst>
                <a:ext uri="{FF2B5EF4-FFF2-40B4-BE49-F238E27FC236}">
                  <a16:creationId xmlns:a16="http://schemas.microsoft.com/office/drawing/2014/main" id="{16B3425F-BBDE-42D3-9002-04D3EC9765C2}"/>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D70A9FD-FD9A-4098-A3CF-1402CCD2B82D}"/>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C6E214-0D90-42CC-AA8F-2AA245C361F6}"/>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037E0AA-1FF3-4539-BCFE-25E8558476E0}"/>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583EEF4-5620-4A06-9AB6-227231EFE545}"/>
              </a:ext>
            </a:extLst>
          </p:cNvPr>
          <p:cNvGrpSpPr/>
          <p:nvPr/>
        </p:nvGrpSpPr>
        <p:grpSpPr>
          <a:xfrm>
            <a:off x="6619421" y="2349004"/>
            <a:ext cx="5173541" cy="2140610"/>
            <a:chOff x="6619421" y="2349004"/>
            <a:chExt cx="5173541" cy="2140610"/>
          </a:xfrm>
        </p:grpSpPr>
        <p:sp>
          <p:nvSpPr>
            <p:cNvPr id="95" name="Rectangle: Rounded Corners 94">
              <a:extLst>
                <a:ext uri="{FF2B5EF4-FFF2-40B4-BE49-F238E27FC236}">
                  <a16:creationId xmlns:a16="http://schemas.microsoft.com/office/drawing/2014/main" id="{A55629E1-F0F4-4306-9E31-5DEAA93D1664}"/>
                </a:ext>
              </a:extLst>
            </p:cNvPr>
            <p:cNvSpPr/>
            <p:nvPr/>
          </p:nvSpPr>
          <p:spPr>
            <a:xfrm>
              <a:off x="8186603" y="2732525"/>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96" name="TextBox 95">
              <a:extLst>
                <a:ext uri="{FF2B5EF4-FFF2-40B4-BE49-F238E27FC236}">
                  <a16:creationId xmlns:a16="http://schemas.microsoft.com/office/drawing/2014/main" id="{62DD1FB3-BF3E-4CB5-8D7A-B6D3E0E0F294}"/>
                </a:ext>
              </a:extLst>
            </p:cNvPr>
            <p:cNvSpPr txBox="1"/>
            <p:nvPr/>
          </p:nvSpPr>
          <p:spPr>
            <a:xfrm>
              <a:off x="8640714" y="2926752"/>
              <a:ext cx="3152248" cy="69249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Montserrat Light"/>
                  <a:cs typeface="Segoe UI Light" panose="020B0502040204020203" pitchFamily="34" charset="0"/>
                </a:rPr>
                <a:t>Be prepared to make adjustments to the distribution strategy based on performance data and market changes.</a:t>
              </a:r>
            </a:p>
          </p:txBody>
        </p:sp>
        <p:sp>
          <p:nvSpPr>
            <p:cNvPr id="98" name="Oval 97">
              <a:extLst>
                <a:ext uri="{FF2B5EF4-FFF2-40B4-BE49-F238E27FC236}">
                  <a16:creationId xmlns:a16="http://schemas.microsoft.com/office/drawing/2014/main" id="{5B818242-5AD3-4A30-B14C-A8497E14B27D}"/>
                </a:ext>
              </a:extLst>
            </p:cNvPr>
            <p:cNvSpPr/>
            <p:nvPr/>
          </p:nvSpPr>
          <p:spPr>
            <a:xfrm>
              <a:off x="6619421" y="2349004"/>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41" name="TextBox 40">
            <a:extLst>
              <a:ext uri="{FF2B5EF4-FFF2-40B4-BE49-F238E27FC236}">
                <a16:creationId xmlns:a16="http://schemas.microsoft.com/office/drawing/2014/main" id="{193DCDD3-79D0-4C3F-9D5D-19A59A39B3E0}"/>
              </a:ext>
            </a:extLst>
          </p:cNvPr>
          <p:cNvSpPr txBox="1"/>
          <p:nvPr/>
        </p:nvSpPr>
        <p:spPr>
          <a:xfrm>
            <a:off x="401123" y="2086652"/>
            <a:ext cx="1705460" cy="707886"/>
          </a:xfrm>
          <a:prstGeom prst="rect">
            <a:avLst/>
          </a:prstGeom>
          <a:noFill/>
        </p:spPr>
        <p:txBody>
          <a:bodyPr wrap="square" rtlCol="0">
            <a:spAutoFit/>
          </a:bodyPr>
          <a:lstStyle/>
          <a:p>
            <a:pPr lvl="0" algn="ctr"/>
            <a:r>
              <a:rPr lang="en-US" sz="2000" b="1" dirty="0">
                <a:latin typeface="Montserrat Light"/>
                <a:cs typeface="Segoe UI" panose="020B0502040204020203" pitchFamily="34" charset="0"/>
              </a:rPr>
              <a:t>Regular Reviews</a:t>
            </a:r>
            <a:endParaRPr kumimoji="0" lang="en-US" sz="2000" b="1" i="0" u="none" strike="noStrike" kern="0" cap="none" spc="0" normalizeH="0" baseline="0" noProof="0" dirty="0">
              <a:ln>
                <a:noFill/>
              </a:ln>
              <a:solidFill>
                <a:prstClr val="black">
                  <a:lumMod val="65000"/>
                  <a:lumOff val="35000"/>
                </a:prstClr>
              </a:solidFill>
              <a:effectLst/>
              <a:uLnTx/>
              <a:uFillTx/>
              <a:latin typeface="Montserrat Light"/>
            </a:endParaRPr>
          </a:p>
        </p:txBody>
      </p:sp>
      <p:sp>
        <p:nvSpPr>
          <p:cNvPr id="45" name="TextBox 44">
            <a:extLst>
              <a:ext uri="{FF2B5EF4-FFF2-40B4-BE49-F238E27FC236}">
                <a16:creationId xmlns:a16="http://schemas.microsoft.com/office/drawing/2014/main" id="{9930C7A1-D368-4C44-8709-5458207EF8E4}"/>
              </a:ext>
            </a:extLst>
          </p:cNvPr>
          <p:cNvSpPr txBox="1"/>
          <p:nvPr/>
        </p:nvSpPr>
        <p:spPr>
          <a:xfrm>
            <a:off x="6692257" y="3184521"/>
            <a:ext cx="2190616" cy="400110"/>
          </a:xfrm>
          <a:prstGeom prst="rect">
            <a:avLst/>
          </a:prstGeom>
          <a:noFill/>
        </p:spPr>
        <p:txBody>
          <a:bodyPr wrap="square" rtlCol="0">
            <a:spAutoFit/>
          </a:bodyPr>
          <a:lstStyle/>
          <a:p>
            <a:pPr lvl="0" algn="ctr"/>
            <a:r>
              <a:rPr lang="en-US" sz="2000" b="1" dirty="0">
                <a:latin typeface="Montserrat Light"/>
                <a:cs typeface="Segoe UI" panose="020B0502040204020203" pitchFamily="34" charset="0"/>
              </a:rPr>
              <a:t>Adaptation</a:t>
            </a:r>
            <a:endParaRPr kumimoji="0" lang="en-US" sz="2000" b="1" i="0" u="none" strike="noStrike" kern="0" cap="none" spc="0" normalizeH="0" baseline="0" noProof="0" dirty="0">
              <a:ln>
                <a:noFill/>
              </a:ln>
              <a:solidFill>
                <a:prstClr val="black">
                  <a:lumMod val="65000"/>
                  <a:lumOff val="35000"/>
                </a:prstClr>
              </a:solidFill>
              <a:effectLst/>
              <a:uLnTx/>
              <a:uFillTx/>
              <a:latin typeface="Montserrat Light"/>
            </a:endParaRPr>
          </a:p>
        </p:txBody>
      </p:sp>
      <p:sp>
        <p:nvSpPr>
          <p:cNvPr id="46" name="TextBox 45">
            <a:extLst>
              <a:ext uri="{FF2B5EF4-FFF2-40B4-BE49-F238E27FC236}">
                <a16:creationId xmlns:a16="http://schemas.microsoft.com/office/drawing/2014/main" id="{C5080DA2-2D29-409D-A76C-DD646CA45F76}"/>
              </a:ext>
            </a:extLst>
          </p:cNvPr>
          <p:cNvSpPr txBox="1"/>
          <p:nvPr/>
        </p:nvSpPr>
        <p:spPr>
          <a:xfrm>
            <a:off x="673691" y="6013776"/>
            <a:ext cx="11284519" cy="584775"/>
          </a:xfrm>
          <a:prstGeom prst="rect">
            <a:avLst/>
          </a:prstGeom>
          <a:noFill/>
        </p:spPr>
        <p:txBody>
          <a:bodyPr wrap="square" rtlCol="0">
            <a:spAutoFit/>
          </a:bodyPr>
          <a:lstStyle/>
          <a:p>
            <a:r>
              <a:rPr lang="en-US" sz="1600" b="1" dirty="0">
                <a:latin typeface="Montserrat Light"/>
                <a:cs typeface="Segoe UI Light" panose="020B0502040204020203" pitchFamily="34" charset="0"/>
              </a:rPr>
              <a:t>By following this structured assessment process, </a:t>
            </a:r>
            <a:r>
              <a:rPr lang="en-US" sz="1600" b="1" dirty="0" err="1">
                <a:latin typeface="Montserrat Light"/>
                <a:cs typeface="Segoe UI Light" panose="020B0502040204020203" pitchFamily="34" charset="0"/>
              </a:rPr>
              <a:t>Onga</a:t>
            </a:r>
            <a:r>
              <a:rPr lang="en-US" sz="1600" b="1" dirty="0">
                <a:latin typeface="Montserrat Light"/>
                <a:cs typeface="Segoe UI Light" panose="020B0502040204020203" pitchFamily="34" charset="0"/>
              </a:rPr>
              <a:t> can identify and partner with distributors who are well-equipped to address current challenges and support the brand’s growth in the Southern region</a:t>
            </a:r>
          </a:p>
        </p:txBody>
      </p:sp>
      <p:pic>
        <p:nvPicPr>
          <p:cNvPr id="47" name="object 3">
            <a:extLst>
              <a:ext uri="{FF2B5EF4-FFF2-40B4-BE49-F238E27FC236}">
                <a16:creationId xmlns:a16="http://schemas.microsoft.com/office/drawing/2014/main" id="{BBFC82A1-EE3B-4138-9385-60489D67E487}"/>
              </a:ext>
            </a:extLst>
          </p:cNvPr>
          <p:cNvPicPr/>
          <p:nvPr/>
        </p:nvPicPr>
        <p:blipFill>
          <a:blip r:embed="rId4"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367060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10">
            <a:extLst>
              <a:ext uri="{FF2B5EF4-FFF2-40B4-BE49-F238E27FC236}">
                <a16:creationId xmlns:a16="http://schemas.microsoft.com/office/drawing/2014/main" id="{7EFE025B-4810-43BE-BF8F-A349487852F6}"/>
              </a:ext>
            </a:extLst>
          </p:cNvPr>
          <p:cNvGrpSpPr>
            <a:grpSpLocks/>
          </p:cNvGrpSpPr>
          <p:nvPr/>
        </p:nvGrpSpPr>
        <p:grpSpPr bwMode="auto">
          <a:xfrm>
            <a:off x="0" y="0"/>
            <a:ext cx="12192000" cy="6858000"/>
            <a:chOff x="0" y="0"/>
            <a:chExt cx="12191999" cy="6858000"/>
          </a:xfrm>
        </p:grpSpPr>
        <p:pic>
          <p:nvPicPr>
            <p:cNvPr id="5130" name="Picture 8">
              <a:extLst>
                <a:ext uri="{FF2B5EF4-FFF2-40B4-BE49-F238E27FC236}">
                  <a16:creationId xmlns:a16="http://schemas.microsoft.com/office/drawing/2014/main" id="{7D6E0D7C-C3CC-4A50-9E13-F8B9B138C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D848153-57B7-47A5-BFCD-E4822056AC88}"/>
                </a:ext>
              </a:extLst>
            </p:cNvPr>
            <p:cNvSpPr/>
            <p:nvPr/>
          </p:nvSpPr>
          <p:spPr>
            <a:xfrm rot="21345411" flipV="1">
              <a:off x="711200" y="2925763"/>
              <a:ext cx="501650" cy="107950"/>
            </a:xfrm>
            <a:prstGeom prst="rect">
              <a:avLst/>
            </a:prstGeom>
            <a:solidFill>
              <a:srgbClr val="442E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123" name="Group 5">
            <a:extLst>
              <a:ext uri="{FF2B5EF4-FFF2-40B4-BE49-F238E27FC236}">
                <a16:creationId xmlns:a16="http://schemas.microsoft.com/office/drawing/2014/main" id="{F709A78B-33BA-4E93-86B4-7081A0FED1A2}"/>
              </a:ext>
            </a:extLst>
          </p:cNvPr>
          <p:cNvGrpSpPr>
            <a:grpSpLocks/>
          </p:cNvGrpSpPr>
          <p:nvPr/>
        </p:nvGrpSpPr>
        <p:grpSpPr bwMode="auto">
          <a:xfrm>
            <a:off x="3787775" y="-7938"/>
            <a:ext cx="8404225" cy="6865938"/>
            <a:chOff x="4626724" y="-8313"/>
            <a:chExt cx="7565275" cy="6866313"/>
          </a:xfrm>
        </p:grpSpPr>
        <p:sp>
          <p:nvSpPr>
            <p:cNvPr id="8" name="Right Triangle 7">
              <a:extLst>
                <a:ext uri="{FF2B5EF4-FFF2-40B4-BE49-F238E27FC236}">
                  <a16:creationId xmlns:a16="http://schemas.microsoft.com/office/drawing/2014/main" id="{4ABD500F-8759-42C1-86DA-0078ADE71FE0}"/>
                </a:ext>
              </a:extLst>
            </p:cNvPr>
            <p:cNvSpPr/>
            <p:nvPr/>
          </p:nvSpPr>
          <p:spPr>
            <a:xfrm flipH="1">
              <a:off x="4626724" y="-8313"/>
              <a:ext cx="6536375" cy="6858376"/>
            </a:xfrm>
            <a:prstGeom prst="rtTriangle">
              <a:avLst/>
            </a:prstGeom>
            <a:solidFill>
              <a:schemeClr val="tx1">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92EAEA8-D530-455A-8226-CA9D48B39B5E}"/>
                </a:ext>
              </a:extLst>
            </p:cNvPr>
            <p:cNvSpPr/>
            <p:nvPr/>
          </p:nvSpPr>
          <p:spPr>
            <a:xfrm>
              <a:off x="11163099" y="-375"/>
              <a:ext cx="1028900" cy="6858375"/>
            </a:xfrm>
            <a:prstGeom prst="rect">
              <a:avLst/>
            </a:prstGeom>
            <a:solidFill>
              <a:schemeClr val="tx1">
                <a:alpha val="2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73ACB66A-B667-43B6-97B0-7822FE4B4B7C}"/>
                </a:ext>
              </a:extLst>
            </p:cNvPr>
            <p:cNvCxnSpPr/>
            <p:nvPr/>
          </p:nvCxnSpPr>
          <p:spPr>
            <a:xfrm flipH="1">
              <a:off x="4626724" y="-375"/>
              <a:ext cx="6536375" cy="6858375"/>
            </a:xfrm>
            <a:prstGeom prst="line">
              <a:avLst/>
            </a:prstGeom>
            <a:ln w="28575">
              <a:solidFill>
                <a:srgbClr val="DE4E05"/>
              </a:solidFill>
            </a:ln>
          </p:spPr>
          <p:style>
            <a:lnRef idx="1">
              <a:schemeClr val="accent1"/>
            </a:lnRef>
            <a:fillRef idx="0">
              <a:schemeClr val="accent1"/>
            </a:fillRef>
            <a:effectRef idx="0">
              <a:schemeClr val="accent1"/>
            </a:effectRef>
            <a:fontRef idx="minor">
              <a:schemeClr val="tx1"/>
            </a:fontRef>
          </p:style>
        </p:cxnSp>
      </p:grpSp>
      <p:sp>
        <p:nvSpPr>
          <p:cNvPr id="5124" name="TextBox 15">
            <a:extLst>
              <a:ext uri="{FF2B5EF4-FFF2-40B4-BE49-F238E27FC236}">
                <a16:creationId xmlns:a16="http://schemas.microsoft.com/office/drawing/2014/main" id="{0A5DA997-1D9B-4916-9CB9-80696294C3C8}"/>
              </a:ext>
            </a:extLst>
          </p:cNvPr>
          <p:cNvSpPr txBox="1">
            <a:spLocks noChangeArrowheads="1"/>
          </p:cNvSpPr>
          <p:nvPr/>
        </p:nvSpPr>
        <p:spPr bwMode="auto">
          <a:xfrm>
            <a:off x="6957391" y="4380984"/>
            <a:ext cx="51418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gn="r" fontAlgn="base">
              <a:lnSpc>
                <a:spcPct val="100000"/>
              </a:lnSpc>
              <a:spcBef>
                <a:spcPct val="0"/>
              </a:spcBef>
              <a:spcAft>
                <a:spcPct val="0"/>
              </a:spcAft>
              <a:buNone/>
              <a:defRPr/>
            </a:pPr>
            <a:r>
              <a:rPr lang="en-US" altLang="en-NG" sz="1100" b="1" dirty="0">
                <a:solidFill>
                  <a:srgbClr val="FFFFFF"/>
                </a:solidFill>
                <a:latin typeface="Segoe UI Light" panose="020B0502040204020203" pitchFamily="34" charset="0"/>
                <a:cs typeface="Segoe UI Light" panose="020B0502040204020203" pitchFamily="34" charset="0"/>
              </a:rPr>
              <a:t>…Strategic Plan to Address Distribution Challenges and Improve Market Penetration</a:t>
            </a:r>
            <a:endParaRPr kumimoji="0" lang="en-US" altLang="en-NG" sz="1100" b="1"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125" name="TextBox 16">
            <a:extLst>
              <a:ext uri="{FF2B5EF4-FFF2-40B4-BE49-F238E27FC236}">
                <a16:creationId xmlns:a16="http://schemas.microsoft.com/office/drawing/2014/main" id="{9C055F7B-7720-46C6-90DD-B3AF16719C32}"/>
              </a:ext>
            </a:extLst>
          </p:cNvPr>
          <p:cNvSpPr txBox="1">
            <a:spLocks noChangeArrowheads="1"/>
          </p:cNvSpPr>
          <p:nvPr/>
        </p:nvSpPr>
        <p:spPr bwMode="auto">
          <a:xfrm>
            <a:off x="6096000" y="5008662"/>
            <a:ext cx="5892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
                <a:ea typeface="+mn-ea"/>
                <a:cs typeface="Segoe UI Light"/>
              </a:rPr>
              <a:t>ADEROJU ADEYEMI</a:t>
            </a:r>
            <a:endParaRPr lang="en-US" sz="3600" b="1" i="0" u="none" strike="noStrike" kern="1200" cap="none" spc="0" normalizeH="0" baseline="0" noProof="0" dirty="0">
              <a:ln>
                <a:noFill/>
              </a:ln>
              <a:solidFill>
                <a:srgbClr val="FFFFFF"/>
              </a:solidFill>
              <a:effectLst/>
              <a:uLnTx/>
              <a:uFillTx/>
              <a:latin typeface="Segoe UI "/>
              <a:cs typeface="Segoe UI Light"/>
            </a:endParaRPr>
          </a:p>
          <a:p>
            <a:pPr algn="r" fontAlgn="base">
              <a:lnSpc>
                <a:spcPct val="100000"/>
              </a:lnSpc>
              <a:spcBef>
                <a:spcPct val="0"/>
              </a:spcBef>
              <a:spcAft>
                <a:spcPct val="0"/>
              </a:spcAft>
              <a:buNone/>
              <a:defRPr/>
            </a:pPr>
            <a:r>
              <a:rPr lang="en-US" sz="2400" b="1" dirty="0">
                <a:solidFill>
                  <a:srgbClr val="FFFFFF"/>
                </a:solidFill>
                <a:latin typeface="Segoe UI "/>
                <a:cs typeface="Segoe UI Light"/>
              </a:rPr>
              <a:t>August 2023</a:t>
            </a:r>
            <a:endParaRPr lang="en-US" sz="2400" b="1" i="0" u="none" strike="noStrike" kern="1200" cap="none" spc="0" normalizeH="0" baseline="0" noProof="0" dirty="0">
              <a:ln>
                <a:noFill/>
              </a:ln>
              <a:solidFill>
                <a:srgbClr val="FFFFFF"/>
              </a:solidFill>
              <a:effectLst/>
              <a:uLnTx/>
              <a:uFillTx/>
              <a:latin typeface="Segoe UI "/>
              <a:cs typeface="Segoe UI Light" panose="020B0502040204020203" pitchFamily="34" charset="0"/>
            </a:endParaRPr>
          </a:p>
        </p:txBody>
      </p:sp>
      <p:sp>
        <p:nvSpPr>
          <p:cNvPr id="2" name="Slide Number Placeholder 1">
            <a:extLst>
              <a:ext uri="{FF2B5EF4-FFF2-40B4-BE49-F238E27FC236}">
                <a16:creationId xmlns:a16="http://schemas.microsoft.com/office/drawing/2014/main" id="{FDC2DBCF-43FA-43BD-B372-71EAFC21933A}"/>
              </a:ext>
            </a:extLst>
          </p:cNvPr>
          <p:cNvSpPr>
            <a:spLocks noGrp="1"/>
          </p:cNvSpPr>
          <p:nvPr>
            <p:ph type="sldNum" sz="quarter" idx="12"/>
          </p:nvPr>
        </p:nvSpPr>
        <p:spPr/>
        <p:txBody>
          <a:bodyPr/>
          <a:lstStyle/>
          <a:p>
            <a:fld id="{CA834777-05BF-4DD4-9D0F-E4232ECA29B6}" type="slidenum">
              <a:rPr lang="en-GB" altLang="en-NG" smtClean="0"/>
              <a:pPr/>
              <a:t>15</a:t>
            </a:fld>
            <a:endParaRPr lang="en-GB" altLang="en-NG"/>
          </a:p>
        </p:txBody>
      </p:sp>
      <p:sp>
        <p:nvSpPr>
          <p:cNvPr id="12" name="TextBox 15">
            <a:extLst>
              <a:ext uri="{FF2B5EF4-FFF2-40B4-BE49-F238E27FC236}">
                <a16:creationId xmlns:a16="http://schemas.microsoft.com/office/drawing/2014/main" id="{3BAAD46B-6895-4783-B98E-D9B8882C3E65}"/>
              </a:ext>
            </a:extLst>
          </p:cNvPr>
          <p:cNvSpPr txBox="1">
            <a:spLocks noChangeArrowheads="1"/>
          </p:cNvSpPr>
          <p:nvPr/>
        </p:nvSpPr>
        <p:spPr bwMode="auto">
          <a:xfrm>
            <a:off x="6957390" y="2901028"/>
            <a:ext cx="514184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lvl="0" algn="r" fontAlgn="base">
              <a:lnSpc>
                <a:spcPct val="100000"/>
              </a:lnSpc>
              <a:spcBef>
                <a:spcPct val="0"/>
              </a:spcBef>
              <a:spcAft>
                <a:spcPct val="0"/>
              </a:spcAft>
              <a:buNone/>
              <a:defRPr/>
            </a:pPr>
            <a:r>
              <a:rPr lang="en-US" altLang="en-NG" sz="3200" b="1" dirty="0">
                <a:solidFill>
                  <a:srgbClr val="FFFFFF"/>
                </a:solidFill>
                <a:latin typeface="Segoe UI Light" panose="020B0502040204020203" pitchFamily="34" charset="0"/>
                <a:cs typeface="Segoe UI Light" panose="020B0502040204020203" pitchFamily="34" charset="0"/>
              </a:rPr>
              <a:t>Revitalizing </a:t>
            </a:r>
            <a:r>
              <a:rPr lang="en-US" altLang="en-NG" sz="3200" b="1" dirty="0" err="1">
                <a:solidFill>
                  <a:srgbClr val="FFFFFF"/>
                </a:solidFill>
                <a:latin typeface="Segoe UI Light" panose="020B0502040204020203" pitchFamily="34" charset="0"/>
                <a:cs typeface="Segoe UI Light" panose="020B0502040204020203" pitchFamily="34" charset="0"/>
              </a:rPr>
              <a:t>Onga’s</a:t>
            </a:r>
            <a:r>
              <a:rPr lang="en-US" altLang="en-NG" sz="3200" b="1" dirty="0">
                <a:solidFill>
                  <a:srgbClr val="FFFFFF"/>
                </a:solidFill>
                <a:latin typeface="Segoe UI Light" panose="020B0502040204020203" pitchFamily="34" charset="0"/>
                <a:cs typeface="Segoe UI Light" panose="020B0502040204020203" pitchFamily="34" charset="0"/>
              </a:rPr>
              <a:t> Distribution Network in the Southern Region</a:t>
            </a:r>
            <a:endParaRPr kumimoji="0" lang="en-US" altLang="en-NG" sz="3200"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3985926" y="3089013"/>
            <a:ext cx="10017868" cy="106090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6031320" y="0"/>
            <a:ext cx="6160681" cy="6930766"/>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1081821" y="2258030"/>
            <a:ext cx="1219163" cy="121916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grpSp>
        <p:nvGrpSpPr>
          <p:cNvPr id="11" name="Group 11"/>
          <p:cNvGrpSpPr/>
          <p:nvPr/>
        </p:nvGrpSpPr>
        <p:grpSpPr>
          <a:xfrm>
            <a:off x="1038937" y="4044429"/>
            <a:ext cx="1219163" cy="1219163"/>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13" name="TextBox 13"/>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grpSp>
        <p:nvGrpSpPr>
          <p:cNvPr id="15" name="Group 15"/>
          <p:cNvGrpSpPr/>
          <p:nvPr/>
        </p:nvGrpSpPr>
        <p:grpSpPr>
          <a:xfrm>
            <a:off x="-2633508" y="535388"/>
            <a:ext cx="10572883" cy="1505349"/>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sp>
        <p:sp>
          <p:nvSpPr>
            <p:cNvPr id="17" name="TextBox 17"/>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18" name="TextBox 18"/>
          <p:cNvSpPr txBox="1"/>
          <p:nvPr/>
        </p:nvSpPr>
        <p:spPr>
          <a:xfrm>
            <a:off x="2804937" y="2612313"/>
            <a:ext cx="4754787" cy="755207"/>
          </a:xfrm>
          <a:prstGeom prst="rect">
            <a:avLst/>
          </a:prstGeom>
        </p:spPr>
        <p:txBody>
          <a:bodyPr lIns="0" tIns="0" rIns="0" bIns="0" rtlCol="0" anchor="t">
            <a:spAutoFit/>
          </a:bodyPr>
          <a:lstStyle/>
          <a:p>
            <a:pPr>
              <a:lnSpc>
                <a:spcPts val="2033"/>
              </a:lnSpc>
              <a:spcBef>
                <a:spcPct val="0"/>
              </a:spcBef>
            </a:pPr>
            <a:r>
              <a:rPr lang="en-US" sz="1473" spc="144" dirty="0">
                <a:solidFill>
                  <a:srgbClr val="231F20"/>
                </a:solidFill>
                <a:latin typeface="Montserrat Light"/>
              </a:rPr>
              <a:t>Overhaul </a:t>
            </a:r>
            <a:r>
              <a:rPr lang="en-US" sz="1473" spc="144" dirty="0" err="1">
                <a:solidFill>
                  <a:srgbClr val="231F20"/>
                </a:solidFill>
                <a:latin typeface="Montserrat Light"/>
              </a:rPr>
              <a:t>Onga’s</a:t>
            </a:r>
            <a:r>
              <a:rPr lang="en-US" sz="1473" spc="144" dirty="0">
                <a:solidFill>
                  <a:srgbClr val="231F20"/>
                </a:solidFill>
                <a:latin typeface="Montserrat Light"/>
              </a:rPr>
              <a:t> distribution network in the Southern region to address stockouts, delays, and improve market share</a:t>
            </a:r>
          </a:p>
        </p:txBody>
      </p:sp>
      <p:sp>
        <p:nvSpPr>
          <p:cNvPr id="19" name="TextBox 19"/>
          <p:cNvSpPr txBox="1"/>
          <p:nvPr/>
        </p:nvSpPr>
        <p:spPr>
          <a:xfrm>
            <a:off x="2777409" y="4173243"/>
            <a:ext cx="5819112" cy="755207"/>
          </a:xfrm>
          <a:prstGeom prst="rect">
            <a:avLst/>
          </a:prstGeom>
        </p:spPr>
        <p:txBody>
          <a:bodyPr wrap="square" lIns="0" tIns="0" rIns="0" bIns="0" rtlCol="0" anchor="t">
            <a:spAutoFit/>
          </a:bodyPr>
          <a:lstStyle/>
          <a:p>
            <a:pPr marL="285750" indent="-285750">
              <a:lnSpc>
                <a:spcPts val="2033"/>
              </a:lnSpc>
              <a:spcBef>
                <a:spcPct val="0"/>
              </a:spcBef>
              <a:buFont typeface="Wingdings" panose="05000000000000000000" pitchFamily="2" charset="2"/>
              <a:buChar char="ü"/>
            </a:pPr>
            <a:r>
              <a:rPr lang="en-US" sz="1473" spc="144" dirty="0">
                <a:solidFill>
                  <a:srgbClr val="231F20"/>
                </a:solidFill>
                <a:latin typeface="Montserrat Light"/>
              </a:rPr>
              <a:t>Enhance distribution reliability and coverage.</a:t>
            </a:r>
          </a:p>
          <a:p>
            <a:pPr marL="285750" indent="-285750">
              <a:lnSpc>
                <a:spcPts val="2033"/>
              </a:lnSpc>
              <a:spcBef>
                <a:spcPct val="0"/>
              </a:spcBef>
              <a:buFont typeface="Wingdings" panose="05000000000000000000" pitchFamily="2" charset="2"/>
              <a:buChar char="ü"/>
            </a:pPr>
            <a:r>
              <a:rPr lang="en-US" sz="1473" spc="144" dirty="0">
                <a:solidFill>
                  <a:srgbClr val="231F20"/>
                </a:solidFill>
                <a:latin typeface="Montserrat Light"/>
              </a:rPr>
              <a:t>Improve customer satisfaction and product availability.</a:t>
            </a:r>
          </a:p>
          <a:p>
            <a:pPr marL="285750" indent="-285750">
              <a:lnSpc>
                <a:spcPts val="2033"/>
              </a:lnSpc>
              <a:spcBef>
                <a:spcPct val="0"/>
              </a:spcBef>
              <a:buFont typeface="Wingdings" panose="05000000000000000000" pitchFamily="2" charset="2"/>
              <a:buChar char="ü"/>
            </a:pPr>
            <a:r>
              <a:rPr lang="en-US" sz="1473" spc="144" dirty="0">
                <a:solidFill>
                  <a:srgbClr val="231F20"/>
                </a:solidFill>
                <a:latin typeface="Montserrat Light"/>
              </a:rPr>
              <a:t>Increase market share and competitive positioning</a:t>
            </a:r>
          </a:p>
        </p:txBody>
      </p:sp>
      <p:sp>
        <p:nvSpPr>
          <p:cNvPr id="20" name="TextBox 20"/>
          <p:cNvSpPr txBox="1"/>
          <p:nvPr/>
        </p:nvSpPr>
        <p:spPr>
          <a:xfrm>
            <a:off x="163774" y="611024"/>
            <a:ext cx="6414448" cy="703269"/>
          </a:xfrm>
          <a:prstGeom prst="rect">
            <a:avLst/>
          </a:prstGeom>
        </p:spPr>
        <p:txBody>
          <a:bodyPr wrap="square" lIns="0" tIns="0" rIns="0" bIns="0" rtlCol="0" anchor="t">
            <a:spAutoFit/>
          </a:bodyPr>
          <a:lstStyle/>
          <a:p>
            <a:pPr algn="ctr">
              <a:lnSpc>
                <a:spcPts val="6191"/>
              </a:lnSpc>
              <a:spcBef>
                <a:spcPct val="0"/>
              </a:spcBef>
            </a:pPr>
            <a:r>
              <a:rPr lang="en-US" sz="3160" spc="35" dirty="0">
                <a:solidFill>
                  <a:srgbClr val="FFFFFF"/>
                </a:solidFill>
                <a:latin typeface="Archivo Black"/>
              </a:rPr>
              <a:t>Executive Summary</a:t>
            </a:r>
          </a:p>
        </p:txBody>
      </p:sp>
      <p:pic>
        <p:nvPicPr>
          <p:cNvPr id="26" name="object 3">
            <a:extLst>
              <a:ext uri="{FF2B5EF4-FFF2-40B4-BE49-F238E27FC236}">
                <a16:creationId xmlns:a16="http://schemas.microsoft.com/office/drawing/2014/main" id="{92049025-9B00-48F0-8F68-C69C9B3F3F56}"/>
              </a:ext>
            </a:extLst>
          </p:cNvPr>
          <p:cNvPicPr/>
          <p:nvPr/>
        </p:nvPicPr>
        <p:blipFill>
          <a:blip r:embed="rId5" cstate="print"/>
          <a:stretch>
            <a:fillRect/>
          </a:stretch>
        </p:blipFill>
        <p:spPr>
          <a:xfrm>
            <a:off x="-10205" y="6819830"/>
            <a:ext cx="12188952" cy="170689"/>
          </a:xfrm>
          <a:prstGeom prst="rect">
            <a:avLst/>
          </a:prstGeom>
        </p:spPr>
      </p:pic>
      <p:sp>
        <p:nvSpPr>
          <p:cNvPr id="27" name="TextBox 19">
            <a:extLst>
              <a:ext uri="{FF2B5EF4-FFF2-40B4-BE49-F238E27FC236}">
                <a16:creationId xmlns:a16="http://schemas.microsoft.com/office/drawing/2014/main" id="{49AA128F-E6D5-40B0-A92E-ED598FA9B95F}"/>
              </a:ext>
            </a:extLst>
          </p:cNvPr>
          <p:cNvSpPr txBox="1"/>
          <p:nvPr/>
        </p:nvSpPr>
        <p:spPr>
          <a:xfrm>
            <a:off x="1196118" y="2739133"/>
            <a:ext cx="1145032" cy="246478"/>
          </a:xfrm>
          <a:prstGeom prst="rect">
            <a:avLst/>
          </a:prstGeom>
        </p:spPr>
        <p:txBody>
          <a:bodyPr wrap="square" lIns="0" tIns="0" rIns="0" bIns="0" rtlCol="0" anchor="t">
            <a:spAutoFit/>
          </a:bodyPr>
          <a:lstStyle/>
          <a:p>
            <a:pPr>
              <a:lnSpc>
                <a:spcPts val="2033"/>
              </a:lnSpc>
              <a:spcBef>
                <a:spcPct val="0"/>
              </a:spcBef>
            </a:pPr>
            <a:r>
              <a:rPr lang="en-US" sz="1600" b="1" spc="144" dirty="0">
                <a:solidFill>
                  <a:schemeClr val="bg1"/>
                </a:solidFill>
                <a:latin typeface="Montserrat Light"/>
              </a:rPr>
              <a:t>Objective</a:t>
            </a:r>
          </a:p>
        </p:txBody>
      </p:sp>
      <p:sp>
        <p:nvSpPr>
          <p:cNvPr id="28" name="TextBox 19">
            <a:extLst>
              <a:ext uri="{FF2B5EF4-FFF2-40B4-BE49-F238E27FC236}">
                <a16:creationId xmlns:a16="http://schemas.microsoft.com/office/drawing/2014/main" id="{C54F4243-6F90-45FC-9847-A0CF5CD576EF}"/>
              </a:ext>
            </a:extLst>
          </p:cNvPr>
          <p:cNvSpPr txBox="1"/>
          <p:nvPr/>
        </p:nvSpPr>
        <p:spPr>
          <a:xfrm>
            <a:off x="1153233" y="4511374"/>
            <a:ext cx="1213724" cy="246478"/>
          </a:xfrm>
          <a:prstGeom prst="rect">
            <a:avLst/>
          </a:prstGeom>
        </p:spPr>
        <p:txBody>
          <a:bodyPr wrap="square" lIns="0" tIns="0" rIns="0" bIns="0" rtlCol="0" anchor="t">
            <a:spAutoFit/>
          </a:bodyPr>
          <a:lstStyle/>
          <a:p>
            <a:pPr>
              <a:lnSpc>
                <a:spcPts val="2033"/>
              </a:lnSpc>
              <a:spcBef>
                <a:spcPct val="0"/>
              </a:spcBef>
            </a:pPr>
            <a:r>
              <a:rPr lang="en-US" sz="1600" b="1" spc="144" dirty="0">
                <a:solidFill>
                  <a:schemeClr val="bg1"/>
                </a:solidFill>
                <a:latin typeface="Montserrat Light"/>
              </a:rPr>
              <a:t>Key Goals</a:t>
            </a:r>
          </a:p>
        </p:txBody>
      </p:sp>
    </p:spTree>
    <p:extLst>
      <p:ext uri="{BB962C8B-B14F-4D97-AF65-F5344CB8AC3E}">
        <p14:creationId xmlns:p14="http://schemas.microsoft.com/office/powerpoint/2010/main" val="422992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2">
            <a:extLst>
              <a:ext uri="{FF2B5EF4-FFF2-40B4-BE49-F238E27FC236}">
                <a16:creationId xmlns:a16="http://schemas.microsoft.com/office/drawing/2014/main" id="{B043B9CE-4273-431C-AA75-310282388EA5}"/>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807" name="Shape 807"/>
          <p:cNvSpPr/>
          <p:nvPr/>
        </p:nvSpPr>
        <p:spPr>
          <a:xfrm flipV="1">
            <a:off x="6097745" y="4212094"/>
            <a:ext cx="0" cy="1553569"/>
          </a:xfrm>
          <a:prstGeom prst="line">
            <a:avLst/>
          </a:prstGeom>
          <a:ln w="28575" cmpd="sng">
            <a:solidFill>
              <a:srgbClr val="4F5D68"/>
            </a:solidFill>
            <a:miter lim="400000"/>
          </a:ln>
        </p:spPr>
        <p:txBody>
          <a:bodyPr lIns="25400" tIns="25400" rIns="25400" bIns="25400" anchor="ctr"/>
          <a:lstStyle/>
          <a:p>
            <a:pPr>
              <a:defRPr sz="3200"/>
            </a:pPr>
            <a:endParaRPr sz="1600"/>
          </a:p>
        </p:txBody>
      </p:sp>
      <p:sp>
        <p:nvSpPr>
          <p:cNvPr id="808" name="Shape 808"/>
          <p:cNvSpPr/>
          <p:nvPr/>
        </p:nvSpPr>
        <p:spPr>
          <a:xfrm flipV="1">
            <a:off x="6097745" y="2710851"/>
            <a:ext cx="0" cy="1553571"/>
          </a:xfrm>
          <a:prstGeom prst="line">
            <a:avLst/>
          </a:prstGeom>
          <a:ln w="28575" cmpd="sng">
            <a:solidFill>
              <a:srgbClr val="4F5D68"/>
            </a:solidFill>
            <a:miter lim="400000"/>
          </a:ln>
        </p:spPr>
        <p:txBody>
          <a:bodyPr lIns="25400" tIns="25400" rIns="25400" bIns="25400" anchor="ctr"/>
          <a:lstStyle/>
          <a:p>
            <a:pPr>
              <a:defRPr sz="3200"/>
            </a:pPr>
            <a:endParaRPr sz="1600"/>
          </a:p>
        </p:txBody>
      </p:sp>
      <p:sp>
        <p:nvSpPr>
          <p:cNvPr id="816" name="Shape 816"/>
          <p:cNvSpPr/>
          <p:nvPr/>
        </p:nvSpPr>
        <p:spPr>
          <a:xfrm>
            <a:off x="583101" y="2284449"/>
            <a:ext cx="3734406" cy="847027"/>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p>
            <a:pPr algn="r">
              <a:lnSpc>
                <a:spcPct val="110000"/>
              </a:lnSpc>
              <a:defRPr sz="3500">
                <a:solidFill>
                  <a:srgbClr val="4F5D68"/>
                </a:solidFill>
                <a:latin typeface="Roboto Black"/>
                <a:ea typeface="Roboto Black"/>
                <a:cs typeface="Roboto Black"/>
                <a:sym typeface="Roboto Black"/>
              </a:defRPr>
            </a:pPr>
            <a:r>
              <a:rPr lang="en-US" sz="1751" b="1" dirty="0">
                <a:latin typeface="Montserrat Light"/>
              </a:rPr>
              <a:t>Inconsistent Supply Chains</a:t>
            </a:r>
          </a:p>
          <a:p>
            <a:pPr algn="r">
              <a:lnSpc>
                <a:spcPct val="110000"/>
              </a:lnSpc>
              <a:defRPr sz="3500">
                <a:solidFill>
                  <a:srgbClr val="4F5D68"/>
                </a:solidFill>
                <a:latin typeface="Roboto Black"/>
                <a:ea typeface="Roboto Black"/>
                <a:cs typeface="Roboto Black"/>
                <a:sym typeface="Roboto Black"/>
              </a:defRPr>
            </a:pPr>
            <a:r>
              <a:rPr lang="en-US" sz="1000" dirty="0">
                <a:latin typeface="Montserrat Light"/>
              </a:rPr>
              <a:t>The Southern region has faced challenges with inconsistent supply chains, leading to stockouts and delays. This has been a significant issue affecting consumer loyalty and brand performance</a:t>
            </a:r>
            <a:endParaRPr sz="1000" dirty="0">
              <a:latin typeface="Montserrat Light"/>
            </a:endParaRPr>
          </a:p>
        </p:txBody>
      </p:sp>
      <p:sp>
        <p:nvSpPr>
          <p:cNvPr id="817" name="Shape 817"/>
          <p:cNvSpPr/>
          <p:nvPr/>
        </p:nvSpPr>
        <p:spPr>
          <a:xfrm flipH="1" flipV="1">
            <a:off x="4415039" y="2678321"/>
            <a:ext cx="1577399" cy="0"/>
          </a:xfrm>
          <a:prstGeom prst="line">
            <a:avLst/>
          </a:prstGeom>
          <a:ln w="28575" cmpd="sng">
            <a:solidFill>
              <a:srgbClr val="4F5D68"/>
            </a:solidFill>
            <a:miter lim="400000"/>
            <a:tailEnd type="oval"/>
          </a:ln>
        </p:spPr>
        <p:txBody>
          <a:bodyPr lIns="25400" tIns="25400" rIns="25400" bIns="25400" anchor="ctr"/>
          <a:lstStyle/>
          <a:p>
            <a:pPr>
              <a:defRPr sz="3200"/>
            </a:pPr>
            <a:endParaRPr sz="1600"/>
          </a:p>
        </p:txBody>
      </p:sp>
      <p:grpSp>
        <p:nvGrpSpPr>
          <p:cNvPr id="820" name="Group 820"/>
          <p:cNvGrpSpPr/>
          <p:nvPr/>
        </p:nvGrpSpPr>
        <p:grpSpPr>
          <a:xfrm>
            <a:off x="5969003" y="2549580"/>
            <a:ext cx="257483" cy="257483"/>
            <a:chOff x="0" y="0"/>
            <a:chExt cx="514963" cy="514963"/>
          </a:xfrm>
        </p:grpSpPr>
        <p:sp>
          <p:nvSpPr>
            <p:cNvPr id="818" name="Shape 818"/>
            <p:cNvSpPr/>
            <p:nvPr/>
          </p:nvSpPr>
          <p:spPr>
            <a:xfrm flipH="1">
              <a:off x="0" y="0"/>
              <a:ext cx="514964" cy="514964"/>
            </a:xfrm>
            <a:prstGeom prst="ellipse">
              <a:avLst/>
            </a:prstGeom>
            <a:solidFill>
              <a:srgbClr val="FFFFFF"/>
            </a:solidFill>
            <a:ln w="28575" cap="flat" cmpd="sng">
              <a:solidFill>
                <a:srgbClr val="4F5D68"/>
              </a:solidFill>
              <a:prstDash val="solid"/>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819" name="Shape 819"/>
            <p:cNvSpPr/>
            <p:nvPr/>
          </p:nvSpPr>
          <p:spPr>
            <a:xfrm flipH="1">
              <a:off x="155265" y="155265"/>
              <a:ext cx="204434" cy="204434"/>
            </a:xfrm>
            <a:prstGeom prst="ellipse">
              <a:avLst/>
            </a:prstGeom>
            <a:solidFill>
              <a:srgbClr val="4F5D68"/>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grpSp>
      <p:sp>
        <p:nvSpPr>
          <p:cNvPr id="821" name="Shape 821"/>
          <p:cNvSpPr/>
          <p:nvPr/>
        </p:nvSpPr>
        <p:spPr>
          <a:xfrm>
            <a:off x="6203052" y="4199960"/>
            <a:ext cx="1577400" cy="0"/>
          </a:xfrm>
          <a:prstGeom prst="line">
            <a:avLst/>
          </a:prstGeom>
          <a:ln w="28575" cmpd="sng">
            <a:solidFill>
              <a:schemeClr val="accent1"/>
            </a:solidFill>
            <a:miter lim="400000"/>
            <a:tailEnd type="oval"/>
          </a:ln>
        </p:spPr>
        <p:txBody>
          <a:bodyPr lIns="25400" tIns="25400" rIns="25400" bIns="25400" anchor="ctr"/>
          <a:lstStyle/>
          <a:p>
            <a:pPr>
              <a:defRPr sz="3200"/>
            </a:pPr>
            <a:endParaRPr sz="1600"/>
          </a:p>
        </p:txBody>
      </p:sp>
      <p:grpSp>
        <p:nvGrpSpPr>
          <p:cNvPr id="824" name="Group 824"/>
          <p:cNvGrpSpPr/>
          <p:nvPr/>
        </p:nvGrpSpPr>
        <p:grpSpPr>
          <a:xfrm>
            <a:off x="5969004" y="4071219"/>
            <a:ext cx="257483" cy="257483"/>
            <a:chOff x="0" y="0"/>
            <a:chExt cx="514963" cy="514963"/>
          </a:xfrm>
        </p:grpSpPr>
        <p:sp>
          <p:nvSpPr>
            <p:cNvPr id="822" name="Shape 822"/>
            <p:cNvSpPr/>
            <p:nvPr/>
          </p:nvSpPr>
          <p:spPr>
            <a:xfrm>
              <a:off x="0" y="0"/>
              <a:ext cx="514964" cy="514964"/>
            </a:xfrm>
            <a:prstGeom prst="ellipse">
              <a:avLst/>
            </a:prstGeom>
            <a:solidFill>
              <a:srgbClr val="FFFFFF"/>
            </a:solidFill>
            <a:ln w="28575" cap="flat" cmpd="sng">
              <a:solidFill>
                <a:schemeClr val="accent1"/>
              </a:solidFill>
              <a:prstDash val="solid"/>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823" name="Shape 823"/>
            <p:cNvSpPr/>
            <p:nvPr/>
          </p:nvSpPr>
          <p:spPr>
            <a:xfrm>
              <a:off x="155264" y="155265"/>
              <a:ext cx="204434" cy="204434"/>
            </a:xfrm>
            <a:prstGeom prst="ellipse">
              <a:avLst/>
            </a:prstGeom>
            <a:solidFill>
              <a:srgbClr val="4F5D68"/>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grpSp>
      <p:sp>
        <p:nvSpPr>
          <p:cNvPr id="825" name="Shape 825"/>
          <p:cNvSpPr/>
          <p:nvPr/>
        </p:nvSpPr>
        <p:spPr>
          <a:xfrm>
            <a:off x="7823784" y="3806087"/>
            <a:ext cx="2287613" cy="1350178"/>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p>
            <a:pPr>
              <a:lnSpc>
                <a:spcPct val="110000"/>
              </a:lnSpc>
              <a:defRPr sz="3500">
                <a:solidFill>
                  <a:srgbClr val="0082C3"/>
                </a:solidFill>
                <a:latin typeface="Roboto Black"/>
                <a:ea typeface="Roboto Black"/>
                <a:cs typeface="Roboto Black"/>
                <a:sym typeface="Roboto Black"/>
              </a:defRPr>
            </a:pPr>
            <a:r>
              <a:rPr lang="en-US" sz="1751" b="1" dirty="0">
                <a:solidFill>
                  <a:schemeClr val="accent1"/>
                </a:solidFill>
                <a:latin typeface="Montserrat Light"/>
              </a:rPr>
              <a:t>Market Penetration</a:t>
            </a:r>
          </a:p>
          <a:p>
            <a:pPr>
              <a:lnSpc>
                <a:spcPct val="110000"/>
              </a:lnSpc>
              <a:defRPr sz="2000">
                <a:latin typeface="Roboto Light"/>
                <a:ea typeface="Roboto Light"/>
                <a:cs typeface="Roboto Light"/>
                <a:sym typeface="Roboto Light"/>
              </a:defRPr>
            </a:pPr>
            <a:r>
              <a:rPr lang="en-US" sz="1000" dirty="0">
                <a:latin typeface="Montserrat Light"/>
              </a:rPr>
              <a:t>Achieving effective market penetration requires strong relationships with local retailers and a deep understanding of regional distribution dynamics. Brands need to address these aspects to enhance their presence in the market</a:t>
            </a:r>
            <a:endParaRPr sz="1000" dirty="0">
              <a:latin typeface="Montserrat Light"/>
            </a:endParaRPr>
          </a:p>
        </p:txBody>
      </p:sp>
      <p:sp>
        <p:nvSpPr>
          <p:cNvPr id="826" name="Shape 826"/>
          <p:cNvSpPr/>
          <p:nvPr/>
        </p:nvSpPr>
        <p:spPr>
          <a:xfrm>
            <a:off x="318053" y="5302325"/>
            <a:ext cx="3999454" cy="842346"/>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p>
            <a:pPr algn="r">
              <a:lnSpc>
                <a:spcPct val="110000"/>
              </a:lnSpc>
              <a:defRPr sz="3500">
                <a:solidFill>
                  <a:srgbClr val="00A697"/>
                </a:solidFill>
                <a:latin typeface="Roboto Black"/>
                <a:ea typeface="Roboto Black"/>
                <a:cs typeface="Roboto Black"/>
                <a:sym typeface="Roboto Black"/>
              </a:defRPr>
            </a:pPr>
            <a:r>
              <a:rPr lang="en-US" sz="1751" b="1" dirty="0">
                <a:solidFill>
                  <a:schemeClr val="accent2"/>
                </a:solidFill>
                <a:latin typeface="Montserrat Light"/>
              </a:rPr>
              <a:t>Logistical Constraints</a:t>
            </a:r>
            <a:endParaRPr sz="1751" b="1" dirty="0">
              <a:solidFill>
                <a:schemeClr val="accent2"/>
              </a:solidFill>
              <a:latin typeface="Montserrat Light"/>
            </a:endParaRPr>
          </a:p>
          <a:p>
            <a:pPr algn="r">
              <a:lnSpc>
                <a:spcPct val="110000"/>
              </a:lnSpc>
              <a:defRPr sz="2000">
                <a:latin typeface="Roboto Light"/>
                <a:ea typeface="Roboto Light"/>
                <a:cs typeface="Roboto Light"/>
                <a:sym typeface="Roboto Light"/>
              </a:defRPr>
            </a:pPr>
            <a:r>
              <a:rPr lang="en-US" sz="1000" dirty="0">
                <a:latin typeface="Montserrat Light"/>
              </a:rPr>
              <a:t>Issues such as inadequate transportation infrastructure, complex distribution networks, and unreliable local distributors have contributed to the distribution problems experienced by brands in this region</a:t>
            </a:r>
            <a:endParaRPr sz="1000" dirty="0">
              <a:latin typeface="Montserrat Light"/>
            </a:endParaRPr>
          </a:p>
        </p:txBody>
      </p:sp>
      <p:sp>
        <p:nvSpPr>
          <p:cNvPr id="827" name="Shape 827"/>
          <p:cNvSpPr/>
          <p:nvPr/>
        </p:nvSpPr>
        <p:spPr>
          <a:xfrm flipH="1">
            <a:off x="4415039" y="5721599"/>
            <a:ext cx="1577399" cy="0"/>
          </a:xfrm>
          <a:prstGeom prst="line">
            <a:avLst/>
          </a:prstGeom>
          <a:ln w="28575" cmpd="sng">
            <a:solidFill>
              <a:schemeClr val="accent2"/>
            </a:solidFill>
            <a:miter lim="400000"/>
            <a:tailEnd type="oval"/>
          </a:ln>
        </p:spPr>
        <p:txBody>
          <a:bodyPr lIns="25400" tIns="25400" rIns="25400" bIns="25400" anchor="ctr"/>
          <a:lstStyle/>
          <a:p>
            <a:pPr>
              <a:defRPr sz="3200"/>
            </a:pPr>
            <a:endParaRPr sz="1600"/>
          </a:p>
        </p:txBody>
      </p:sp>
      <p:grpSp>
        <p:nvGrpSpPr>
          <p:cNvPr id="830" name="Group 830"/>
          <p:cNvGrpSpPr/>
          <p:nvPr/>
        </p:nvGrpSpPr>
        <p:grpSpPr>
          <a:xfrm>
            <a:off x="5969003" y="5592857"/>
            <a:ext cx="257483" cy="257483"/>
            <a:chOff x="0" y="0"/>
            <a:chExt cx="514963" cy="514963"/>
          </a:xfrm>
        </p:grpSpPr>
        <p:sp>
          <p:nvSpPr>
            <p:cNvPr id="828" name="Shape 828"/>
            <p:cNvSpPr/>
            <p:nvPr/>
          </p:nvSpPr>
          <p:spPr>
            <a:xfrm flipH="1">
              <a:off x="0" y="0"/>
              <a:ext cx="514964" cy="514964"/>
            </a:xfrm>
            <a:prstGeom prst="ellipse">
              <a:avLst/>
            </a:prstGeom>
            <a:solidFill>
              <a:srgbClr val="FFFFFF"/>
            </a:solidFill>
            <a:ln w="28575" cap="flat" cmpd="sng">
              <a:solidFill>
                <a:schemeClr val="accent2"/>
              </a:solidFill>
              <a:prstDash val="solid"/>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829" name="Shape 829"/>
            <p:cNvSpPr/>
            <p:nvPr/>
          </p:nvSpPr>
          <p:spPr>
            <a:xfrm flipH="1">
              <a:off x="155265" y="155265"/>
              <a:ext cx="204434" cy="204434"/>
            </a:xfrm>
            <a:prstGeom prst="ellipse">
              <a:avLst/>
            </a:prstGeom>
            <a:solidFill>
              <a:srgbClr val="4F5D68"/>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grpSp>
      <p:sp>
        <p:nvSpPr>
          <p:cNvPr id="834" name="Shape 834"/>
          <p:cNvSpPr/>
          <p:nvPr/>
        </p:nvSpPr>
        <p:spPr>
          <a:xfrm flipH="1">
            <a:off x="4707723" y="2142203"/>
            <a:ext cx="1072240" cy="1072240"/>
          </a:xfrm>
          <a:prstGeom prst="ellipse">
            <a:avLst/>
          </a:prstGeom>
          <a:solidFill>
            <a:srgbClr val="4F5D68"/>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840" name="Shape 840"/>
          <p:cNvSpPr/>
          <p:nvPr/>
        </p:nvSpPr>
        <p:spPr>
          <a:xfrm>
            <a:off x="6415529" y="3663842"/>
            <a:ext cx="1072240" cy="1072240"/>
          </a:xfrm>
          <a:prstGeom prst="ellipse">
            <a:avLst/>
          </a:prstGeom>
          <a:solidFill>
            <a:schemeClr val="accent1"/>
          </a:solidFill>
          <a:ln w="12700" cap="flat">
            <a:noFill/>
            <a:miter lim="400000"/>
          </a:ln>
          <a:effectLst/>
        </p:spPr>
        <p:txBody>
          <a:bodyPr wrap="square" lIns="25400" tIns="25400" rIns="25400" bIns="25400" numCol="1" anchor="ctr">
            <a:noAutofit/>
          </a:bodyPr>
          <a:lstStyle/>
          <a:p>
            <a:pPr>
              <a:defRPr sz="3200">
                <a:solidFill>
                  <a:srgbClr val="FFFFFF"/>
                </a:solidFill>
              </a:defRPr>
            </a:pPr>
            <a:endParaRPr sz="1600"/>
          </a:p>
        </p:txBody>
      </p:sp>
      <p:sp>
        <p:nvSpPr>
          <p:cNvPr id="48" name="Shape 866">
            <a:extLst>
              <a:ext uri="{FF2B5EF4-FFF2-40B4-BE49-F238E27FC236}">
                <a16:creationId xmlns:a16="http://schemas.microsoft.com/office/drawing/2014/main" id="{FAB9FB9F-036D-4144-977D-BED02A776E20}"/>
              </a:ext>
            </a:extLst>
          </p:cNvPr>
          <p:cNvSpPr/>
          <p:nvPr/>
        </p:nvSpPr>
        <p:spPr>
          <a:xfrm flipH="1">
            <a:off x="4865922" y="5340492"/>
            <a:ext cx="804179" cy="804179"/>
          </a:xfrm>
          <a:prstGeom prst="ellipse">
            <a:avLst/>
          </a:prstGeom>
          <a:solidFill>
            <a:schemeClr val="accent4"/>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p>
        </p:txBody>
      </p:sp>
      <p:sp>
        <p:nvSpPr>
          <p:cNvPr id="46" name="Shape 866">
            <a:extLst>
              <a:ext uri="{FF2B5EF4-FFF2-40B4-BE49-F238E27FC236}">
                <a16:creationId xmlns:a16="http://schemas.microsoft.com/office/drawing/2014/main" id="{6EB43B73-8C41-4CFD-9272-E64751A70051}"/>
              </a:ext>
            </a:extLst>
          </p:cNvPr>
          <p:cNvSpPr/>
          <p:nvPr/>
        </p:nvSpPr>
        <p:spPr>
          <a:xfrm flipH="1">
            <a:off x="4865921" y="5325478"/>
            <a:ext cx="804179" cy="804179"/>
          </a:xfrm>
          <a:prstGeom prst="ellipse">
            <a:avLst/>
          </a:prstGeom>
          <a:solidFill>
            <a:schemeClr val="accent4">
              <a:lumMod val="50000"/>
            </a:schemeClr>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p>
        </p:txBody>
      </p:sp>
      <p:grpSp>
        <p:nvGrpSpPr>
          <p:cNvPr id="52" name="Group 4">
            <a:extLst>
              <a:ext uri="{FF2B5EF4-FFF2-40B4-BE49-F238E27FC236}">
                <a16:creationId xmlns:a16="http://schemas.microsoft.com/office/drawing/2014/main" id="{279EE36E-CE6E-4F70-8248-90D1D506BACF}"/>
              </a:ext>
            </a:extLst>
          </p:cNvPr>
          <p:cNvGrpSpPr>
            <a:grpSpLocks noChangeAspect="1"/>
          </p:cNvGrpSpPr>
          <p:nvPr/>
        </p:nvGrpSpPr>
        <p:grpSpPr>
          <a:xfrm>
            <a:off x="5079934" y="45053"/>
            <a:ext cx="7116483" cy="4003022"/>
            <a:chOff x="0" y="0"/>
            <a:chExt cx="6089457" cy="3425320"/>
          </a:xfrm>
        </p:grpSpPr>
        <p:sp>
          <p:nvSpPr>
            <p:cNvPr id="53" name="Freeform 5">
              <a:extLst>
                <a:ext uri="{FF2B5EF4-FFF2-40B4-BE49-F238E27FC236}">
                  <a16:creationId xmlns:a16="http://schemas.microsoft.com/office/drawing/2014/main" id="{430DD647-9E98-4E87-9C25-D7C4D1D04FAE}"/>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54" name="Freeform 6">
              <a:extLst>
                <a:ext uri="{FF2B5EF4-FFF2-40B4-BE49-F238E27FC236}">
                  <a16:creationId xmlns:a16="http://schemas.microsoft.com/office/drawing/2014/main" id="{77F491DF-D6CE-4630-A0D7-E2DCC7D23B44}"/>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3"/>
              <a:stretch>
                <a:fillRect t="-9259" b="-9259"/>
              </a:stretch>
            </a:blipFill>
          </p:spPr>
        </p:sp>
      </p:grpSp>
      <p:sp>
        <p:nvSpPr>
          <p:cNvPr id="55" name="TextBox 10">
            <a:extLst>
              <a:ext uri="{FF2B5EF4-FFF2-40B4-BE49-F238E27FC236}">
                <a16:creationId xmlns:a16="http://schemas.microsoft.com/office/drawing/2014/main" id="{B49437A8-61E4-481A-8632-E2E40B38DE21}"/>
              </a:ext>
            </a:extLst>
          </p:cNvPr>
          <p:cNvSpPr txBox="1"/>
          <p:nvPr/>
        </p:nvSpPr>
        <p:spPr>
          <a:xfrm>
            <a:off x="24271" y="219724"/>
            <a:ext cx="6493637" cy="554319"/>
          </a:xfrm>
          <a:prstGeom prst="rect">
            <a:avLst/>
          </a:prstGeom>
        </p:spPr>
        <p:txBody>
          <a:bodyPr wrap="square" lIns="0" tIns="0" rIns="0" bIns="0" rtlCol="0" anchor="t">
            <a:spAutoFit/>
          </a:bodyPr>
          <a:lstStyle/>
          <a:p>
            <a:pPr>
              <a:lnSpc>
                <a:spcPts val="4562"/>
              </a:lnSpc>
              <a:spcBef>
                <a:spcPct val="0"/>
              </a:spcBef>
            </a:pPr>
            <a:r>
              <a:rPr lang="en-US" sz="3305" spc="115" dirty="0">
                <a:solidFill>
                  <a:srgbClr val="010101"/>
                </a:solidFill>
                <a:latin typeface="Archivo Black"/>
              </a:rPr>
              <a:t>Current Distribution Challenges</a:t>
            </a:r>
          </a:p>
        </p:txBody>
      </p:sp>
      <p:pic>
        <p:nvPicPr>
          <p:cNvPr id="56" name="Picture 6" descr="Cities mobilize to avert &amp;#39;peak delivery&amp;#39; congestion | Greenbiz">
            <a:extLst>
              <a:ext uri="{FF2B5EF4-FFF2-40B4-BE49-F238E27FC236}">
                <a16:creationId xmlns:a16="http://schemas.microsoft.com/office/drawing/2014/main" id="{320B6F55-4772-41C4-A101-BDF3E56F5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854703" y="2346158"/>
            <a:ext cx="826613" cy="6265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7" name="Picture 14" descr="What is the right distribution channel strategy for my business? - Business  Case Studies">
            <a:extLst>
              <a:ext uri="{FF2B5EF4-FFF2-40B4-BE49-F238E27FC236}">
                <a16:creationId xmlns:a16="http://schemas.microsoft.com/office/drawing/2014/main" id="{89D79CCD-3061-400D-96B8-F97E089B83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4324" y="5466319"/>
            <a:ext cx="559037" cy="4472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8063CFAA-B45D-4579-84B5-AAB68860A615}"/>
              </a:ext>
            </a:extLst>
          </p:cNvPr>
          <p:cNvPicPr>
            <a:picLocks noChangeAspect="1"/>
          </p:cNvPicPr>
          <p:nvPr/>
        </p:nvPicPr>
        <p:blipFill>
          <a:blip r:embed="rId6"/>
          <a:stretch>
            <a:fillRect/>
          </a:stretch>
        </p:blipFill>
        <p:spPr>
          <a:xfrm>
            <a:off x="6507571" y="3797181"/>
            <a:ext cx="888156" cy="780749"/>
          </a:xfrm>
          <a:prstGeom prst="ellipse">
            <a:avLst/>
          </a:prstGeom>
          <a:ln>
            <a:noFill/>
          </a:ln>
          <a:effectLst>
            <a:softEdge rad="112500"/>
          </a:effectLst>
        </p:spPr>
      </p:pic>
      <p:pic>
        <p:nvPicPr>
          <p:cNvPr id="59" name="object 3">
            <a:extLst>
              <a:ext uri="{FF2B5EF4-FFF2-40B4-BE49-F238E27FC236}">
                <a16:creationId xmlns:a16="http://schemas.microsoft.com/office/drawing/2014/main" id="{B68C79E9-BE1E-4D0F-BBCA-B936EDBD1A16}"/>
              </a:ext>
            </a:extLst>
          </p:cNvPr>
          <p:cNvPicPr/>
          <p:nvPr/>
        </p:nvPicPr>
        <p:blipFill>
          <a:blip r:embed="rId7" cstate="print"/>
          <a:stretch>
            <a:fillRect/>
          </a:stretch>
        </p:blipFill>
        <p:spPr>
          <a:xfrm>
            <a:off x="-10205" y="6819830"/>
            <a:ext cx="12188952" cy="170689"/>
          </a:xfrm>
          <a:prstGeom prst="rect">
            <a:avLst/>
          </a:prstGeom>
        </p:spPr>
      </p:pic>
      <p:pic>
        <p:nvPicPr>
          <p:cNvPr id="32" name="Picture 6" descr="Cities mobilize to avert &amp;#39;peak delivery&amp;#39; congestion | Greenbiz">
            <a:extLst>
              <a:ext uri="{FF2B5EF4-FFF2-40B4-BE49-F238E27FC236}">
                <a16:creationId xmlns:a16="http://schemas.microsoft.com/office/drawing/2014/main" id="{E394A66C-433E-41D2-88D4-632308DC4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033816" y="4850441"/>
            <a:ext cx="2168389" cy="19293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DF058E26-53F7-42B4-8CC5-D3C2C053DF13}"/>
              </a:ext>
            </a:extLst>
          </p:cNvPr>
          <p:cNvCxnSpPr>
            <a:cxnSpLocks/>
          </p:cNvCxnSpPr>
          <p:nvPr/>
        </p:nvCxnSpPr>
        <p:spPr>
          <a:xfrm flipV="1">
            <a:off x="24271" y="739667"/>
            <a:ext cx="5755692" cy="79429"/>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000899"/>
      </p:ext>
    </p:extLst>
  </p:cSld>
  <p:clrMapOvr>
    <a:masterClrMapping/>
  </p:clrMapOvr>
  <p:transition spd="med">
    <p:push dir="u"/>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iterate>
                                    <p:tmAbs val="0"/>
                                  </p:iterate>
                                  <p:childTnLst>
                                    <p:set>
                                      <p:cBhvr>
                                        <p:cTn id="6" fill="hold"/>
                                        <p:tgtEl>
                                          <p:spTgt spid="820"/>
                                        </p:tgtEl>
                                        <p:attrNameLst>
                                          <p:attrName>style.visibility</p:attrName>
                                        </p:attrNameLst>
                                      </p:cBhvr>
                                      <p:to>
                                        <p:strVal val="visible"/>
                                      </p:to>
                                    </p:set>
                                    <p:anim calcmode="lin" valueType="num">
                                      <p:cBhvr>
                                        <p:cTn id="7" dur="750" fill="hold"/>
                                        <p:tgtEl>
                                          <p:spTgt spid="820"/>
                                        </p:tgtEl>
                                        <p:attrNameLst>
                                          <p:attrName>ppt_w</p:attrName>
                                        </p:attrNameLst>
                                      </p:cBhvr>
                                      <p:tavLst>
                                        <p:tav tm="0">
                                          <p:val>
                                            <p:fltVal val="0"/>
                                          </p:val>
                                        </p:tav>
                                        <p:tav tm="100000">
                                          <p:val>
                                            <p:strVal val="#ppt_w"/>
                                          </p:val>
                                        </p:tav>
                                      </p:tavLst>
                                    </p:anim>
                                    <p:anim calcmode="lin" valueType="num">
                                      <p:cBhvr>
                                        <p:cTn id="8" dur="750" fill="hold"/>
                                        <p:tgtEl>
                                          <p:spTgt spid="820"/>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2" presetClass="entr" presetSubtype="2" fill="hold" grpId="0" nodeType="afterEffect">
                                  <p:stCondLst>
                                    <p:cond delay="0"/>
                                  </p:stCondLst>
                                  <p:iterate>
                                    <p:tmAbs val="0"/>
                                  </p:iterate>
                                  <p:childTnLst>
                                    <p:set>
                                      <p:cBhvr>
                                        <p:cTn id="11" fill="hold"/>
                                        <p:tgtEl>
                                          <p:spTgt spid="817"/>
                                        </p:tgtEl>
                                        <p:attrNameLst>
                                          <p:attrName>style.visibility</p:attrName>
                                        </p:attrNameLst>
                                      </p:cBhvr>
                                      <p:to>
                                        <p:strVal val="visible"/>
                                      </p:to>
                                    </p:set>
                                    <p:animEffect transition="in" filter="wipe(right)">
                                      <p:cBhvr>
                                        <p:cTn id="12" dur="1000"/>
                                        <p:tgtEl>
                                          <p:spTgt spid="817"/>
                                        </p:tgtEl>
                                      </p:cBhvr>
                                    </p:animEffect>
                                  </p:childTnLst>
                                </p:cTn>
                              </p:par>
                            </p:childTnLst>
                          </p:cTn>
                        </p:par>
                        <p:par>
                          <p:cTn id="13" fill="hold">
                            <p:stCondLst>
                              <p:cond delay="1750"/>
                            </p:stCondLst>
                            <p:childTnLst>
                              <p:par>
                                <p:cTn id="14" presetID="2" presetClass="entr" presetSubtype="8" fill="hold" grpId="0" nodeType="afterEffect">
                                  <p:stCondLst>
                                    <p:cond delay="0"/>
                                  </p:stCondLst>
                                  <p:iterate>
                                    <p:tmAbs val="0"/>
                                  </p:iterate>
                                  <p:childTnLst>
                                    <p:set>
                                      <p:cBhvr>
                                        <p:cTn id="15" fill="hold"/>
                                        <p:tgtEl>
                                          <p:spTgt spid="816"/>
                                        </p:tgtEl>
                                        <p:attrNameLst>
                                          <p:attrName>style.visibility</p:attrName>
                                        </p:attrNameLst>
                                      </p:cBhvr>
                                      <p:to>
                                        <p:strVal val="visible"/>
                                      </p:to>
                                    </p:set>
                                    <p:anim calcmode="lin" valueType="num">
                                      <p:cBhvr>
                                        <p:cTn id="16" dur="1000" fill="hold"/>
                                        <p:tgtEl>
                                          <p:spTgt spid="816"/>
                                        </p:tgtEl>
                                        <p:attrNameLst>
                                          <p:attrName>ppt_x</p:attrName>
                                        </p:attrNameLst>
                                      </p:cBhvr>
                                      <p:tavLst>
                                        <p:tav tm="0">
                                          <p:val>
                                            <p:strVal val="0-#ppt_w/2"/>
                                          </p:val>
                                        </p:tav>
                                        <p:tav tm="100000">
                                          <p:val>
                                            <p:strVal val="#ppt_x"/>
                                          </p:val>
                                        </p:tav>
                                      </p:tavLst>
                                    </p:anim>
                                    <p:anim calcmode="lin" valueType="num">
                                      <p:cBhvr>
                                        <p:cTn id="17" dur="1000" fill="hold"/>
                                        <p:tgtEl>
                                          <p:spTgt spid="81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p:tmAbs val="0"/>
                                  </p:iterate>
                                  <p:childTnLst>
                                    <p:set>
                                      <p:cBhvr>
                                        <p:cTn id="21" fill="hold"/>
                                        <p:tgtEl>
                                          <p:spTgt spid="808"/>
                                        </p:tgtEl>
                                        <p:attrNameLst>
                                          <p:attrName>style.visibility</p:attrName>
                                        </p:attrNameLst>
                                      </p:cBhvr>
                                      <p:to>
                                        <p:strVal val="visible"/>
                                      </p:to>
                                    </p:set>
                                    <p:animEffect transition="in" filter="wipe(up)">
                                      <p:cBhvr>
                                        <p:cTn id="22" dur="1000"/>
                                        <p:tgtEl>
                                          <p:spTgt spid="808"/>
                                        </p:tgtEl>
                                      </p:cBhvr>
                                    </p:animEffect>
                                  </p:childTnLst>
                                </p:cTn>
                              </p:par>
                              <p:par>
                                <p:cTn id="23" presetID="23" presetClass="entr" presetSubtype="16" fill="hold" grpId="0" nodeType="withEffect">
                                  <p:stCondLst>
                                    <p:cond delay="0"/>
                                  </p:stCondLst>
                                  <p:iterate>
                                    <p:tmAbs val="0"/>
                                  </p:iterate>
                                  <p:childTnLst>
                                    <p:set>
                                      <p:cBhvr>
                                        <p:cTn id="24" fill="hold"/>
                                        <p:tgtEl>
                                          <p:spTgt spid="824"/>
                                        </p:tgtEl>
                                        <p:attrNameLst>
                                          <p:attrName>style.visibility</p:attrName>
                                        </p:attrNameLst>
                                      </p:cBhvr>
                                      <p:to>
                                        <p:strVal val="visible"/>
                                      </p:to>
                                    </p:set>
                                    <p:anim calcmode="lin" valueType="num">
                                      <p:cBhvr>
                                        <p:cTn id="25" dur="750" fill="hold"/>
                                        <p:tgtEl>
                                          <p:spTgt spid="824"/>
                                        </p:tgtEl>
                                        <p:attrNameLst>
                                          <p:attrName>ppt_w</p:attrName>
                                        </p:attrNameLst>
                                      </p:cBhvr>
                                      <p:tavLst>
                                        <p:tav tm="0">
                                          <p:val>
                                            <p:fltVal val="0"/>
                                          </p:val>
                                        </p:tav>
                                        <p:tav tm="100000">
                                          <p:val>
                                            <p:strVal val="#ppt_w"/>
                                          </p:val>
                                        </p:tav>
                                      </p:tavLst>
                                    </p:anim>
                                    <p:anim calcmode="lin" valueType="num">
                                      <p:cBhvr>
                                        <p:cTn id="26" dur="750" fill="hold"/>
                                        <p:tgtEl>
                                          <p:spTgt spid="824"/>
                                        </p:tgtEl>
                                        <p:attrNameLst>
                                          <p:attrName>ppt_h</p:attrName>
                                        </p:attrNameLst>
                                      </p:cBhvr>
                                      <p:tavLst>
                                        <p:tav tm="0">
                                          <p:val>
                                            <p:fltVal val="0"/>
                                          </p:val>
                                        </p:tav>
                                        <p:tav tm="100000">
                                          <p:val>
                                            <p:strVal val="#ppt_h"/>
                                          </p:val>
                                        </p:tav>
                                      </p:tavLst>
                                    </p:anim>
                                  </p:childTnLst>
                                </p:cTn>
                              </p:par>
                            </p:childTnLst>
                          </p:cTn>
                        </p:par>
                        <p:par>
                          <p:cTn id="27" fill="hold">
                            <p:stCondLst>
                              <p:cond delay="1000"/>
                            </p:stCondLst>
                            <p:childTnLst>
                              <p:par>
                                <p:cTn id="28" presetID="22" presetClass="entr" presetSubtype="8" fill="hold" grpId="0" nodeType="afterEffect">
                                  <p:stCondLst>
                                    <p:cond delay="0"/>
                                  </p:stCondLst>
                                  <p:iterate>
                                    <p:tmAbs val="0"/>
                                  </p:iterate>
                                  <p:childTnLst>
                                    <p:set>
                                      <p:cBhvr>
                                        <p:cTn id="29" fill="hold"/>
                                        <p:tgtEl>
                                          <p:spTgt spid="821"/>
                                        </p:tgtEl>
                                        <p:attrNameLst>
                                          <p:attrName>style.visibility</p:attrName>
                                        </p:attrNameLst>
                                      </p:cBhvr>
                                      <p:to>
                                        <p:strVal val="visible"/>
                                      </p:to>
                                    </p:set>
                                    <p:animEffect transition="in" filter="wipe(left)">
                                      <p:cBhvr>
                                        <p:cTn id="30" dur="1000"/>
                                        <p:tgtEl>
                                          <p:spTgt spid="821"/>
                                        </p:tgtEl>
                                      </p:cBhvr>
                                    </p:animEffect>
                                  </p:childTnLst>
                                </p:cTn>
                              </p:par>
                              <p:par>
                                <p:cTn id="31" presetID="2" presetClass="entr" presetSubtype="2" fill="hold" grpId="0" nodeType="withEffect">
                                  <p:stCondLst>
                                    <p:cond delay="0"/>
                                  </p:stCondLst>
                                  <p:iterate>
                                    <p:tmAbs val="0"/>
                                  </p:iterate>
                                  <p:childTnLst>
                                    <p:set>
                                      <p:cBhvr>
                                        <p:cTn id="32" fill="hold"/>
                                        <p:tgtEl>
                                          <p:spTgt spid="825"/>
                                        </p:tgtEl>
                                        <p:attrNameLst>
                                          <p:attrName>style.visibility</p:attrName>
                                        </p:attrNameLst>
                                      </p:cBhvr>
                                      <p:to>
                                        <p:strVal val="visible"/>
                                      </p:to>
                                    </p:set>
                                    <p:anim calcmode="lin" valueType="num">
                                      <p:cBhvr>
                                        <p:cTn id="33" dur="1000" fill="hold"/>
                                        <p:tgtEl>
                                          <p:spTgt spid="825"/>
                                        </p:tgtEl>
                                        <p:attrNameLst>
                                          <p:attrName>ppt_x</p:attrName>
                                        </p:attrNameLst>
                                      </p:cBhvr>
                                      <p:tavLst>
                                        <p:tav tm="0">
                                          <p:val>
                                            <p:strVal val="1+#ppt_w/2"/>
                                          </p:val>
                                        </p:tav>
                                        <p:tav tm="100000">
                                          <p:val>
                                            <p:strVal val="#ppt_x"/>
                                          </p:val>
                                        </p:tav>
                                      </p:tavLst>
                                    </p:anim>
                                    <p:anim calcmode="lin" valueType="num">
                                      <p:cBhvr>
                                        <p:cTn id="34" dur="1000" fill="hold"/>
                                        <p:tgtEl>
                                          <p:spTgt spid="82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iterate>
                                    <p:tmAbs val="0"/>
                                  </p:iterate>
                                  <p:childTnLst>
                                    <p:set>
                                      <p:cBhvr>
                                        <p:cTn id="38" fill="hold"/>
                                        <p:tgtEl>
                                          <p:spTgt spid="807"/>
                                        </p:tgtEl>
                                        <p:attrNameLst>
                                          <p:attrName>style.visibility</p:attrName>
                                        </p:attrNameLst>
                                      </p:cBhvr>
                                      <p:to>
                                        <p:strVal val="visible"/>
                                      </p:to>
                                    </p:set>
                                    <p:animEffect transition="in" filter="wipe(up)">
                                      <p:cBhvr>
                                        <p:cTn id="39" dur="1000"/>
                                        <p:tgtEl>
                                          <p:spTgt spid="807"/>
                                        </p:tgtEl>
                                      </p:cBhvr>
                                    </p:animEffect>
                                  </p:childTnLst>
                                </p:cTn>
                              </p:par>
                              <p:par>
                                <p:cTn id="40" presetID="23" presetClass="entr" presetSubtype="16" fill="hold" grpId="0" nodeType="withEffect">
                                  <p:stCondLst>
                                    <p:cond delay="0"/>
                                  </p:stCondLst>
                                  <p:iterate>
                                    <p:tmAbs val="0"/>
                                  </p:iterate>
                                  <p:childTnLst>
                                    <p:set>
                                      <p:cBhvr>
                                        <p:cTn id="41" fill="hold"/>
                                        <p:tgtEl>
                                          <p:spTgt spid="830"/>
                                        </p:tgtEl>
                                        <p:attrNameLst>
                                          <p:attrName>style.visibility</p:attrName>
                                        </p:attrNameLst>
                                      </p:cBhvr>
                                      <p:to>
                                        <p:strVal val="visible"/>
                                      </p:to>
                                    </p:set>
                                    <p:anim calcmode="lin" valueType="num">
                                      <p:cBhvr>
                                        <p:cTn id="42" dur="750" fill="hold"/>
                                        <p:tgtEl>
                                          <p:spTgt spid="830"/>
                                        </p:tgtEl>
                                        <p:attrNameLst>
                                          <p:attrName>ppt_w</p:attrName>
                                        </p:attrNameLst>
                                      </p:cBhvr>
                                      <p:tavLst>
                                        <p:tav tm="0">
                                          <p:val>
                                            <p:fltVal val="0"/>
                                          </p:val>
                                        </p:tav>
                                        <p:tav tm="100000">
                                          <p:val>
                                            <p:strVal val="#ppt_w"/>
                                          </p:val>
                                        </p:tav>
                                      </p:tavLst>
                                    </p:anim>
                                    <p:anim calcmode="lin" valueType="num">
                                      <p:cBhvr>
                                        <p:cTn id="43" dur="750" fill="hold"/>
                                        <p:tgtEl>
                                          <p:spTgt spid="830"/>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22" presetClass="entr" presetSubtype="2" fill="hold" grpId="0" nodeType="afterEffect">
                                  <p:stCondLst>
                                    <p:cond delay="0"/>
                                  </p:stCondLst>
                                  <p:iterate>
                                    <p:tmAbs val="0"/>
                                  </p:iterate>
                                  <p:childTnLst>
                                    <p:set>
                                      <p:cBhvr>
                                        <p:cTn id="46" fill="hold"/>
                                        <p:tgtEl>
                                          <p:spTgt spid="827"/>
                                        </p:tgtEl>
                                        <p:attrNameLst>
                                          <p:attrName>style.visibility</p:attrName>
                                        </p:attrNameLst>
                                      </p:cBhvr>
                                      <p:to>
                                        <p:strVal val="visible"/>
                                      </p:to>
                                    </p:set>
                                    <p:animEffect transition="in" filter="wipe(right)">
                                      <p:cBhvr>
                                        <p:cTn id="47" dur="1000"/>
                                        <p:tgtEl>
                                          <p:spTgt spid="827"/>
                                        </p:tgtEl>
                                      </p:cBhvr>
                                    </p:animEffect>
                                  </p:childTnLst>
                                </p:cTn>
                              </p:par>
                              <p:par>
                                <p:cTn id="48" presetID="2" presetClass="entr" presetSubtype="8" fill="hold" grpId="0" nodeType="withEffect">
                                  <p:stCondLst>
                                    <p:cond delay="0"/>
                                  </p:stCondLst>
                                  <p:iterate>
                                    <p:tmAbs val="0"/>
                                  </p:iterate>
                                  <p:childTnLst>
                                    <p:set>
                                      <p:cBhvr>
                                        <p:cTn id="49" fill="hold"/>
                                        <p:tgtEl>
                                          <p:spTgt spid="826"/>
                                        </p:tgtEl>
                                        <p:attrNameLst>
                                          <p:attrName>style.visibility</p:attrName>
                                        </p:attrNameLst>
                                      </p:cBhvr>
                                      <p:to>
                                        <p:strVal val="visible"/>
                                      </p:to>
                                    </p:set>
                                    <p:anim calcmode="lin" valueType="num">
                                      <p:cBhvr>
                                        <p:cTn id="50" dur="1000" fill="hold"/>
                                        <p:tgtEl>
                                          <p:spTgt spid="826"/>
                                        </p:tgtEl>
                                        <p:attrNameLst>
                                          <p:attrName>ppt_x</p:attrName>
                                        </p:attrNameLst>
                                      </p:cBhvr>
                                      <p:tavLst>
                                        <p:tav tm="0">
                                          <p:val>
                                            <p:strVal val="0-#ppt_w/2"/>
                                          </p:val>
                                        </p:tav>
                                        <p:tav tm="100000">
                                          <p:val>
                                            <p:strVal val="#ppt_x"/>
                                          </p:val>
                                        </p:tav>
                                      </p:tavLst>
                                    </p:anim>
                                    <p:anim calcmode="lin" valueType="num">
                                      <p:cBhvr>
                                        <p:cTn id="51" dur="1000" fill="hold"/>
                                        <p:tgtEl>
                                          <p:spTgt spid="8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7" grpId="0" animBg="1" advAuto="0"/>
      <p:bldP spid="808" grpId="0" animBg="1" advAuto="0"/>
      <p:bldP spid="816" grpId="0" animBg="1" advAuto="0"/>
      <p:bldP spid="817" grpId="0" animBg="1" advAuto="0"/>
      <p:bldP spid="820" grpId="0" animBg="1" advAuto="0"/>
      <p:bldP spid="821" grpId="0" animBg="1" advAuto="0"/>
      <p:bldP spid="824" grpId="0" animBg="1" advAuto="0"/>
      <p:bldP spid="825" grpId="0" animBg="1" advAuto="0"/>
      <p:bldP spid="826" grpId="0" animBg="1" advAuto="0"/>
      <p:bldP spid="827" grpId="0" animBg="1" advAuto="0"/>
      <p:bldP spid="830"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58ECE2C6-1039-424E-B051-606A4C6F3AE6}"/>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cxnSp>
        <p:nvCxnSpPr>
          <p:cNvPr id="3" name="Straight Connector 2">
            <a:extLst>
              <a:ext uri="{FF2B5EF4-FFF2-40B4-BE49-F238E27FC236}">
                <a16:creationId xmlns:a16="http://schemas.microsoft.com/office/drawing/2014/main" id="{2B5414B5-A9FE-465A-BF95-8F7BC70AE1D9}"/>
              </a:ext>
            </a:extLst>
          </p:cNvPr>
          <p:cNvCxnSpPr>
            <a:cxnSpLocks/>
          </p:cNvCxnSpPr>
          <p:nvPr/>
        </p:nvCxnSpPr>
        <p:spPr>
          <a:xfrm>
            <a:off x="457909" y="779781"/>
            <a:ext cx="10701562"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Shape 18403">
            <a:extLst>
              <a:ext uri="{FF2B5EF4-FFF2-40B4-BE49-F238E27FC236}">
                <a16:creationId xmlns:a16="http://schemas.microsoft.com/office/drawing/2014/main" id="{90B2DE96-C141-445E-AD6A-8D03D862F3BB}"/>
              </a:ext>
            </a:extLst>
          </p:cNvPr>
          <p:cNvSpPr/>
          <p:nvPr/>
        </p:nvSpPr>
        <p:spPr>
          <a:xfrm>
            <a:off x="11485934" y="450002"/>
            <a:ext cx="343151" cy="343151"/>
          </a:xfrm>
          <a:prstGeom prst="ellipse">
            <a:avLst/>
          </a:prstGeom>
          <a:solidFill>
            <a:srgbClr val="ED7D31"/>
          </a:solidFill>
          <a:ln w="12700">
            <a:miter lim="400000"/>
          </a:ln>
        </p:spPr>
        <p:txBody>
          <a:bodyPr lIns="25400" tIns="25400" rIns="25400" bIns="25400" anchor="ctr"/>
          <a:lstStyle/>
          <a:p>
            <a:pPr algn="ctr" defTabSz="412740" hangingPunct="0">
              <a:defRPr sz="3200">
                <a:solidFill>
                  <a:srgbClr val="FFFFFF"/>
                </a:solidFill>
              </a:defRPr>
            </a:pPr>
            <a:endParaRPr sz="1600" kern="0">
              <a:solidFill>
                <a:srgbClr val="FFFFFF"/>
              </a:solidFill>
              <a:latin typeface="Helvetica Light"/>
              <a:sym typeface="Helvetica Light"/>
            </a:endParaRPr>
          </a:p>
        </p:txBody>
      </p:sp>
      <p:sp>
        <p:nvSpPr>
          <p:cNvPr id="34" name="Shape 18419">
            <a:extLst>
              <a:ext uri="{FF2B5EF4-FFF2-40B4-BE49-F238E27FC236}">
                <a16:creationId xmlns:a16="http://schemas.microsoft.com/office/drawing/2014/main" id="{CB5622EE-4BBD-4354-A5DC-DE517DABCDF3}"/>
              </a:ext>
            </a:extLst>
          </p:cNvPr>
          <p:cNvSpPr txBox="1">
            <a:spLocks/>
          </p:cNvSpPr>
          <p:nvPr/>
        </p:nvSpPr>
        <p:spPr>
          <a:xfrm>
            <a:off x="11500416" y="480262"/>
            <a:ext cx="314189" cy="25648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defPPr>
              <a:defRPr lang="en-US"/>
            </a:defPPr>
            <a:lvl1pPr marL="0" algn="l" defTabSz="914400" rtl="0" eaLnBrk="1" latinLnBrk="0" hangingPunct="1">
              <a:defRPr sz="1000" kern="1200">
                <a:solidFill>
                  <a:srgbClr val="FFFFFF"/>
                </a:solidFill>
                <a:latin typeface="Roboto Medium"/>
                <a:ea typeface="Roboto Medium"/>
                <a:cs typeface="Roboto Medium"/>
                <a:sym typeface="Roboto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4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000" b="0" i="0" u="none" strike="noStrike" kern="0" cap="none" spc="0" normalizeH="0" baseline="0" noProof="0" smtClean="0">
                <a:ln>
                  <a:noFill/>
                </a:ln>
                <a:solidFill>
                  <a:srgbClr val="FFFFFF"/>
                </a:solidFill>
                <a:effectLst/>
                <a:uLnTx/>
                <a:uFillTx/>
                <a:latin typeface="Roboto Medium"/>
                <a:sym typeface="Roboto Medium"/>
              </a:rPr>
              <a:pPr marL="0" marR="0" lvl="0" indent="0" algn="ctr" defTabSz="412740" rtl="0" eaLnBrk="1" fontAlgn="auto" latinLnBrk="0" hangingPunct="0">
                <a:lnSpc>
                  <a:spcPct val="100000"/>
                </a:lnSpc>
                <a:spcBef>
                  <a:spcPts val="0"/>
                </a:spcBef>
                <a:spcAft>
                  <a:spcPts val="0"/>
                </a:spcAft>
                <a:buClrTx/>
                <a:buSzTx/>
                <a:buFontTx/>
                <a:buNone/>
                <a:tabLst/>
                <a:defRPr/>
              </a:pPr>
              <a:t>18</a:t>
            </a:fld>
            <a:endParaRPr kumimoji="0" lang="en-US" sz="1000" b="0" i="0" u="none" strike="noStrike" kern="0" cap="none" spc="0" normalizeH="0" baseline="0" noProof="0" dirty="0">
              <a:ln>
                <a:noFill/>
              </a:ln>
              <a:solidFill>
                <a:srgbClr val="FFFFFF"/>
              </a:solidFill>
              <a:effectLst/>
              <a:uLnTx/>
              <a:uFillTx/>
              <a:latin typeface="Roboto Medium"/>
              <a:sym typeface="Roboto Medium"/>
            </a:endParaRPr>
          </a:p>
        </p:txBody>
      </p:sp>
      <p:sp>
        <p:nvSpPr>
          <p:cNvPr id="28" name="Flowchart: Connector 6">
            <a:extLst>
              <a:ext uri="{FF2B5EF4-FFF2-40B4-BE49-F238E27FC236}">
                <a16:creationId xmlns:a16="http://schemas.microsoft.com/office/drawing/2014/main" id="{75E4613E-68CA-46B6-9C8B-14BD6077C90C}"/>
              </a:ext>
            </a:extLst>
          </p:cNvPr>
          <p:cNvSpPr/>
          <p:nvPr/>
        </p:nvSpPr>
        <p:spPr>
          <a:xfrm rot="2844708">
            <a:off x="3429359" y="5842904"/>
            <a:ext cx="1547772" cy="752753"/>
          </a:xfrm>
          <a:custGeom>
            <a:avLst/>
            <a:gdLst>
              <a:gd name="connsiteX0" fmla="*/ 0 w 1296106"/>
              <a:gd name="connsiteY0" fmla="*/ 503175 h 1006349"/>
              <a:gd name="connsiteX1" fmla="*/ 648053 w 1296106"/>
              <a:gd name="connsiteY1" fmla="*/ 0 h 1006349"/>
              <a:gd name="connsiteX2" fmla="*/ 1296106 w 1296106"/>
              <a:gd name="connsiteY2" fmla="*/ 503175 h 1006349"/>
              <a:gd name="connsiteX3" fmla="*/ 648053 w 1296106"/>
              <a:gd name="connsiteY3" fmla="*/ 1006350 h 1006349"/>
              <a:gd name="connsiteX4" fmla="*/ 0 w 1296106"/>
              <a:gd name="connsiteY4" fmla="*/ 503175 h 1006349"/>
              <a:gd name="connsiteX0" fmla="*/ 8230 w 1321563"/>
              <a:gd name="connsiteY0" fmla="*/ 503175 h 1006350"/>
              <a:gd name="connsiteX1" fmla="*/ 656283 w 1321563"/>
              <a:gd name="connsiteY1" fmla="*/ 0 h 1006350"/>
              <a:gd name="connsiteX2" fmla="*/ 1304336 w 1321563"/>
              <a:gd name="connsiteY2" fmla="*/ 503175 h 1006350"/>
              <a:gd name="connsiteX3" fmla="*/ 1060320 w 1321563"/>
              <a:gd name="connsiteY3" fmla="*/ 1006350 h 1006350"/>
              <a:gd name="connsiteX4" fmla="*/ 8230 w 1321563"/>
              <a:gd name="connsiteY4" fmla="*/ 503175 h 1006350"/>
              <a:gd name="connsiteX0" fmla="*/ 5648 w 1365549"/>
              <a:gd name="connsiteY0" fmla="*/ 305517 h 1013670"/>
              <a:gd name="connsiteX1" fmla="*/ 717496 w 1365549"/>
              <a:gd name="connsiteY1" fmla="*/ 4360 h 1013670"/>
              <a:gd name="connsiteX2" fmla="*/ 1365549 w 1365549"/>
              <a:gd name="connsiteY2" fmla="*/ 507535 h 1013670"/>
              <a:gd name="connsiteX3" fmla="*/ 1121533 w 1365549"/>
              <a:gd name="connsiteY3" fmla="*/ 1010710 h 1013670"/>
              <a:gd name="connsiteX4" fmla="*/ 5648 w 1365549"/>
              <a:gd name="connsiteY4" fmla="*/ 305517 h 1013670"/>
              <a:gd name="connsiteX0" fmla="*/ 20269 w 1380170"/>
              <a:gd name="connsiteY0" fmla="*/ 163150 h 871303"/>
              <a:gd name="connsiteX1" fmla="*/ 487568 w 1380170"/>
              <a:gd name="connsiteY1" fmla="*/ 10849 h 871303"/>
              <a:gd name="connsiteX2" fmla="*/ 1380170 w 1380170"/>
              <a:gd name="connsiteY2" fmla="*/ 365168 h 871303"/>
              <a:gd name="connsiteX3" fmla="*/ 1136154 w 1380170"/>
              <a:gd name="connsiteY3" fmla="*/ 868343 h 871303"/>
              <a:gd name="connsiteX4" fmla="*/ 20269 w 1380170"/>
              <a:gd name="connsiteY4" fmla="*/ 163150 h 871303"/>
              <a:gd name="connsiteX0" fmla="*/ 21118 w 1359754"/>
              <a:gd name="connsiteY0" fmla="*/ 79856 h 941631"/>
              <a:gd name="connsiteX1" fmla="*/ 467152 w 1359754"/>
              <a:gd name="connsiteY1" fmla="*/ 76411 h 941631"/>
              <a:gd name="connsiteX2" fmla="*/ 1359754 w 1359754"/>
              <a:gd name="connsiteY2" fmla="*/ 430730 h 941631"/>
              <a:gd name="connsiteX3" fmla="*/ 1115738 w 1359754"/>
              <a:gd name="connsiteY3" fmla="*/ 933905 h 941631"/>
              <a:gd name="connsiteX4" fmla="*/ 21118 w 1359754"/>
              <a:gd name="connsiteY4" fmla="*/ 79856 h 941631"/>
              <a:gd name="connsiteX0" fmla="*/ 738 w 1339374"/>
              <a:gd name="connsiteY0" fmla="*/ 45394 h 907169"/>
              <a:gd name="connsiteX1" fmla="*/ 446772 w 1339374"/>
              <a:gd name="connsiteY1" fmla="*/ 41949 h 907169"/>
              <a:gd name="connsiteX2" fmla="*/ 1339374 w 1339374"/>
              <a:gd name="connsiteY2" fmla="*/ 396268 h 907169"/>
              <a:gd name="connsiteX3" fmla="*/ 1095358 w 1339374"/>
              <a:gd name="connsiteY3" fmla="*/ 899443 h 907169"/>
              <a:gd name="connsiteX4" fmla="*/ 738 w 1339374"/>
              <a:gd name="connsiteY4" fmla="*/ 45394 h 907169"/>
              <a:gd name="connsiteX0" fmla="*/ 12585 w 1351221"/>
              <a:gd name="connsiteY0" fmla="*/ 76836 h 897174"/>
              <a:gd name="connsiteX1" fmla="*/ 458619 w 1351221"/>
              <a:gd name="connsiteY1" fmla="*/ 73391 h 897174"/>
              <a:gd name="connsiteX2" fmla="*/ 1351221 w 1351221"/>
              <a:gd name="connsiteY2" fmla="*/ 427710 h 897174"/>
              <a:gd name="connsiteX3" fmla="*/ 926451 w 1351221"/>
              <a:gd name="connsiteY3" fmla="*/ 888355 h 897174"/>
              <a:gd name="connsiteX4" fmla="*/ 12585 w 1351221"/>
              <a:gd name="connsiteY4" fmla="*/ 76836 h 897174"/>
              <a:gd name="connsiteX0" fmla="*/ 23834 w 1364092"/>
              <a:gd name="connsiteY0" fmla="*/ 82129 h 975141"/>
              <a:gd name="connsiteX1" fmla="*/ 469868 w 1364092"/>
              <a:gd name="connsiteY1" fmla="*/ 78684 h 975141"/>
              <a:gd name="connsiteX2" fmla="*/ 1362470 w 1364092"/>
              <a:gd name="connsiteY2" fmla="*/ 433003 h 975141"/>
              <a:gd name="connsiteX3" fmla="*/ 1171616 w 1364092"/>
              <a:gd name="connsiteY3" fmla="*/ 968076 h 975141"/>
              <a:gd name="connsiteX4" fmla="*/ 23834 w 1364092"/>
              <a:gd name="connsiteY4" fmla="*/ 82129 h 975141"/>
              <a:gd name="connsiteX0" fmla="*/ 23834 w 1362470"/>
              <a:gd name="connsiteY0" fmla="*/ 82129 h 968155"/>
              <a:gd name="connsiteX1" fmla="*/ 469868 w 1362470"/>
              <a:gd name="connsiteY1" fmla="*/ 78684 h 968155"/>
              <a:gd name="connsiteX2" fmla="*/ 1362470 w 1362470"/>
              <a:gd name="connsiteY2" fmla="*/ 433003 h 968155"/>
              <a:gd name="connsiteX3" fmla="*/ 1171616 w 1362470"/>
              <a:gd name="connsiteY3" fmla="*/ 968076 h 968155"/>
              <a:gd name="connsiteX4" fmla="*/ 23834 w 1362470"/>
              <a:gd name="connsiteY4" fmla="*/ 82129 h 968155"/>
              <a:gd name="connsiteX0" fmla="*/ 21240 w 1217452"/>
              <a:gd name="connsiteY0" fmla="*/ 87022 h 986859"/>
              <a:gd name="connsiteX1" fmla="*/ 467274 w 1217452"/>
              <a:gd name="connsiteY1" fmla="*/ 83577 h 986859"/>
              <a:gd name="connsiteX2" fmla="*/ 1019634 w 1217452"/>
              <a:gd name="connsiteY2" fmla="*/ 533589 h 986859"/>
              <a:gd name="connsiteX3" fmla="*/ 1169022 w 1217452"/>
              <a:gd name="connsiteY3" fmla="*/ 972969 h 986859"/>
              <a:gd name="connsiteX4" fmla="*/ 21240 w 1217452"/>
              <a:gd name="connsiteY4" fmla="*/ 87022 h 986859"/>
              <a:gd name="connsiteX0" fmla="*/ 21240 w 1217452"/>
              <a:gd name="connsiteY0" fmla="*/ 87022 h 986859"/>
              <a:gd name="connsiteX1" fmla="*/ 467274 w 1217452"/>
              <a:gd name="connsiteY1" fmla="*/ 83577 h 986859"/>
              <a:gd name="connsiteX2" fmla="*/ 1019634 w 1217452"/>
              <a:gd name="connsiteY2" fmla="*/ 533589 h 986859"/>
              <a:gd name="connsiteX3" fmla="*/ 1169022 w 1217452"/>
              <a:gd name="connsiteY3" fmla="*/ 972969 h 986859"/>
              <a:gd name="connsiteX4" fmla="*/ 21240 w 1217452"/>
              <a:gd name="connsiteY4" fmla="*/ 87022 h 986859"/>
              <a:gd name="connsiteX0" fmla="*/ 259 w 1196471"/>
              <a:gd name="connsiteY0" fmla="*/ 42383 h 942220"/>
              <a:gd name="connsiteX1" fmla="*/ 446293 w 1196471"/>
              <a:gd name="connsiteY1" fmla="*/ 38938 h 942220"/>
              <a:gd name="connsiteX2" fmla="*/ 998653 w 1196471"/>
              <a:gd name="connsiteY2" fmla="*/ 488950 h 942220"/>
              <a:gd name="connsiteX3" fmla="*/ 1148041 w 1196471"/>
              <a:gd name="connsiteY3" fmla="*/ 928330 h 942220"/>
              <a:gd name="connsiteX4" fmla="*/ 259 w 1196471"/>
              <a:gd name="connsiteY4" fmla="*/ 42383 h 942220"/>
              <a:gd name="connsiteX0" fmla="*/ 259 w 1196471"/>
              <a:gd name="connsiteY0" fmla="*/ 42383 h 942220"/>
              <a:gd name="connsiteX1" fmla="*/ 446293 w 1196471"/>
              <a:gd name="connsiteY1" fmla="*/ 38938 h 942220"/>
              <a:gd name="connsiteX2" fmla="*/ 998653 w 1196471"/>
              <a:gd name="connsiteY2" fmla="*/ 488950 h 942220"/>
              <a:gd name="connsiteX3" fmla="*/ 1148041 w 1196471"/>
              <a:gd name="connsiteY3" fmla="*/ 928330 h 942220"/>
              <a:gd name="connsiteX4" fmla="*/ 259 w 1196471"/>
              <a:gd name="connsiteY4" fmla="*/ 42383 h 942220"/>
              <a:gd name="connsiteX0" fmla="*/ 262 w 1180419"/>
              <a:gd name="connsiteY0" fmla="*/ 26815 h 958274"/>
              <a:gd name="connsiteX1" fmla="*/ 431224 w 1180419"/>
              <a:gd name="connsiteY1" fmla="*/ 53515 h 958274"/>
              <a:gd name="connsiteX2" fmla="*/ 983584 w 1180419"/>
              <a:gd name="connsiteY2" fmla="*/ 503527 h 958274"/>
              <a:gd name="connsiteX3" fmla="*/ 1132972 w 1180419"/>
              <a:gd name="connsiteY3" fmla="*/ 942907 h 958274"/>
              <a:gd name="connsiteX4" fmla="*/ 262 w 1180419"/>
              <a:gd name="connsiteY4" fmla="*/ 26815 h 958274"/>
              <a:gd name="connsiteX0" fmla="*/ 19384 w 1155621"/>
              <a:gd name="connsiteY0" fmla="*/ 76196 h 988572"/>
              <a:gd name="connsiteX1" fmla="*/ 450346 w 1155621"/>
              <a:gd name="connsiteY1" fmla="*/ 102896 h 988572"/>
              <a:gd name="connsiteX2" fmla="*/ 1002706 w 1155621"/>
              <a:gd name="connsiteY2" fmla="*/ 552908 h 988572"/>
              <a:gd name="connsiteX3" fmla="*/ 1101852 w 1155621"/>
              <a:gd name="connsiteY3" fmla="*/ 972192 h 988572"/>
              <a:gd name="connsiteX4" fmla="*/ 19384 w 1155621"/>
              <a:gd name="connsiteY4" fmla="*/ 76196 h 988572"/>
              <a:gd name="connsiteX0" fmla="*/ 17974 w 1128729"/>
              <a:gd name="connsiteY0" fmla="*/ 76562 h 993697"/>
              <a:gd name="connsiteX1" fmla="*/ 448936 w 1128729"/>
              <a:gd name="connsiteY1" fmla="*/ 103262 h 993697"/>
              <a:gd name="connsiteX2" fmla="*/ 1001296 w 1128729"/>
              <a:gd name="connsiteY2" fmla="*/ 553274 h 993697"/>
              <a:gd name="connsiteX3" fmla="*/ 1070297 w 1128729"/>
              <a:gd name="connsiteY3" fmla="*/ 977582 h 993697"/>
              <a:gd name="connsiteX4" fmla="*/ 17974 w 1128729"/>
              <a:gd name="connsiteY4" fmla="*/ 76562 h 993697"/>
              <a:gd name="connsiteX0" fmla="*/ 18856 w 1145528"/>
              <a:gd name="connsiteY0" fmla="*/ 60888 h 602065"/>
              <a:gd name="connsiteX1" fmla="*/ 449818 w 1145528"/>
              <a:gd name="connsiteY1" fmla="*/ 87588 h 602065"/>
              <a:gd name="connsiteX2" fmla="*/ 1002178 w 1145528"/>
              <a:gd name="connsiteY2" fmla="*/ 537600 h 602065"/>
              <a:gd name="connsiteX3" fmla="*/ 1090114 w 1145528"/>
              <a:gd name="connsiteY3" fmla="*/ 30376 h 602065"/>
              <a:gd name="connsiteX4" fmla="*/ 18856 w 1145528"/>
              <a:gd name="connsiteY4" fmla="*/ 60888 h 602065"/>
              <a:gd name="connsiteX0" fmla="*/ 48475 w 1175147"/>
              <a:gd name="connsiteY0" fmla="*/ 66824 h 608001"/>
              <a:gd name="connsiteX1" fmla="*/ 269020 w 1175147"/>
              <a:gd name="connsiteY1" fmla="*/ 276899 h 608001"/>
              <a:gd name="connsiteX2" fmla="*/ 1031797 w 1175147"/>
              <a:gd name="connsiteY2" fmla="*/ 543536 h 608001"/>
              <a:gd name="connsiteX3" fmla="*/ 1119733 w 1175147"/>
              <a:gd name="connsiteY3" fmla="*/ 36312 h 608001"/>
              <a:gd name="connsiteX4" fmla="*/ 48475 w 1175147"/>
              <a:gd name="connsiteY4" fmla="*/ 66824 h 608001"/>
              <a:gd name="connsiteX0" fmla="*/ 81668 w 1029507"/>
              <a:gd name="connsiteY0" fmla="*/ 66977 h 607925"/>
              <a:gd name="connsiteX1" fmla="*/ 134962 w 1029507"/>
              <a:gd name="connsiteY1" fmla="*/ 276825 h 607925"/>
              <a:gd name="connsiteX2" fmla="*/ 897739 w 1029507"/>
              <a:gd name="connsiteY2" fmla="*/ 543462 h 607925"/>
              <a:gd name="connsiteX3" fmla="*/ 985675 w 1029507"/>
              <a:gd name="connsiteY3" fmla="*/ 36238 h 607925"/>
              <a:gd name="connsiteX4" fmla="*/ 81668 w 1029507"/>
              <a:gd name="connsiteY4" fmla="*/ 66977 h 607925"/>
              <a:gd name="connsiteX0" fmla="*/ 74629 w 943569"/>
              <a:gd name="connsiteY0" fmla="*/ 144339 h 679441"/>
              <a:gd name="connsiteX1" fmla="*/ 127923 w 943569"/>
              <a:gd name="connsiteY1" fmla="*/ 354187 h 679441"/>
              <a:gd name="connsiteX2" fmla="*/ 890700 w 943569"/>
              <a:gd name="connsiteY2" fmla="*/ 620824 h 679441"/>
              <a:gd name="connsiteX3" fmla="*/ 880301 w 943569"/>
              <a:gd name="connsiteY3" fmla="*/ 23214 h 679441"/>
              <a:gd name="connsiteX4" fmla="*/ 74629 w 943569"/>
              <a:gd name="connsiteY4" fmla="*/ 144339 h 679441"/>
              <a:gd name="connsiteX0" fmla="*/ 84666 w 1069146"/>
              <a:gd name="connsiteY0" fmla="*/ 104445 h 642320"/>
              <a:gd name="connsiteX1" fmla="*/ 137960 w 1069146"/>
              <a:gd name="connsiteY1" fmla="*/ 314293 h 642320"/>
              <a:gd name="connsiteX2" fmla="*/ 900737 w 1069146"/>
              <a:gd name="connsiteY2" fmla="*/ 580930 h 642320"/>
              <a:gd name="connsiteX3" fmla="*/ 1030390 w 1069146"/>
              <a:gd name="connsiteY3" fmla="*/ 28320 h 642320"/>
              <a:gd name="connsiteX4" fmla="*/ 84666 w 1069146"/>
              <a:gd name="connsiteY4" fmla="*/ 104445 h 642320"/>
              <a:gd name="connsiteX0" fmla="*/ 80475 w 1052252"/>
              <a:gd name="connsiteY0" fmla="*/ 100613 h 587197"/>
              <a:gd name="connsiteX1" fmla="*/ 133769 w 1052252"/>
              <a:gd name="connsiteY1" fmla="*/ 310461 h 587197"/>
              <a:gd name="connsiteX2" fmla="*/ 806999 w 1052252"/>
              <a:gd name="connsiteY2" fmla="*/ 522699 h 587197"/>
              <a:gd name="connsiteX3" fmla="*/ 1026199 w 1052252"/>
              <a:gd name="connsiteY3" fmla="*/ 24488 h 587197"/>
              <a:gd name="connsiteX4" fmla="*/ 80475 w 1052252"/>
              <a:gd name="connsiteY4" fmla="*/ 100613 h 587197"/>
              <a:gd name="connsiteX0" fmla="*/ 95582 w 1265690"/>
              <a:gd name="connsiteY0" fmla="*/ 297130 h 771581"/>
              <a:gd name="connsiteX1" fmla="*/ 148876 w 1265690"/>
              <a:gd name="connsiteY1" fmla="*/ 506978 h 771581"/>
              <a:gd name="connsiteX2" fmla="*/ 822106 w 1265690"/>
              <a:gd name="connsiteY2" fmla="*/ 719216 h 771581"/>
              <a:gd name="connsiteX3" fmla="*/ 1248197 w 1265690"/>
              <a:gd name="connsiteY3" fmla="*/ 11450 h 771581"/>
              <a:gd name="connsiteX4" fmla="*/ 95582 w 1265690"/>
              <a:gd name="connsiteY4" fmla="*/ 297130 h 771581"/>
              <a:gd name="connsiteX0" fmla="*/ 113513 w 1335112"/>
              <a:gd name="connsiteY0" fmla="*/ 285797 h 495698"/>
              <a:gd name="connsiteX1" fmla="*/ 166807 w 1335112"/>
              <a:gd name="connsiteY1" fmla="*/ 495645 h 495698"/>
              <a:gd name="connsiteX2" fmla="*/ 1210520 w 1335112"/>
              <a:gd name="connsiteY2" fmla="*/ 320354 h 495698"/>
              <a:gd name="connsiteX3" fmla="*/ 1266128 w 1335112"/>
              <a:gd name="connsiteY3" fmla="*/ 117 h 495698"/>
              <a:gd name="connsiteX4" fmla="*/ 113513 w 1335112"/>
              <a:gd name="connsiteY4" fmla="*/ 285797 h 495698"/>
              <a:gd name="connsiteX0" fmla="*/ 117548 w 1387318"/>
              <a:gd name="connsiteY0" fmla="*/ 332831 h 542732"/>
              <a:gd name="connsiteX1" fmla="*/ 170842 w 1387318"/>
              <a:gd name="connsiteY1" fmla="*/ 542679 h 542732"/>
              <a:gd name="connsiteX2" fmla="*/ 1214555 w 1387318"/>
              <a:gd name="connsiteY2" fmla="*/ 367388 h 542732"/>
              <a:gd name="connsiteX3" fmla="*/ 1327690 w 1387318"/>
              <a:gd name="connsiteY3" fmla="*/ 98 h 542732"/>
              <a:gd name="connsiteX4" fmla="*/ 117548 w 1387318"/>
              <a:gd name="connsiteY4" fmla="*/ 332831 h 542732"/>
              <a:gd name="connsiteX0" fmla="*/ 105057 w 1418195"/>
              <a:gd name="connsiteY0" fmla="*/ 254018 h 544547"/>
              <a:gd name="connsiteX1" fmla="*/ 198919 w 1418195"/>
              <a:gd name="connsiteY1" fmla="*/ 543981 h 544547"/>
              <a:gd name="connsiteX2" fmla="*/ 1242632 w 1418195"/>
              <a:gd name="connsiteY2" fmla="*/ 368690 h 544547"/>
              <a:gd name="connsiteX3" fmla="*/ 1355767 w 1418195"/>
              <a:gd name="connsiteY3" fmla="*/ 1400 h 544547"/>
              <a:gd name="connsiteX4" fmla="*/ 105057 w 1418195"/>
              <a:gd name="connsiteY4" fmla="*/ 254018 h 544547"/>
              <a:gd name="connsiteX0" fmla="*/ 153893 w 1467031"/>
              <a:gd name="connsiteY0" fmla="*/ 254077 h 593486"/>
              <a:gd name="connsiteX1" fmla="*/ 145676 w 1467031"/>
              <a:gd name="connsiteY1" fmla="*/ 592972 h 593486"/>
              <a:gd name="connsiteX2" fmla="*/ 1291468 w 1467031"/>
              <a:gd name="connsiteY2" fmla="*/ 368749 h 593486"/>
              <a:gd name="connsiteX3" fmla="*/ 1404603 w 1467031"/>
              <a:gd name="connsiteY3" fmla="*/ 1459 h 593486"/>
              <a:gd name="connsiteX4" fmla="*/ 153893 w 1467031"/>
              <a:gd name="connsiteY4" fmla="*/ 254077 h 593486"/>
              <a:gd name="connsiteX0" fmla="*/ 105749 w 1418887"/>
              <a:gd name="connsiteY0" fmla="*/ 254077 h 632720"/>
              <a:gd name="connsiteX1" fmla="*/ 97532 w 1418887"/>
              <a:gd name="connsiteY1" fmla="*/ 592972 h 632720"/>
              <a:gd name="connsiteX2" fmla="*/ 1243324 w 1418887"/>
              <a:gd name="connsiteY2" fmla="*/ 368749 h 632720"/>
              <a:gd name="connsiteX3" fmla="*/ 1356459 w 1418887"/>
              <a:gd name="connsiteY3" fmla="*/ 1459 h 632720"/>
              <a:gd name="connsiteX4" fmla="*/ 105749 w 1418887"/>
              <a:gd name="connsiteY4" fmla="*/ 254077 h 632720"/>
              <a:gd name="connsiteX0" fmla="*/ 124189 w 1437327"/>
              <a:gd name="connsiteY0" fmla="*/ 254138 h 677103"/>
              <a:gd name="connsiteX1" fmla="*/ 73296 w 1437327"/>
              <a:gd name="connsiteY1" fmla="*/ 639461 h 677103"/>
              <a:gd name="connsiteX2" fmla="*/ 1261764 w 1437327"/>
              <a:gd name="connsiteY2" fmla="*/ 368810 h 677103"/>
              <a:gd name="connsiteX3" fmla="*/ 1374899 w 1437327"/>
              <a:gd name="connsiteY3" fmla="*/ 1520 h 677103"/>
              <a:gd name="connsiteX4" fmla="*/ 124189 w 1437327"/>
              <a:gd name="connsiteY4" fmla="*/ 254138 h 677103"/>
              <a:gd name="connsiteX0" fmla="*/ 125381 w 1453307"/>
              <a:gd name="connsiteY0" fmla="*/ 267118 h 690083"/>
              <a:gd name="connsiteX1" fmla="*/ 74488 w 1453307"/>
              <a:gd name="connsiteY1" fmla="*/ 652441 h 690083"/>
              <a:gd name="connsiteX2" fmla="*/ 1262956 w 1453307"/>
              <a:gd name="connsiteY2" fmla="*/ 381790 h 690083"/>
              <a:gd name="connsiteX3" fmla="*/ 1393250 w 1453307"/>
              <a:gd name="connsiteY3" fmla="*/ 1434 h 690083"/>
              <a:gd name="connsiteX4" fmla="*/ 125381 w 1453307"/>
              <a:gd name="connsiteY4" fmla="*/ 267118 h 69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307" h="690083">
                <a:moveTo>
                  <a:pt x="125381" y="267118"/>
                </a:moveTo>
                <a:cubicBezTo>
                  <a:pt x="-94413" y="375619"/>
                  <a:pt x="33006" y="441128"/>
                  <a:pt x="74488" y="652441"/>
                </a:cubicBezTo>
                <a:cubicBezTo>
                  <a:pt x="115970" y="863754"/>
                  <a:pt x="1262956" y="103894"/>
                  <a:pt x="1262956" y="381790"/>
                </a:cubicBezTo>
                <a:cubicBezTo>
                  <a:pt x="1262956" y="659686"/>
                  <a:pt x="1582846" y="20546"/>
                  <a:pt x="1393250" y="1434"/>
                </a:cubicBezTo>
                <a:cubicBezTo>
                  <a:pt x="1203654" y="-17678"/>
                  <a:pt x="345175" y="158617"/>
                  <a:pt x="125381" y="2671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7D487F32-7A21-4BFF-AC41-424C40D00A93}"/>
              </a:ext>
            </a:extLst>
          </p:cNvPr>
          <p:cNvPicPr>
            <a:picLocks noChangeAspect="1"/>
          </p:cNvPicPr>
          <p:nvPr/>
        </p:nvPicPr>
        <p:blipFill rotWithShape="1">
          <a:blip r:embed="rId3"/>
          <a:srcRect l="21486" t="7664" r="15249" b="11370"/>
          <a:stretch/>
        </p:blipFill>
        <p:spPr>
          <a:xfrm>
            <a:off x="10937783" y="5164907"/>
            <a:ext cx="1175813" cy="1587077"/>
          </a:xfrm>
          <a:prstGeom prst="rect">
            <a:avLst/>
          </a:prstGeom>
        </p:spPr>
      </p:pic>
      <p:grpSp>
        <p:nvGrpSpPr>
          <p:cNvPr id="29" name="Group 28">
            <a:extLst>
              <a:ext uri="{FF2B5EF4-FFF2-40B4-BE49-F238E27FC236}">
                <a16:creationId xmlns:a16="http://schemas.microsoft.com/office/drawing/2014/main" id="{04D95189-D0B0-49D8-BE77-484E7DBB7270}"/>
              </a:ext>
            </a:extLst>
          </p:cNvPr>
          <p:cNvGrpSpPr/>
          <p:nvPr/>
        </p:nvGrpSpPr>
        <p:grpSpPr>
          <a:xfrm>
            <a:off x="4203245" y="1588138"/>
            <a:ext cx="4320000" cy="4320000"/>
            <a:chOff x="3309587" y="941421"/>
            <a:chExt cx="4467081" cy="4913990"/>
          </a:xfrm>
        </p:grpSpPr>
        <p:grpSp>
          <p:nvGrpSpPr>
            <p:cNvPr id="79" name="Group 78">
              <a:extLst>
                <a:ext uri="{FF2B5EF4-FFF2-40B4-BE49-F238E27FC236}">
                  <a16:creationId xmlns:a16="http://schemas.microsoft.com/office/drawing/2014/main" id="{75D62631-5150-4DCD-9C15-4AEA1327739C}"/>
                </a:ext>
              </a:extLst>
            </p:cNvPr>
            <p:cNvGrpSpPr/>
            <p:nvPr/>
          </p:nvGrpSpPr>
          <p:grpSpPr>
            <a:xfrm>
              <a:off x="3309587" y="3660851"/>
              <a:ext cx="2220883" cy="2194560"/>
              <a:chOff x="4140276" y="3754368"/>
              <a:chExt cx="2011963" cy="1986747"/>
            </a:xfrm>
          </p:grpSpPr>
          <p:sp>
            <p:nvSpPr>
              <p:cNvPr id="85" name="Teardrop 84">
                <a:extLst>
                  <a:ext uri="{FF2B5EF4-FFF2-40B4-BE49-F238E27FC236}">
                    <a16:creationId xmlns:a16="http://schemas.microsoft.com/office/drawing/2014/main" id="{C3C7D0B1-37C1-49A6-AE8C-06197DEEAF5C}"/>
                  </a:ext>
                </a:extLst>
              </p:cNvPr>
              <p:cNvSpPr/>
              <p:nvPr/>
            </p:nvSpPr>
            <p:spPr>
              <a:xfrm>
                <a:off x="4140276" y="3754368"/>
                <a:ext cx="1988117" cy="1986747"/>
              </a:xfrm>
              <a:prstGeom prst="teardrop">
                <a:avLst/>
              </a:prstGeom>
              <a:solidFill>
                <a:sysClr val="window" lastClr="FFFFFF"/>
              </a:solidFill>
              <a:ln w="76200" cap="flat" cmpd="sng" algn="ctr">
                <a:solidFill>
                  <a:schemeClr val="tx1"/>
                </a:solidFill>
                <a:prstDash val="solid"/>
                <a:miter lim="800000"/>
              </a:ln>
              <a:effectLst>
                <a:innerShdw blurRad="152400" dist="165100">
                  <a:prstClr val="black">
                    <a:alpha val="46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EFFC8E18-8F30-4153-9F42-46E649CB2A0E}"/>
                  </a:ext>
                </a:extLst>
              </p:cNvPr>
              <p:cNvSpPr txBox="1"/>
              <p:nvPr/>
            </p:nvSpPr>
            <p:spPr>
              <a:xfrm>
                <a:off x="4158435" y="4443352"/>
                <a:ext cx="1993804" cy="640853"/>
              </a:xfrm>
              <a:prstGeom prst="rect">
                <a:avLst/>
              </a:prstGeom>
              <a:noFill/>
            </p:spPr>
            <p:txBody>
              <a:bodyPr wrap="square" rtlCol="0">
                <a:spAutoFit/>
              </a:bodyPr>
              <a:lstStyle/>
              <a:p>
                <a:pPr lvl="0" algn="ctr">
                  <a:defRPr/>
                </a:pPr>
                <a:r>
                  <a:rPr lang="en-US" sz="2000" b="1" kern="0" dirty="0">
                    <a:latin typeface="Segoe UI" panose="020B0502040204020203" pitchFamily="34" charset="0"/>
                    <a:cs typeface="Segoe UI" panose="020B0502040204020203" pitchFamily="34" charset="0"/>
                  </a:rPr>
                  <a:t>Local and Regional Brands</a:t>
                </a:r>
                <a:endParaRPr kumimoji="0" lang="en-US" sz="20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grpSp>
        <p:sp>
          <p:nvSpPr>
            <p:cNvPr id="91" name="Teardrop 90">
              <a:extLst>
                <a:ext uri="{FF2B5EF4-FFF2-40B4-BE49-F238E27FC236}">
                  <a16:creationId xmlns:a16="http://schemas.microsoft.com/office/drawing/2014/main" id="{72CD4AD4-9B16-4371-AB07-9154AE8FCE8F}"/>
                </a:ext>
              </a:extLst>
            </p:cNvPr>
            <p:cNvSpPr/>
            <p:nvPr/>
          </p:nvSpPr>
          <p:spPr>
            <a:xfrm rot="16200000">
              <a:off x="5582108" y="3647599"/>
              <a:ext cx="2194560" cy="2194560"/>
            </a:xfrm>
            <a:prstGeom prst="teardrop">
              <a:avLst/>
            </a:prstGeom>
            <a:solidFill>
              <a:sysClr val="window" lastClr="FFFFFF"/>
            </a:solidFill>
            <a:ln w="76200" cap="flat" cmpd="sng" algn="ctr">
              <a:solidFill>
                <a:schemeClr val="tx1"/>
              </a:solidFill>
              <a:prstDash val="solid"/>
              <a:miter lim="800000"/>
            </a:ln>
            <a:effectLst>
              <a:innerShdw blurRad="152400" dist="165100">
                <a:prstClr val="black">
                  <a:alpha val="46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AB6C696A-A2BF-44AA-8786-766ECE18FB11}"/>
                </a:ext>
              </a:extLst>
            </p:cNvPr>
            <p:cNvSpPr txBox="1"/>
            <p:nvPr/>
          </p:nvSpPr>
          <p:spPr>
            <a:xfrm>
              <a:off x="5846902" y="4374769"/>
              <a:ext cx="1696612" cy="400110"/>
            </a:xfrm>
            <a:prstGeom prst="rect">
              <a:avLst/>
            </a:prstGeom>
            <a:noFill/>
          </p:spPr>
          <p:txBody>
            <a:bodyPr wrap="square" rtlCol="0">
              <a:spAutoFit/>
            </a:bodyPr>
            <a:lstStyle/>
            <a:p>
              <a:pPr lvl="0" algn="ctr">
                <a:defRPr/>
              </a:pPr>
              <a:r>
                <a:rPr lang="en-US" sz="2000" b="1" kern="0" dirty="0">
                  <a:latin typeface="Segoe UI" panose="020B0502040204020203" pitchFamily="34" charset="0"/>
                  <a:cs typeface="Segoe UI" panose="020B0502040204020203" pitchFamily="34" charset="0"/>
                </a:rPr>
                <a:t>Maggi</a:t>
              </a:r>
              <a:endParaRPr kumimoji="0" lang="en-US" sz="20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F1A5755C-C330-4F00-A49A-A7A444755D05}"/>
                </a:ext>
              </a:extLst>
            </p:cNvPr>
            <p:cNvGrpSpPr/>
            <p:nvPr/>
          </p:nvGrpSpPr>
          <p:grpSpPr>
            <a:xfrm>
              <a:off x="4252463" y="941421"/>
              <a:ext cx="2194560" cy="2194560"/>
              <a:chOff x="4994459" y="1292454"/>
              <a:chExt cx="1988117" cy="1986747"/>
            </a:xfrm>
          </p:grpSpPr>
          <p:sp>
            <p:nvSpPr>
              <p:cNvPr id="97" name="Teardrop 96">
                <a:extLst>
                  <a:ext uri="{FF2B5EF4-FFF2-40B4-BE49-F238E27FC236}">
                    <a16:creationId xmlns:a16="http://schemas.microsoft.com/office/drawing/2014/main" id="{BB89AB0C-A8DB-4927-AF19-A4F320EE883B}"/>
                  </a:ext>
                </a:extLst>
              </p:cNvPr>
              <p:cNvSpPr/>
              <p:nvPr/>
            </p:nvSpPr>
            <p:spPr>
              <a:xfrm rot="7782799">
                <a:off x="4995144" y="1291769"/>
                <a:ext cx="1986747" cy="1988117"/>
              </a:xfrm>
              <a:prstGeom prst="teardrop">
                <a:avLst/>
              </a:prstGeom>
              <a:solidFill>
                <a:srgbClr val="FFFFFF"/>
              </a:solidFill>
              <a:ln w="76200" cap="flat" cmpd="sng" algn="ctr">
                <a:solidFill>
                  <a:schemeClr val="tx1"/>
                </a:solidFill>
                <a:prstDash val="solid"/>
                <a:miter lim="800000"/>
              </a:ln>
              <a:effectLst>
                <a:innerShdw blurRad="152400" dist="165100">
                  <a:prstClr val="black">
                    <a:alpha val="46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0C7393C9-6154-4E3E-8A86-692C18A7114B}"/>
                  </a:ext>
                </a:extLst>
              </p:cNvPr>
              <p:cNvSpPr txBox="1"/>
              <p:nvPr/>
            </p:nvSpPr>
            <p:spPr>
              <a:xfrm>
                <a:off x="5200053" y="2068535"/>
                <a:ext cx="1508171" cy="362222"/>
              </a:xfrm>
              <a:prstGeom prst="rect">
                <a:avLst/>
              </a:prstGeom>
              <a:noFill/>
            </p:spPr>
            <p:txBody>
              <a:bodyPr wrap="square" rtlCol="0">
                <a:spAutoFit/>
              </a:bodyPr>
              <a:lstStyle/>
              <a:p>
                <a:pPr lvl="0" algn="ctr"/>
                <a:r>
                  <a:rPr lang="en-US" sz="2000" b="1" dirty="0">
                    <a:latin typeface="Segoe UI" panose="020B0502040204020203" pitchFamily="34" charset="0"/>
                    <a:cs typeface="Segoe UI" panose="020B0502040204020203" pitchFamily="34" charset="0"/>
                  </a:rPr>
                  <a:t>Knorr</a:t>
                </a:r>
                <a:endParaRPr kumimoji="0" lang="en-US" sz="2000" b="1" i="0" u="none" strike="noStrike" kern="0" cap="none" spc="0" normalizeH="0" baseline="0" noProof="0" dirty="0">
                  <a:ln>
                    <a:noFill/>
                  </a:ln>
                  <a:solidFill>
                    <a:prstClr val="black">
                      <a:lumMod val="65000"/>
                      <a:lumOff val="35000"/>
                    </a:prstClr>
                  </a:solidFill>
                  <a:effectLst/>
                  <a:uLnTx/>
                  <a:uFillTx/>
                </a:endParaRPr>
              </a:p>
            </p:txBody>
          </p:sp>
        </p:grpSp>
      </p:grpSp>
      <p:sp>
        <p:nvSpPr>
          <p:cNvPr id="18" name="TextBox 37">
            <a:extLst>
              <a:ext uri="{FF2B5EF4-FFF2-40B4-BE49-F238E27FC236}">
                <a16:creationId xmlns:a16="http://schemas.microsoft.com/office/drawing/2014/main" id="{B7447A80-FB20-484F-BA46-E2DDFA4E0438}"/>
              </a:ext>
            </a:extLst>
          </p:cNvPr>
          <p:cNvSpPr txBox="1"/>
          <p:nvPr/>
        </p:nvSpPr>
        <p:spPr>
          <a:xfrm>
            <a:off x="7259463" y="1874581"/>
            <a:ext cx="3301810" cy="1000274"/>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With a well-established presence in the Southern region, supported by robust distribution networks and extensive marketing campaigns, the brand emphasizes its product's quality and taste, often positioning itself as a reliable choice for consumers</a:t>
            </a:r>
          </a:p>
        </p:txBody>
      </p:sp>
      <p:sp>
        <p:nvSpPr>
          <p:cNvPr id="19" name="TextBox 37">
            <a:extLst>
              <a:ext uri="{FF2B5EF4-FFF2-40B4-BE49-F238E27FC236}">
                <a16:creationId xmlns:a16="http://schemas.microsoft.com/office/drawing/2014/main" id="{9699B235-0A30-431C-B933-2C255773EEC5}"/>
              </a:ext>
            </a:extLst>
          </p:cNvPr>
          <p:cNvSpPr txBox="1"/>
          <p:nvPr/>
        </p:nvSpPr>
        <p:spPr>
          <a:xfrm>
            <a:off x="8623745" y="4419174"/>
            <a:ext cx="2819335" cy="1166986"/>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A dominant player in the seasoning market, with strong brand recognition and extensive distribution coverage. Its marketing strategies often focus on the versatility and convenience of its products, appealing to a broad consumer base</a:t>
            </a:r>
          </a:p>
        </p:txBody>
      </p:sp>
      <p:sp>
        <p:nvSpPr>
          <p:cNvPr id="20" name="TextBox 37">
            <a:extLst>
              <a:ext uri="{FF2B5EF4-FFF2-40B4-BE49-F238E27FC236}">
                <a16:creationId xmlns:a16="http://schemas.microsoft.com/office/drawing/2014/main" id="{39B0A61E-226E-4141-823C-9ECB6DAD67CE}"/>
              </a:ext>
            </a:extLst>
          </p:cNvPr>
          <p:cNvSpPr txBox="1"/>
          <p:nvPr/>
        </p:nvSpPr>
        <p:spPr>
          <a:xfrm>
            <a:off x="1470453" y="4812849"/>
            <a:ext cx="2665242" cy="1166986"/>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Local and regional brands also compete in this market, offering products that cater to specific regional tastes. These brands often leverage their understanding of local preferences to differentiate themselves</a:t>
            </a:r>
          </a:p>
        </p:txBody>
      </p:sp>
      <p:sp>
        <p:nvSpPr>
          <p:cNvPr id="22" name="TextBox 10">
            <a:extLst>
              <a:ext uri="{FF2B5EF4-FFF2-40B4-BE49-F238E27FC236}">
                <a16:creationId xmlns:a16="http://schemas.microsoft.com/office/drawing/2014/main" id="{8F8DEEC9-9A27-438E-9221-8080AFB50D0A}"/>
              </a:ext>
            </a:extLst>
          </p:cNvPr>
          <p:cNvSpPr txBox="1"/>
          <p:nvPr/>
        </p:nvSpPr>
        <p:spPr>
          <a:xfrm>
            <a:off x="394636" y="145791"/>
            <a:ext cx="8229109" cy="554319"/>
          </a:xfrm>
          <a:prstGeom prst="rect">
            <a:avLst/>
          </a:prstGeom>
        </p:spPr>
        <p:txBody>
          <a:bodyPr wrap="square" lIns="0" tIns="0" rIns="0" bIns="0" rtlCol="0" anchor="t">
            <a:spAutoFit/>
          </a:bodyPr>
          <a:lstStyle/>
          <a:p>
            <a:pPr>
              <a:lnSpc>
                <a:spcPts val="4562"/>
              </a:lnSpc>
              <a:spcBef>
                <a:spcPct val="0"/>
              </a:spcBef>
            </a:pPr>
            <a:r>
              <a:rPr lang="en-US" sz="3305" spc="115" dirty="0">
                <a:solidFill>
                  <a:srgbClr val="010101"/>
                </a:solidFill>
                <a:latin typeface="Archivo Black"/>
              </a:rPr>
              <a:t>Market Overview and Competitor Analysis</a:t>
            </a:r>
          </a:p>
        </p:txBody>
      </p:sp>
      <p:pic>
        <p:nvPicPr>
          <p:cNvPr id="24" name="object 3">
            <a:extLst>
              <a:ext uri="{FF2B5EF4-FFF2-40B4-BE49-F238E27FC236}">
                <a16:creationId xmlns:a16="http://schemas.microsoft.com/office/drawing/2014/main" id="{45933159-9691-4EB2-8E6A-B31061EE4F66}"/>
              </a:ext>
            </a:extLst>
          </p:cNvPr>
          <p:cNvPicPr/>
          <p:nvPr/>
        </p:nvPicPr>
        <p:blipFill>
          <a:blip r:embed="rId4" cstate="print"/>
          <a:stretch>
            <a:fillRect/>
          </a:stretch>
        </p:blipFill>
        <p:spPr>
          <a:xfrm>
            <a:off x="-10205" y="6819830"/>
            <a:ext cx="12188952" cy="170689"/>
          </a:xfrm>
          <a:prstGeom prst="rect">
            <a:avLst/>
          </a:prstGeom>
        </p:spPr>
      </p:pic>
      <p:grpSp>
        <p:nvGrpSpPr>
          <p:cNvPr id="26" name="Group 7">
            <a:extLst>
              <a:ext uri="{FF2B5EF4-FFF2-40B4-BE49-F238E27FC236}">
                <a16:creationId xmlns:a16="http://schemas.microsoft.com/office/drawing/2014/main" id="{48E62C31-939E-4C26-B246-B4EC1F4616E9}"/>
              </a:ext>
            </a:extLst>
          </p:cNvPr>
          <p:cNvGrpSpPr/>
          <p:nvPr/>
        </p:nvGrpSpPr>
        <p:grpSpPr>
          <a:xfrm>
            <a:off x="53027" y="1087243"/>
            <a:ext cx="4513335" cy="2848378"/>
            <a:chOff x="0" y="0"/>
            <a:chExt cx="1210207" cy="941166"/>
          </a:xfrm>
        </p:grpSpPr>
        <p:sp>
          <p:nvSpPr>
            <p:cNvPr id="27" name="Freeform 8">
              <a:extLst>
                <a:ext uri="{FF2B5EF4-FFF2-40B4-BE49-F238E27FC236}">
                  <a16:creationId xmlns:a16="http://schemas.microsoft.com/office/drawing/2014/main" id="{79F9EA27-BCA7-4005-AC03-9E0FD38BC150}"/>
                </a:ext>
              </a:extLst>
            </p:cNvPr>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a:solidFill>
                <a:srgbClr val="363636"/>
              </a:solidFill>
            </a:ln>
          </p:spPr>
        </p:sp>
        <p:sp>
          <p:nvSpPr>
            <p:cNvPr id="30" name="TextBox 9">
              <a:extLst>
                <a:ext uri="{FF2B5EF4-FFF2-40B4-BE49-F238E27FC236}">
                  <a16:creationId xmlns:a16="http://schemas.microsoft.com/office/drawing/2014/main" id="{D7DA639E-1E73-44C1-8F23-C3DCAF0645F3}"/>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32" name="Group 14">
            <a:extLst>
              <a:ext uri="{FF2B5EF4-FFF2-40B4-BE49-F238E27FC236}">
                <a16:creationId xmlns:a16="http://schemas.microsoft.com/office/drawing/2014/main" id="{5C7128DB-BD77-4866-AF7E-BFD175D3E71F}"/>
              </a:ext>
            </a:extLst>
          </p:cNvPr>
          <p:cNvGrpSpPr/>
          <p:nvPr/>
        </p:nvGrpSpPr>
        <p:grpSpPr>
          <a:xfrm>
            <a:off x="214364" y="982996"/>
            <a:ext cx="698519" cy="749342"/>
            <a:chOff x="0" y="0"/>
            <a:chExt cx="2127600" cy="2282400"/>
          </a:xfrm>
        </p:grpSpPr>
        <p:sp>
          <p:nvSpPr>
            <p:cNvPr id="35" name="Freeform 15">
              <a:extLst>
                <a:ext uri="{FF2B5EF4-FFF2-40B4-BE49-F238E27FC236}">
                  <a16:creationId xmlns:a16="http://schemas.microsoft.com/office/drawing/2014/main" id="{58B4D7F5-E6D0-42D3-AC86-590B168ACFB2}"/>
                </a:ext>
              </a:extLst>
            </p:cNvPr>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36" name="Group 16">
            <a:extLst>
              <a:ext uri="{FF2B5EF4-FFF2-40B4-BE49-F238E27FC236}">
                <a16:creationId xmlns:a16="http://schemas.microsoft.com/office/drawing/2014/main" id="{053A734E-2178-4FC5-97EF-1FE9C2E82447}"/>
              </a:ext>
            </a:extLst>
          </p:cNvPr>
          <p:cNvGrpSpPr>
            <a:grpSpLocks noChangeAspect="1"/>
          </p:cNvGrpSpPr>
          <p:nvPr/>
        </p:nvGrpSpPr>
        <p:grpSpPr>
          <a:xfrm>
            <a:off x="214364" y="1920633"/>
            <a:ext cx="1370331" cy="1370331"/>
            <a:chOff x="0" y="0"/>
            <a:chExt cx="6350000" cy="6350000"/>
          </a:xfrm>
        </p:grpSpPr>
        <p:sp>
          <p:nvSpPr>
            <p:cNvPr id="37" name="Freeform 17">
              <a:extLst>
                <a:ext uri="{FF2B5EF4-FFF2-40B4-BE49-F238E27FC236}">
                  <a16:creationId xmlns:a16="http://schemas.microsoft.com/office/drawing/2014/main" id="{BDE30160-58DF-4377-B937-2F70E98F0CCC}"/>
                </a:ext>
              </a:extLst>
            </p:cNvPr>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4961" b="-24961"/>
              </a:stretch>
            </a:blipFill>
          </p:spPr>
        </p:sp>
      </p:grpSp>
      <p:sp>
        <p:nvSpPr>
          <p:cNvPr id="38" name="TextBox 18">
            <a:extLst>
              <a:ext uri="{FF2B5EF4-FFF2-40B4-BE49-F238E27FC236}">
                <a16:creationId xmlns:a16="http://schemas.microsoft.com/office/drawing/2014/main" id="{1D2142D1-944E-422F-8D7B-23B52CA0BBA7}"/>
              </a:ext>
            </a:extLst>
          </p:cNvPr>
          <p:cNvSpPr txBox="1"/>
          <p:nvPr/>
        </p:nvSpPr>
        <p:spPr>
          <a:xfrm>
            <a:off x="1034391" y="1236325"/>
            <a:ext cx="3370634" cy="246478"/>
          </a:xfrm>
          <a:prstGeom prst="rect">
            <a:avLst/>
          </a:prstGeom>
        </p:spPr>
        <p:txBody>
          <a:bodyPr wrap="square" lIns="0" tIns="0" rIns="0" bIns="0" rtlCol="0" anchor="t">
            <a:spAutoFit/>
          </a:bodyPr>
          <a:lstStyle/>
          <a:p>
            <a:pPr marL="0" lvl="1">
              <a:lnSpc>
                <a:spcPts val="1995"/>
              </a:lnSpc>
              <a:spcBef>
                <a:spcPct val="0"/>
              </a:spcBef>
            </a:pPr>
            <a:r>
              <a:rPr lang="en-US" sz="1600" b="1" spc="141" dirty="0">
                <a:solidFill>
                  <a:srgbClr val="000000"/>
                </a:solidFill>
                <a:latin typeface="Montserrat Classic Bold"/>
              </a:rPr>
              <a:t>Southern Region Market Trends</a:t>
            </a:r>
          </a:p>
        </p:txBody>
      </p:sp>
      <p:sp>
        <p:nvSpPr>
          <p:cNvPr id="39" name="TextBox 19">
            <a:extLst>
              <a:ext uri="{FF2B5EF4-FFF2-40B4-BE49-F238E27FC236}">
                <a16:creationId xmlns:a16="http://schemas.microsoft.com/office/drawing/2014/main" id="{5BEFA2EC-6944-44C0-9A2E-C0C2A4E182FC}"/>
              </a:ext>
            </a:extLst>
          </p:cNvPr>
          <p:cNvSpPr txBox="1"/>
          <p:nvPr/>
        </p:nvSpPr>
        <p:spPr>
          <a:xfrm>
            <a:off x="1699871" y="2001453"/>
            <a:ext cx="2705154" cy="938975"/>
          </a:xfrm>
          <a:prstGeom prst="rect">
            <a:avLst/>
          </a:prstGeom>
        </p:spPr>
        <p:txBody>
          <a:bodyPr wrap="square" lIns="0" tIns="0" rIns="0" bIns="0" rtlCol="0" anchor="t">
            <a:spAutoFit/>
          </a:bodyPr>
          <a:lstStyle/>
          <a:p>
            <a:pPr marL="171450" indent="-171450">
              <a:lnSpc>
                <a:spcPts val="1182"/>
              </a:lnSpc>
              <a:buFont typeface="Arial" panose="020B0604020202020204" pitchFamily="34" charset="0"/>
              <a:buChar char="•"/>
            </a:pPr>
            <a:r>
              <a:rPr lang="en-US" sz="1200" spc="83" dirty="0">
                <a:solidFill>
                  <a:srgbClr val="000000"/>
                </a:solidFill>
                <a:latin typeface="Montserrat Light"/>
              </a:rPr>
              <a:t>Growing demand for consistent product availability.</a:t>
            </a:r>
          </a:p>
          <a:p>
            <a:pPr marL="171450" indent="-171450">
              <a:lnSpc>
                <a:spcPts val="1182"/>
              </a:lnSpc>
              <a:buFont typeface="Arial" panose="020B0604020202020204" pitchFamily="34" charset="0"/>
              <a:buChar char="•"/>
            </a:pPr>
            <a:r>
              <a:rPr lang="en-US" sz="1200" spc="83" dirty="0">
                <a:solidFill>
                  <a:srgbClr val="000000"/>
                </a:solidFill>
                <a:latin typeface="Montserrat Light"/>
              </a:rPr>
              <a:t>Increasing preference for health-conscious products.</a:t>
            </a:r>
          </a:p>
          <a:p>
            <a:pPr marL="171450" indent="-171450">
              <a:lnSpc>
                <a:spcPts val="1182"/>
              </a:lnSpc>
              <a:buFont typeface="Arial" panose="020B0604020202020204" pitchFamily="34" charset="0"/>
              <a:buChar char="•"/>
            </a:pPr>
            <a:r>
              <a:rPr lang="en-US" sz="1200" spc="83" dirty="0">
                <a:solidFill>
                  <a:srgbClr val="000000"/>
                </a:solidFill>
                <a:latin typeface="Montserrat Light"/>
              </a:rPr>
              <a:t>Shift towards modern retail and e-commerce channels</a:t>
            </a:r>
          </a:p>
        </p:txBody>
      </p:sp>
    </p:spTree>
    <p:extLst>
      <p:ext uri="{BB962C8B-B14F-4D97-AF65-F5344CB8AC3E}">
        <p14:creationId xmlns:p14="http://schemas.microsoft.com/office/powerpoint/2010/main" val="1580582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2">
            <a:extLst>
              <a:ext uri="{FF2B5EF4-FFF2-40B4-BE49-F238E27FC236}">
                <a16:creationId xmlns:a16="http://schemas.microsoft.com/office/drawing/2014/main" id="{E16F628B-CE99-456C-84FD-33BB8CE349E5}"/>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3" name="object 3"/>
          <p:cNvSpPr txBox="1"/>
          <p:nvPr/>
        </p:nvSpPr>
        <p:spPr>
          <a:xfrm>
            <a:off x="1175129" y="689073"/>
            <a:ext cx="2893287" cy="258404"/>
          </a:xfrm>
          <a:prstGeom prst="rect">
            <a:avLst/>
          </a:prstGeom>
        </p:spPr>
        <p:txBody>
          <a:bodyPr vert="horz" wrap="square" lIns="0" tIns="12065" rIns="0" bIns="0" rtlCol="0">
            <a:spAutoFit/>
          </a:bodyPr>
          <a:lstStyle/>
          <a:p>
            <a:pPr marL="12700">
              <a:lnSpc>
                <a:spcPct val="100000"/>
              </a:lnSpc>
              <a:spcBef>
                <a:spcPts val="95"/>
              </a:spcBef>
            </a:pPr>
            <a:r>
              <a:rPr lang="en-US" sz="1600" b="1" spc="155" dirty="0">
                <a:solidFill>
                  <a:srgbClr val="CC0000"/>
                </a:solidFill>
                <a:latin typeface="Tahoma"/>
                <a:cs typeface="Tahoma"/>
              </a:rPr>
              <a:t>EVALUATION CRITERIA</a:t>
            </a:r>
            <a:endParaRPr sz="1600" dirty="0">
              <a:latin typeface="Tahoma"/>
              <a:cs typeface="Tahoma"/>
            </a:endParaRPr>
          </a:p>
        </p:txBody>
      </p:sp>
      <p:sp>
        <p:nvSpPr>
          <p:cNvPr id="4" name="object 4"/>
          <p:cNvSpPr/>
          <p:nvPr/>
        </p:nvSpPr>
        <p:spPr>
          <a:xfrm flipV="1">
            <a:off x="403097" y="997458"/>
            <a:ext cx="4486656" cy="45719"/>
          </a:xfrm>
          <a:custGeom>
            <a:avLst/>
            <a:gdLst/>
            <a:ahLst/>
            <a:cxnLst/>
            <a:rect l="l" t="t" r="r" b="b"/>
            <a:pathLst>
              <a:path w="4226560">
                <a:moveTo>
                  <a:pt x="0" y="0"/>
                </a:moveTo>
                <a:lnTo>
                  <a:pt x="4226052" y="0"/>
                </a:lnTo>
              </a:path>
            </a:pathLst>
          </a:custGeom>
          <a:ln w="19050">
            <a:solidFill>
              <a:srgbClr val="CC0000"/>
            </a:solidFill>
          </a:ln>
        </p:spPr>
        <p:txBody>
          <a:bodyPr wrap="square" lIns="0" tIns="0" rIns="0" bIns="0" rtlCol="0"/>
          <a:lstStyle/>
          <a:p>
            <a:endParaRPr/>
          </a:p>
        </p:txBody>
      </p:sp>
      <p:sp>
        <p:nvSpPr>
          <p:cNvPr id="5" name="object 5"/>
          <p:cNvSpPr txBox="1"/>
          <p:nvPr/>
        </p:nvSpPr>
        <p:spPr>
          <a:xfrm>
            <a:off x="7558531" y="762804"/>
            <a:ext cx="3135973" cy="258404"/>
          </a:xfrm>
          <a:prstGeom prst="rect">
            <a:avLst/>
          </a:prstGeom>
        </p:spPr>
        <p:txBody>
          <a:bodyPr vert="horz" wrap="square" lIns="0" tIns="12065" rIns="0" bIns="0" rtlCol="0">
            <a:spAutoFit/>
          </a:bodyPr>
          <a:lstStyle/>
          <a:p>
            <a:pPr marL="12700">
              <a:lnSpc>
                <a:spcPct val="100000"/>
              </a:lnSpc>
              <a:spcBef>
                <a:spcPts val="95"/>
              </a:spcBef>
            </a:pPr>
            <a:r>
              <a:rPr lang="en-US" sz="1600" b="1" spc="40" dirty="0">
                <a:solidFill>
                  <a:srgbClr val="CC0000"/>
                </a:solidFill>
                <a:latin typeface="Tahoma"/>
                <a:cs typeface="Tahoma"/>
              </a:rPr>
              <a:t>ASSESSMENT PROCESS</a:t>
            </a:r>
            <a:endParaRPr sz="1600" dirty="0">
              <a:latin typeface="Tahoma"/>
              <a:cs typeface="Tahoma"/>
            </a:endParaRPr>
          </a:p>
        </p:txBody>
      </p:sp>
      <p:sp>
        <p:nvSpPr>
          <p:cNvPr id="6" name="object 6"/>
          <p:cNvSpPr/>
          <p:nvPr/>
        </p:nvSpPr>
        <p:spPr>
          <a:xfrm>
            <a:off x="5168347" y="1034034"/>
            <a:ext cx="6681005" cy="45719"/>
          </a:xfrm>
          <a:custGeom>
            <a:avLst/>
            <a:gdLst/>
            <a:ahLst/>
            <a:cxnLst/>
            <a:rect l="l" t="t" r="r" b="b"/>
            <a:pathLst>
              <a:path w="6959600" h="38100">
                <a:moveTo>
                  <a:pt x="0" y="0"/>
                </a:moveTo>
                <a:lnTo>
                  <a:pt x="6959600" y="37973"/>
                </a:lnTo>
              </a:path>
            </a:pathLst>
          </a:custGeom>
          <a:ln w="19049">
            <a:solidFill>
              <a:srgbClr val="CC0000"/>
            </a:solidFill>
          </a:ln>
        </p:spPr>
        <p:txBody>
          <a:bodyPr wrap="square" lIns="0" tIns="0" rIns="0" bIns="0" rtlCol="0"/>
          <a:lstStyle/>
          <a:p>
            <a:endParaRPr/>
          </a:p>
        </p:txBody>
      </p:sp>
      <p:sp>
        <p:nvSpPr>
          <p:cNvPr id="7" name="object 7"/>
          <p:cNvSpPr txBox="1"/>
          <p:nvPr/>
        </p:nvSpPr>
        <p:spPr>
          <a:xfrm>
            <a:off x="184932" y="4323966"/>
            <a:ext cx="4704821" cy="1540165"/>
          </a:xfrm>
          <a:prstGeom prst="rect">
            <a:avLst/>
          </a:prstGeom>
          <a:ln w="12700">
            <a:solidFill>
              <a:srgbClr val="F30009"/>
            </a:solidFill>
          </a:ln>
        </p:spPr>
        <p:txBody>
          <a:bodyPr vert="horz" wrap="square" lIns="0" tIns="184150" rIns="0" bIns="0" rtlCol="0">
            <a:spAutoFit/>
          </a:bodyPr>
          <a:lstStyle/>
          <a:p>
            <a:pPr marL="90805">
              <a:lnSpc>
                <a:spcPct val="100000"/>
              </a:lnSpc>
              <a:spcBef>
                <a:spcPts val="1450"/>
              </a:spcBef>
            </a:pPr>
            <a:r>
              <a:rPr lang="en-US" sz="1600" b="1" spc="-10" dirty="0">
                <a:latin typeface="Montserrat Light"/>
                <a:cs typeface="Calibri"/>
              </a:rPr>
              <a:t>Experience and Track Record</a:t>
            </a:r>
            <a:endParaRPr sz="1600" dirty="0">
              <a:latin typeface="Montserrat Light"/>
              <a:cs typeface="Calibri"/>
            </a:endParaRP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Experience in handling similar seasoning or FMCG products.</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Track record for handling and distributing products reliably and meeting performance standards</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Ability to provide support to retailers and address any issues promptly</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Track record in managing and resolving distribution-related issues effectively</a:t>
            </a:r>
          </a:p>
        </p:txBody>
      </p:sp>
      <p:sp>
        <p:nvSpPr>
          <p:cNvPr id="8" name="object 8"/>
          <p:cNvSpPr txBox="1"/>
          <p:nvPr/>
        </p:nvSpPr>
        <p:spPr>
          <a:xfrm>
            <a:off x="184930" y="5931851"/>
            <a:ext cx="4704821" cy="899605"/>
          </a:xfrm>
          <a:prstGeom prst="rect">
            <a:avLst/>
          </a:prstGeom>
          <a:ln w="12700">
            <a:solidFill>
              <a:srgbClr val="F30009"/>
            </a:solidFill>
          </a:ln>
        </p:spPr>
        <p:txBody>
          <a:bodyPr vert="horz" wrap="square" lIns="0" tIns="98425" rIns="0" bIns="0" rtlCol="0">
            <a:spAutoFit/>
          </a:bodyPr>
          <a:lstStyle/>
          <a:p>
            <a:pPr marL="90805">
              <a:lnSpc>
                <a:spcPct val="100000"/>
              </a:lnSpc>
              <a:spcBef>
                <a:spcPts val="775"/>
              </a:spcBef>
            </a:pPr>
            <a:r>
              <a:rPr lang="en-US" sz="1600" b="1" spc="-10" dirty="0">
                <a:latin typeface="Calibri"/>
                <a:cs typeface="Calibri"/>
              </a:rPr>
              <a:t>Financial Stability</a:t>
            </a:r>
            <a:endParaRPr sz="1600" dirty="0">
              <a:latin typeface="Calibri"/>
              <a:cs typeface="Calibri"/>
            </a:endParaRPr>
          </a:p>
          <a:p>
            <a:pPr marL="377190" indent="-286385">
              <a:lnSpc>
                <a:spcPct val="100000"/>
              </a:lnSpc>
              <a:spcBef>
                <a:spcPts val="45"/>
              </a:spcBef>
              <a:buSzPct val="71428"/>
              <a:buFont typeface="Courier New"/>
              <a:buChar char="o"/>
              <a:tabLst>
                <a:tab pos="377190" algn="l"/>
              </a:tabLst>
            </a:pPr>
            <a:r>
              <a:rPr lang="en-US" sz="1200" spc="-10" dirty="0">
                <a:cs typeface="Calibri"/>
              </a:rPr>
              <a:t>Financial </a:t>
            </a:r>
            <a:r>
              <a:rPr lang="en-US" sz="1200" spc="-10" dirty="0">
                <a:latin typeface="Montserrat Light"/>
                <a:cs typeface="Calibri"/>
              </a:rPr>
              <a:t>stability</a:t>
            </a:r>
            <a:r>
              <a:rPr lang="en-US" sz="1200" spc="-10" dirty="0">
                <a:cs typeface="Calibri"/>
              </a:rPr>
              <a:t> and ability to invest in necessary infrastructure</a:t>
            </a:r>
          </a:p>
          <a:p>
            <a:pPr marL="377190" indent="-286385">
              <a:lnSpc>
                <a:spcPct val="100000"/>
              </a:lnSpc>
              <a:spcBef>
                <a:spcPts val="45"/>
              </a:spcBef>
              <a:buSzPct val="71428"/>
              <a:buFont typeface="Courier New"/>
              <a:buChar char="o"/>
              <a:tabLst>
                <a:tab pos="377190" algn="l"/>
              </a:tabLst>
            </a:pPr>
            <a:r>
              <a:rPr lang="en-US" sz="1200" spc="-10" dirty="0">
                <a:cs typeface="Calibri"/>
              </a:rPr>
              <a:t>Resources to invest in upgrading their facilities or expanding their operations if needed</a:t>
            </a:r>
            <a:endParaRPr sz="1200" dirty="0">
              <a:latin typeface="Calibri"/>
              <a:cs typeface="Calibri"/>
            </a:endParaRPr>
          </a:p>
        </p:txBody>
      </p:sp>
      <p:sp>
        <p:nvSpPr>
          <p:cNvPr id="13" name="object 13"/>
          <p:cNvSpPr txBox="1"/>
          <p:nvPr/>
        </p:nvSpPr>
        <p:spPr>
          <a:xfrm>
            <a:off x="184932" y="1178979"/>
            <a:ext cx="4704822" cy="1429879"/>
          </a:xfrm>
          <a:prstGeom prst="rect">
            <a:avLst/>
          </a:prstGeom>
          <a:ln w="12700">
            <a:solidFill>
              <a:srgbClr val="F30009"/>
            </a:solidFill>
          </a:ln>
        </p:spPr>
        <p:txBody>
          <a:bodyPr vert="horz" wrap="square" lIns="0" tIns="74930" rIns="0" bIns="0" rtlCol="0">
            <a:spAutoFit/>
          </a:bodyPr>
          <a:lstStyle/>
          <a:p>
            <a:pPr marL="90805">
              <a:lnSpc>
                <a:spcPct val="100000"/>
              </a:lnSpc>
              <a:spcBef>
                <a:spcPts val="590"/>
              </a:spcBef>
            </a:pPr>
            <a:r>
              <a:rPr lang="en-US" sz="1600" b="1" spc="-10" dirty="0">
                <a:latin typeface="Montserrat Light"/>
                <a:cs typeface="Calibri"/>
              </a:rPr>
              <a:t>Logical Capabilities</a:t>
            </a:r>
            <a:endParaRPr sz="1600" dirty="0">
              <a:latin typeface="Montserrat Light"/>
              <a:cs typeface="Calibri"/>
            </a:endParaRPr>
          </a:p>
          <a:p>
            <a:pPr marL="377190" indent="-286385">
              <a:lnSpc>
                <a:spcPct val="100000"/>
              </a:lnSpc>
              <a:spcBef>
                <a:spcPts val="45"/>
              </a:spcBef>
              <a:buFont typeface="Courier New"/>
              <a:buChar char="o"/>
              <a:tabLst>
                <a:tab pos="377190" algn="l"/>
              </a:tabLst>
            </a:pPr>
            <a:r>
              <a:rPr lang="en-US" sz="1200" dirty="0">
                <a:latin typeface="Montserrat Light"/>
                <a:cs typeface="Calibri"/>
              </a:rPr>
              <a:t>Quality and capacity of warehouse facilities</a:t>
            </a:r>
          </a:p>
          <a:p>
            <a:pPr marL="377190" indent="-286385">
              <a:lnSpc>
                <a:spcPct val="100000"/>
              </a:lnSpc>
              <a:spcBef>
                <a:spcPts val="45"/>
              </a:spcBef>
              <a:buFont typeface="Courier New"/>
              <a:buChar char="o"/>
              <a:tabLst>
                <a:tab pos="377190" algn="l"/>
              </a:tabLst>
            </a:pPr>
            <a:r>
              <a:rPr lang="en-US" sz="1200" dirty="0">
                <a:latin typeface="Montserrat Light"/>
                <a:cs typeface="Calibri"/>
              </a:rPr>
              <a:t>fleet of vehicles reliability, and maintenance standards’</a:t>
            </a:r>
          </a:p>
          <a:p>
            <a:pPr marL="377190" indent="-286385">
              <a:lnSpc>
                <a:spcPct val="100000"/>
              </a:lnSpc>
              <a:spcBef>
                <a:spcPts val="45"/>
              </a:spcBef>
              <a:buFont typeface="Courier New"/>
              <a:buChar char="o"/>
              <a:tabLst>
                <a:tab pos="377190" algn="l"/>
              </a:tabLst>
            </a:pPr>
            <a:r>
              <a:rPr lang="en-US" sz="1200" dirty="0">
                <a:latin typeface="Montserrat Light"/>
                <a:cs typeface="Calibri"/>
              </a:rPr>
              <a:t>Availability of modern inventory management systems</a:t>
            </a:r>
          </a:p>
          <a:p>
            <a:pPr marL="377190" indent="-286385">
              <a:lnSpc>
                <a:spcPct val="100000"/>
              </a:lnSpc>
              <a:spcBef>
                <a:spcPts val="45"/>
              </a:spcBef>
              <a:buFont typeface="Courier New"/>
              <a:buChar char="o"/>
              <a:tabLst>
                <a:tab pos="377190" algn="l"/>
              </a:tabLst>
            </a:pPr>
            <a:r>
              <a:rPr lang="en-US" sz="1200" dirty="0">
                <a:latin typeface="Montserrat Light"/>
                <a:cs typeface="Calibri"/>
              </a:rPr>
              <a:t>Order processing systems efficiency</a:t>
            </a:r>
          </a:p>
          <a:p>
            <a:pPr marL="377190" indent="-286385">
              <a:lnSpc>
                <a:spcPct val="100000"/>
              </a:lnSpc>
              <a:spcBef>
                <a:spcPts val="45"/>
              </a:spcBef>
              <a:buFont typeface="Courier New"/>
              <a:buChar char="o"/>
              <a:tabLst>
                <a:tab pos="377190" algn="l"/>
              </a:tabLst>
            </a:pPr>
            <a:r>
              <a:rPr lang="en-US" sz="1200" dirty="0">
                <a:latin typeface="Montserrat Light"/>
                <a:cs typeface="Calibri"/>
              </a:rPr>
              <a:t>Ability to plan and execute optimized delivery</a:t>
            </a:r>
          </a:p>
          <a:p>
            <a:pPr marL="377190" indent="-286385">
              <a:lnSpc>
                <a:spcPct val="100000"/>
              </a:lnSpc>
              <a:spcBef>
                <a:spcPts val="45"/>
              </a:spcBef>
              <a:buFont typeface="Courier New"/>
              <a:buChar char="o"/>
              <a:tabLst>
                <a:tab pos="377190" algn="l"/>
              </a:tabLst>
            </a:pPr>
            <a:r>
              <a:rPr lang="en-US" sz="1200" dirty="0">
                <a:latin typeface="Montserrat Light"/>
                <a:cs typeface="Calibri"/>
              </a:rPr>
              <a:t>Historical performance in meeting delivery deadlines.</a:t>
            </a:r>
          </a:p>
        </p:txBody>
      </p:sp>
      <p:sp>
        <p:nvSpPr>
          <p:cNvPr id="29" name="object 7">
            <a:extLst>
              <a:ext uri="{FF2B5EF4-FFF2-40B4-BE49-F238E27FC236}">
                <a16:creationId xmlns:a16="http://schemas.microsoft.com/office/drawing/2014/main" id="{D3DA9E42-69E5-4B8D-89E1-5C4D2967A28E}"/>
              </a:ext>
            </a:extLst>
          </p:cNvPr>
          <p:cNvSpPr txBox="1"/>
          <p:nvPr/>
        </p:nvSpPr>
        <p:spPr>
          <a:xfrm>
            <a:off x="184931" y="2689830"/>
            <a:ext cx="4704821" cy="1540165"/>
          </a:xfrm>
          <a:prstGeom prst="rect">
            <a:avLst/>
          </a:prstGeom>
          <a:ln w="12700">
            <a:solidFill>
              <a:srgbClr val="F30009"/>
            </a:solidFill>
          </a:ln>
        </p:spPr>
        <p:txBody>
          <a:bodyPr vert="horz" wrap="square" lIns="0" tIns="184150" rIns="0" bIns="0" rtlCol="0">
            <a:spAutoFit/>
          </a:bodyPr>
          <a:lstStyle/>
          <a:p>
            <a:pPr marL="90805">
              <a:lnSpc>
                <a:spcPct val="100000"/>
              </a:lnSpc>
              <a:spcBef>
                <a:spcPts val="1450"/>
              </a:spcBef>
            </a:pPr>
            <a:r>
              <a:rPr lang="en-US" sz="1600" b="1" spc="-10" dirty="0">
                <a:latin typeface="Montserrat Light"/>
                <a:cs typeface="Calibri"/>
              </a:rPr>
              <a:t>Market Relationships</a:t>
            </a:r>
            <a:endParaRPr sz="1600" b="1" spc="-10" dirty="0">
              <a:latin typeface="Montserrat Light"/>
              <a:cs typeface="Calibri"/>
            </a:endParaRP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Existing network of retailers and their market penetration</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Strength and quality of their relationships with key retailers and their ability to influence shelf space and visibility</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Understanding of local market trends and consumer preferences</a:t>
            </a:r>
          </a:p>
          <a:p>
            <a:pPr marL="377190" indent="-286385">
              <a:lnSpc>
                <a:spcPct val="100000"/>
              </a:lnSpc>
              <a:spcBef>
                <a:spcPts val="45"/>
              </a:spcBef>
              <a:buSzPct val="71428"/>
              <a:buFont typeface="Courier New"/>
              <a:buChar char="o"/>
              <a:tabLst>
                <a:tab pos="377190" algn="l"/>
              </a:tabLst>
            </a:pPr>
            <a:r>
              <a:rPr lang="en-US" sz="1200" spc="-10" dirty="0">
                <a:latin typeface="Montserrat Light"/>
                <a:cs typeface="Calibri"/>
              </a:rPr>
              <a:t>Awareness of competitor strategies and their ability to adapt to competitive pressures</a:t>
            </a:r>
          </a:p>
        </p:txBody>
      </p:sp>
      <p:sp>
        <p:nvSpPr>
          <p:cNvPr id="30" name="object 5">
            <a:extLst>
              <a:ext uri="{FF2B5EF4-FFF2-40B4-BE49-F238E27FC236}">
                <a16:creationId xmlns:a16="http://schemas.microsoft.com/office/drawing/2014/main" id="{F26058BF-A582-480A-AD1B-8C759208E3F2}"/>
              </a:ext>
            </a:extLst>
          </p:cNvPr>
          <p:cNvSpPr txBox="1"/>
          <p:nvPr/>
        </p:nvSpPr>
        <p:spPr>
          <a:xfrm>
            <a:off x="5181298" y="1293225"/>
            <a:ext cx="2111375" cy="269304"/>
          </a:xfrm>
          <a:prstGeom prst="rect">
            <a:avLst/>
          </a:prstGeom>
          <a:solidFill>
            <a:srgbClr val="000000"/>
          </a:solidFill>
          <a:ln w="3175">
            <a:solidFill>
              <a:srgbClr val="000000"/>
            </a:solidFill>
          </a:ln>
        </p:spPr>
        <p:txBody>
          <a:bodyPr vert="horz" wrap="square" lIns="0" tIns="0" rIns="0" bIns="0" rtlCol="0">
            <a:spAutoFit/>
          </a:bodyPr>
          <a:lstStyle/>
          <a:p>
            <a:pPr marL="426084">
              <a:lnSpc>
                <a:spcPts val="2130"/>
              </a:lnSpc>
            </a:pPr>
            <a:r>
              <a:rPr lang="en-US" sz="1800" spc="-10" dirty="0">
                <a:solidFill>
                  <a:srgbClr val="FFFFFF"/>
                </a:solidFill>
                <a:latin typeface="Calibri"/>
                <a:cs typeface="Calibri"/>
              </a:rPr>
              <a:t>Phase</a:t>
            </a:r>
            <a:endParaRPr sz="1800" dirty="0">
              <a:latin typeface="Calibri"/>
              <a:cs typeface="Calibri"/>
            </a:endParaRPr>
          </a:p>
        </p:txBody>
      </p:sp>
      <p:sp>
        <p:nvSpPr>
          <p:cNvPr id="31" name="object 6">
            <a:extLst>
              <a:ext uri="{FF2B5EF4-FFF2-40B4-BE49-F238E27FC236}">
                <a16:creationId xmlns:a16="http://schemas.microsoft.com/office/drawing/2014/main" id="{9DCF0525-56DD-4535-AFD0-38210EBEEDEF}"/>
              </a:ext>
            </a:extLst>
          </p:cNvPr>
          <p:cNvSpPr txBox="1"/>
          <p:nvPr/>
        </p:nvSpPr>
        <p:spPr>
          <a:xfrm>
            <a:off x="7421579" y="1293225"/>
            <a:ext cx="4525645" cy="296545"/>
          </a:xfrm>
          <a:prstGeom prst="rect">
            <a:avLst/>
          </a:prstGeom>
          <a:solidFill>
            <a:srgbClr val="000000"/>
          </a:solidFill>
          <a:ln w="3175">
            <a:solidFill>
              <a:srgbClr val="000000"/>
            </a:solidFill>
          </a:ln>
        </p:spPr>
        <p:txBody>
          <a:bodyPr vert="horz" wrap="square" lIns="0" tIns="0" rIns="0" bIns="0" rtlCol="0">
            <a:spAutoFit/>
          </a:bodyPr>
          <a:lstStyle/>
          <a:p>
            <a:pPr marL="635" algn="ctr">
              <a:lnSpc>
                <a:spcPts val="2130"/>
              </a:lnSpc>
            </a:pPr>
            <a:r>
              <a:rPr sz="1800" dirty="0">
                <a:solidFill>
                  <a:srgbClr val="FFFFFF"/>
                </a:solidFill>
                <a:latin typeface="Calibri"/>
                <a:cs typeface="Calibri"/>
              </a:rPr>
              <a:t>Key</a:t>
            </a:r>
            <a:r>
              <a:rPr sz="1800" spc="-60" dirty="0">
                <a:solidFill>
                  <a:srgbClr val="FFFFFF"/>
                </a:solidFill>
                <a:latin typeface="Calibri"/>
                <a:cs typeface="Calibri"/>
              </a:rPr>
              <a:t> </a:t>
            </a:r>
            <a:r>
              <a:rPr sz="1800" spc="-10" dirty="0">
                <a:solidFill>
                  <a:srgbClr val="FFFFFF"/>
                </a:solidFill>
                <a:latin typeface="Calibri"/>
                <a:cs typeface="Calibri"/>
              </a:rPr>
              <a:t>Initiatives</a:t>
            </a:r>
            <a:endParaRPr sz="1800">
              <a:latin typeface="Calibri"/>
              <a:cs typeface="Calibri"/>
            </a:endParaRPr>
          </a:p>
        </p:txBody>
      </p:sp>
      <p:sp>
        <p:nvSpPr>
          <p:cNvPr id="33" name="object 14">
            <a:extLst>
              <a:ext uri="{FF2B5EF4-FFF2-40B4-BE49-F238E27FC236}">
                <a16:creationId xmlns:a16="http://schemas.microsoft.com/office/drawing/2014/main" id="{7E8CC62A-4FF1-4B65-9BBF-51882BFE11BD}"/>
              </a:ext>
            </a:extLst>
          </p:cNvPr>
          <p:cNvSpPr txBox="1"/>
          <p:nvPr/>
        </p:nvSpPr>
        <p:spPr>
          <a:xfrm>
            <a:off x="5142598" y="3468355"/>
            <a:ext cx="2098675" cy="916918"/>
          </a:xfrm>
          <a:prstGeom prst="rect">
            <a:avLst/>
          </a:prstGeom>
          <a:ln w="9525">
            <a:solidFill>
              <a:srgbClr val="000000"/>
            </a:solidFill>
          </a:ln>
        </p:spPr>
        <p:txBody>
          <a:bodyPr vert="horz" wrap="square" lIns="0" tIns="54610" rIns="0" bIns="0" rtlCol="0">
            <a:spAutoFit/>
          </a:bodyPr>
          <a:lstStyle/>
          <a:p>
            <a:pPr>
              <a:lnSpc>
                <a:spcPct val="100000"/>
              </a:lnSpc>
              <a:spcBef>
                <a:spcPts val="430"/>
              </a:spcBef>
            </a:pPr>
            <a:endParaRPr lang="en-NG" sz="1400" dirty="0">
              <a:latin typeface="Times New Roman"/>
              <a:cs typeface="Times New Roman"/>
            </a:endParaRPr>
          </a:p>
          <a:p>
            <a:pPr marL="91440" algn="ctr">
              <a:lnSpc>
                <a:spcPct val="100000"/>
              </a:lnSpc>
              <a:spcBef>
                <a:spcPts val="5"/>
              </a:spcBef>
            </a:pPr>
            <a:r>
              <a:rPr lang="en-US" sz="1400" b="1" dirty="0">
                <a:cs typeface="Calibri"/>
              </a:rPr>
              <a:t>Develop</a:t>
            </a:r>
          </a:p>
          <a:p>
            <a:pPr marL="91440" algn="ctr">
              <a:lnSpc>
                <a:spcPct val="100000"/>
              </a:lnSpc>
              <a:spcBef>
                <a:spcPts val="5"/>
              </a:spcBef>
            </a:pPr>
            <a:r>
              <a:rPr lang="en-US" sz="1400" b="1" dirty="0">
                <a:cs typeface="Calibri"/>
              </a:rPr>
              <a:t>Evaluation Matrix</a:t>
            </a:r>
          </a:p>
          <a:p>
            <a:pPr marL="91440">
              <a:lnSpc>
                <a:spcPct val="100000"/>
              </a:lnSpc>
              <a:spcBef>
                <a:spcPts val="5"/>
              </a:spcBef>
            </a:pPr>
            <a:endParaRPr sz="1400" dirty="0">
              <a:latin typeface="Calibri"/>
              <a:cs typeface="Calibri"/>
            </a:endParaRPr>
          </a:p>
        </p:txBody>
      </p:sp>
      <p:sp>
        <p:nvSpPr>
          <p:cNvPr id="35" name="object 16">
            <a:extLst>
              <a:ext uri="{FF2B5EF4-FFF2-40B4-BE49-F238E27FC236}">
                <a16:creationId xmlns:a16="http://schemas.microsoft.com/office/drawing/2014/main" id="{EEB335B1-B1A6-4D0B-972A-09133C8F2E33}"/>
              </a:ext>
            </a:extLst>
          </p:cNvPr>
          <p:cNvSpPr txBox="1"/>
          <p:nvPr/>
        </p:nvSpPr>
        <p:spPr>
          <a:xfrm>
            <a:off x="5142598" y="5233416"/>
            <a:ext cx="2098675" cy="917558"/>
          </a:xfrm>
          <a:prstGeom prst="rect">
            <a:avLst/>
          </a:prstGeom>
          <a:ln w="9525">
            <a:solidFill>
              <a:srgbClr val="000000"/>
            </a:solidFill>
          </a:ln>
        </p:spPr>
        <p:txBody>
          <a:bodyPr vert="horz" wrap="square" lIns="0" tIns="55244" rIns="0" bIns="0" rtlCol="0">
            <a:spAutoFit/>
          </a:bodyPr>
          <a:lstStyle/>
          <a:p>
            <a:pPr>
              <a:lnSpc>
                <a:spcPct val="100000"/>
              </a:lnSpc>
              <a:spcBef>
                <a:spcPts val="434"/>
              </a:spcBef>
            </a:pPr>
            <a:endParaRPr sz="1400" dirty="0">
              <a:latin typeface="Times New Roman"/>
              <a:cs typeface="Times New Roman"/>
            </a:endParaRPr>
          </a:p>
          <a:p>
            <a:pPr marL="91440" algn="ctr">
              <a:lnSpc>
                <a:spcPct val="100000"/>
              </a:lnSpc>
            </a:pPr>
            <a:r>
              <a:rPr lang="en-US" sz="1400" b="1" dirty="0">
                <a:latin typeface="Calibri"/>
                <a:cs typeface="Calibri"/>
              </a:rPr>
              <a:t>Final </a:t>
            </a:r>
          </a:p>
          <a:p>
            <a:pPr marL="91440" algn="ctr">
              <a:lnSpc>
                <a:spcPct val="100000"/>
              </a:lnSpc>
            </a:pPr>
            <a:r>
              <a:rPr lang="en-US" sz="1400" b="1" dirty="0">
                <a:latin typeface="Calibri"/>
                <a:cs typeface="Calibri"/>
              </a:rPr>
              <a:t>Selection</a:t>
            </a:r>
            <a:br>
              <a:rPr lang="en-US" sz="1400" b="1" dirty="0">
                <a:latin typeface="Calibri"/>
                <a:cs typeface="Calibri"/>
              </a:rPr>
            </a:br>
            <a:endParaRPr sz="1400" b="1" dirty="0">
              <a:latin typeface="Calibri"/>
              <a:cs typeface="Calibri"/>
            </a:endParaRPr>
          </a:p>
        </p:txBody>
      </p:sp>
      <p:sp>
        <p:nvSpPr>
          <p:cNvPr id="36" name="object 17">
            <a:extLst>
              <a:ext uri="{FF2B5EF4-FFF2-40B4-BE49-F238E27FC236}">
                <a16:creationId xmlns:a16="http://schemas.microsoft.com/office/drawing/2014/main" id="{A6C06F9A-1A9D-4F7B-BC3A-7F151EA4E123}"/>
              </a:ext>
            </a:extLst>
          </p:cNvPr>
          <p:cNvSpPr txBox="1"/>
          <p:nvPr/>
        </p:nvSpPr>
        <p:spPr>
          <a:xfrm>
            <a:off x="7421579" y="1669004"/>
            <a:ext cx="4512945" cy="1347805"/>
          </a:xfrm>
          <a:prstGeom prst="rect">
            <a:avLst/>
          </a:prstGeom>
          <a:ln w="9525">
            <a:solidFill>
              <a:srgbClr val="000000"/>
            </a:solidFill>
          </a:ln>
        </p:spPr>
        <p:txBody>
          <a:bodyPr vert="horz" wrap="square" lIns="0" tIns="54610" rIns="0" bIns="0" rtlCol="0">
            <a:spAutoFit/>
          </a:bodyPr>
          <a:lstStyle/>
          <a:p>
            <a:pPr marL="378460" indent="-286385">
              <a:lnSpc>
                <a:spcPct val="100000"/>
              </a:lnSpc>
              <a:buFont typeface="Wingdings"/>
              <a:buChar char=""/>
              <a:tabLst>
                <a:tab pos="378460" algn="l"/>
              </a:tabLst>
            </a:pPr>
            <a:r>
              <a:rPr lang="en-US" sz="1200" dirty="0">
                <a:latin typeface="Montserrat Light"/>
                <a:cs typeface="Calibri"/>
              </a:rPr>
              <a:t>Request detailed proposals from potential distributors </a:t>
            </a:r>
          </a:p>
          <a:p>
            <a:pPr marL="378460" indent="-286385">
              <a:lnSpc>
                <a:spcPct val="100000"/>
              </a:lnSpc>
              <a:buFont typeface="Wingdings"/>
              <a:buChar char=""/>
              <a:tabLst>
                <a:tab pos="378460" algn="l"/>
              </a:tabLst>
            </a:pPr>
            <a:r>
              <a:rPr lang="en-US" sz="1200" dirty="0">
                <a:latin typeface="Montserrat Light"/>
                <a:cs typeface="Calibri"/>
              </a:rPr>
              <a:t>Obtain references from current and past clients to validate their claims and assess reliability</a:t>
            </a:r>
          </a:p>
          <a:p>
            <a:pPr marL="378460" indent="-286385">
              <a:lnSpc>
                <a:spcPct val="100000"/>
              </a:lnSpc>
              <a:buFont typeface="Wingdings"/>
              <a:buChar char=""/>
              <a:tabLst>
                <a:tab pos="378460" algn="l"/>
              </a:tabLst>
            </a:pPr>
            <a:r>
              <a:rPr lang="en-US" sz="1200" dirty="0">
                <a:latin typeface="Montserrat Light"/>
                <a:cs typeface="Calibri"/>
              </a:rPr>
              <a:t>Conduct site visits to inspect their warehouse facilities, transportation fleet, and operational processes</a:t>
            </a:r>
          </a:p>
          <a:p>
            <a:pPr marL="378460" indent="-286385">
              <a:lnSpc>
                <a:spcPct val="100000"/>
              </a:lnSpc>
              <a:buFont typeface="Wingdings"/>
              <a:buChar char=""/>
              <a:tabLst>
                <a:tab pos="378460" algn="l"/>
              </a:tabLst>
            </a:pPr>
            <a:r>
              <a:rPr lang="en-US" sz="1200" dirty="0">
                <a:latin typeface="Montserrat Light"/>
                <a:cs typeface="Calibri"/>
              </a:rPr>
              <a:t>Observe their day-to-day operations to gauge their efficiency and effectiveness</a:t>
            </a:r>
            <a:endParaRPr sz="1200" dirty="0">
              <a:latin typeface="Montserrat Light"/>
              <a:cs typeface="Calibri"/>
            </a:endParaRPr>
          </a:p>
        </p:txBody>
      </p:sp>
      <p:sp>
        <p:nvSpPr>
          <p:cNvPr id="40" name="object 17">
            <a:extLst>
              <a:ext uri="{FF2B5EF4-FFF2-40B4-BE49-F238E27FC236}">
                <a16:creationId xmlns:a16="http://schemas.microsoft.com/office/drawing/2014/main" id="{8AD3A84E-9074-4258-B966-617691E71DE2}"/>
              </a:ext>
            </a:extLst>
          </p:cNvPr>
          <p:cNvSpPr txBox="1"/>
          <p:nvPr/>
        </p:nvSpPr>
        <p:spPr>
          <a:xfrm>
            <a:off x="7434279" y="3092344"/>
            <a:ext cx="4512945" cy="1717137"/>
          </a:xfrm>
          <a:prstGeom prst="rect">
            <a:avLst/>
          </a:prstGeom>
          <a:ln w="9525">
            <a:solidFill>
              <a:srgbClr val="000000"/>
            </a:solidFill>
          </a:ln>
        </p:spPr>
        <p:txBody>
          <a:bodyPr vert="horz" wrap="square" lIns="0" tIns="54610" rIns="0" bIns="0" rtlCol="0">
            <a:spAutoFit/>
          </a:bodyPr>
          <a:lstStyle/>
          <a:p>
            <a:pPr marL="378460" indent="-286385">
              <a:lnSpc>
                <a:spcPct val="100000"/>
              </a:lnSpc>
              <a:buFont typeface="Wingdings"/>
              <a:buChar char=""/>
              <a:tabLst>
                <a:tab pos="378460" algn="l"/>
              </a:tabLst>
            </a:pPr>
            <a:r>
              <a:rPr lang="en-US" sz="1200" dirty="0">
                <a:latin typeface="Montserrat Light"/>
                <a:cs typeface="Calibri"/>
              </a:rPr>
              <a:t>Develop a scoring system to rate distributors on key criteria such as logistical capabilities, market relationships, experience, and financial stability.</a:t>
            </a:r>
          </a:p>
          <a:p>
            <a:pPr marL="378460" indent="-286385">
              <a:lnSpc>
                <a:spcPct val="100000"/>
              </a:lnSpc>
              <a:buFont typeface="Wingdings"/>
              <a:buChar char=""/>
              <a:tabLst>
                <a:tab pos="378460" algn="l"/>
              </a:tabLst>
            </a:pPr>
            <a:r>
              <a:rPr lang="en-US" sz="1200" dirty="0">
                <a:latin typeface="Montserrat Light"/>
                <a:cs typeface="Calibri"/>
              </a:rPr>
              <a:t>Assign weights to each criterion based on its importance in addressing </a:t>
            </a:r>
            <a:r>
              <a:rPr lang="en-US" sz="1200" dirty="0" err="1">
                <a:latin typeface="Montserrat Light"/>
                <a:cs typeface="Calibri"/>
              </a:rPr>
              <a:t>Onga’s</a:t>
            </a:r>
            <a:r>
              <a:rPr lang="en-US" sz="1200" dirty="0">
                <a:latin typeface="Montserrat Light"/>
                <a:cs typeface="Calibri"/>
              </a:rPr>
              <a:t> distribution challenges</a:t>
            </a:r>
          </a:p>
          <a:p>
            <a:pPr marL="378460" indent="-286385">
              <a:lnSpc>
                <a:spcPct val="100000"/>
              </a:lnSpc>
              <a:buFont typeface="Wingdings"/>
              <a:buChar char=""/>
              <a:tabLst>
                <a:tab pos="378460" algn="l"/>
              </a:tabLst>
            </a:pPr>
            <a:r>
              <a:rPr lang="en-US" sz="1200" dirty="0">
                <a:latin typeface="Montserrat Light"/>
                <a:cs typeface="Calibri"/>
              </a:rPr>
              <a:t>Use the evaluation matrix to rank potential distributors based on their overall scores</a:t>
            </a:r>
          </a:p>
          <a:p>
            <a:pPr marL="378460" indent="-286385">
              <a:lnSpc>
                <a:spcPct val="100000"/>
              </a:lnSpc>
              <a:buFont typeface="Wingdings"/>
              <a:buChar char=""/>
              <a:tabLst>
                <a:tab pos="378460" algn="l"/>
              </a:tabLst>
            </a:pPr>
            <a:r>
              <a:rPr lang="en-US" sz="1200" dirty="0">
                <a:latin typeface="Montserrat Light"/>
                <a:cs typeface="Calibri"/>
              </a:rPr>
              <a:t>Identify top candidates who best meet the criteria and address existing distribution challenges</a:t>
            </a:r>
          </a:p>
        </p:txBody>
      </p:sp>
      <p:sp>
        <p:nvSpPr>
          <p:cNvPr id="41" name="object 14">
            <a:extLst>
              <a:ext uri="{FF2B5EF4-FFF2-40B4-BE49-F238E27FC236}">
                <a16:creationId xmlns:a16="http://schemas.microsoft.com/office/drawing/2014/main" id="{7716F079-54C4-465F-88AE-9DFB4FBDFDAA}"/>
              </a:ext>
            </a:extLst>
          </p:cNvPr>
          <p:cNvSpPr txBox="1"/>
          <p:nvPr/>
        </p:nvSpPr>
        <p:spPr>
          <a:xfrm>
            <a:off x="5142598" y="1824369"/>
            <a:ext cx="2098675" cy="916918"/>
          </a:xfrm>
          <a:prstGeom prst="rect">
            <a:avLst/>
          </a:prstGeom>
          <a:ln w="9525">
            <a:solidFill>
              <a:srgbClr val="000000"/>
            </a:solidFill>
          </a:ln>
        </p:spPr>
        <p:txBody>
          <a:bodyPr vert="horz" wrap="square" lIns="0" tIns="54610" rIns="0" bIns="0" rtlCol="0">
            <a:spAutoFit/>
          </a:bodyPr>
          <a:lstStyle/>
          <a:p>
            <a:pPr>
              <a:lnSpc>
                <a:spcPct val="100000"/>
              </a:lnSpc>
              <a:spcBef>
                <a:spcPts val="430"/>
              </a:spcBef>
            </a:pPr>
            <a:endParaRPr sz="1400" dirty="0">
              <a:latin typeface="Times New Roman"/>
              <a:cs typeface="Times New Roman"/>
            </a:endParaRPr>
          </a:p>
          <a:p>
            <a:pPr marL="91440" algn="ctr">
              <a:lnSpc>
                <a:spcPct val="100000"/>
              </a:lnSpc>
              <a:spcBef>
                <a:spcPts val="5"/>
              </a:spcBef>
            </a:pPr>
            <a:r>
              <a:rPr lang="en-US" sz="1400" b="1" dirty="0">
                <a:cs typeface="Calibri"/>
              </a:rPr>
              <a:t>Initial </a:t>
            </a:r>
          </a:p>
          <a:p>
            <a:pPr marL="91440" algn="ctr">
              <a:lnSpc>
                <a:spcPct val="100000"/>
              </a:lnSpc>
              <a:spcBef>
                <a:spcPts val="5"/>
              </a:spcBef>
            </a:pPr>
            <a:r>
              <a:rPr lang="en-US" sz="1400" b="1" dirty="0">
                <a:cs typeface="Calibri"/>
              </a:rPr>
              <a:t>Screening</a:t>
            </a:r>
          </a:p>
          <a:p>
            <a:pPr marL="91440">
              <a:lnSpc>
                <a:spcPct val="100000"/>
              </a:lnSpc>
              <a:spcBef>
                <a:spcPts val="5"/>
              </a:spcBef>
            </a:pPr>
            <a:endParaRPr sz="1400" dirty="0">
              <a:latin typeface="Calibri"/>
              <a:cs typeface="Calibri"/>
            </a:endParaRPr>
          </a:p>
        </p:txBody>
      </p:sp>
      <p:sp>
        <p:nvSpPr>
          <p:cNvPr id="42" name="object 17">
            <a:extLst>
              <a:ext uri="{FF2B5EF4-FFF2-40B4-BE49-F238E27FC236}">
                <a16:creationId xmlns:a16="http://schemas.microsoft.com/office/drawing/2014/main" id="{F58D32B4-6C40-4DB6-8745-3540B6811512}"/>
              </a:ext>
            </a:extLst>
          </p:cNvPr>
          <p:cNvSpPr txBox="1"/>
          <p:nvPr/>
        </p:nvSpPr>
        <p:spPr>
          <a:xfrm>
            <a:off x="7434279" y="4885016"/>
            <a:ext cx="4512945" cy="1717137"/>
          </a:xfrm>
          <a:prstGeom prst="rect">
            <a:avLst/>
          </a:prstGeom>
          <a:ln w="9525">
            <a:solidFill>
              <a:srgbClr val="000000"/>
            </a:solidFill>
          </a:ln>
        </p:spPr>
        <p:txBody>
          <a:bodyPr vert="horz" wrap="square" lIns="0" tIns="54610" rIns="0" bIns="0" rtlCol="0">
            <a:spAutoFit/>
          </a:bodyPr>
          <a:lstStyle/>
          <a:p>
            <a:pPr marL="378460" indent="-286385">
              <a:lnSpc>
                <a:spcPct val="100000"/>
              </a:lnSpc>
              <a:buFont typeface="Wingdings"/>
              <a:buChar char=""/>
              <a:tabLst>
                <a:tab pos="378460" algn="l"/>
              </a:tabLst>
            </a:pPr>
            <a:r>
              <a:rPr lang="en-US" sz="1200" dirty="0">
                <a:latin typeface="Montserrat Light"/>
                <a:cs typeface="Calibri"/>
              </a:rPr>
              <a:t>Implement a trial period with selected distributors to test their performance and reliability</a:t>
            </a:r>
          </a:p>
          <a:p>
            <a:pPr marL="378460" indent="-286385">
              <a:lnSpc>
                <a:spcPct val="100000"/>
              </a:lnSpc>
              <a:buFont typeface="Wingdings"/>
              <a:buChar char=""/>
              <a:tabLst>
                <a:tab pos="378460" algn="l"/>
              </a:tabLst>
            </a:pPr>
            <a:r>
              <a:rPr lang="en-US" sz="1200" dirty="0">
                <a:latin typeface="Montserrat Light"/>
                <a:cs typeface="Calibri"/>
              </a:rPr>
              <a:t>Monitor their performance closely during the trial period to ensure they meet </a:t>
            </a:r>
            <a:r>
              <a:rPr lang="en-US" sz="1200" dirty="0" err="1">
                <a:latin typeface="Montserrat Light"/>
                <a:cs typeface="Calibri"/>
              </a:rPr>
              <a:t>Onga’s</a:t>
            </a:r>
            <a:r>
              <a:rPr lang="en-US" sz="1200" dirty="0">
                <a:latin typeface="Montserrat Light"/>
                <a:cs typeface="Calibri"/>
              </a:rPr>
              <a:t> standards</a:t>
            </a:r>
          </a:p>
          <a:p>
            <a:pPr marL="378460" indent="-286385">
              <a:lnSpc>
                <a:spcPct val="100000"/>
              </a:lnSpc>
              <a:buFont typeface="Wingdings"/>
              <a:buChar char=""/>
              <a:tabLst>
                <a:tab pos="378460" algn="l"/>
              </a:tabLst>
            </a:pPr>
            <a:r>
              <a:rPr lang="en-US" sz="1200" dirty="0">
                <a:latin typeface="Montserrat Light"/>
                <a:cs typeface="Calibri"/>
              </a:rPr>
              <a:t>Negotiate terms and conditions that align with </a:t>
            </a:r>
            <a:r>
              <a:rPr lang="en-US" sz="1200" dirty="0" err="1">
                <a:latin typeface="Montserrat Light"/>
                <a:cs typeface="Calibri"/>
              </a:rPr>
              <a:t>Onga’s</a:t>
            </a:r>
            <a:r>
              <a:rPr lang="en-US" sz="1200" dirty="0">
                <a:latin typeface="Montserrat Light"/>
                <a:cs typeface="Calibri"/>
              </a:rPr>
              <a:t> requirements, including performance expectations, SLAs, and pricing</a:t>
            </a:r>
          </a:p>
          <a:p>
            <a:pPr marL="378460" indent="-286385">
              <a:lnSpc>
                <a:spcPct val="100000"/>
              </a:lnSpc>
              <a:buFont typeface="Wingdings"/>
              <a:buChar char=""/>
              <a:tabLst>
                <a:tab pos="378460" algn="l"/>
              </a:tabLst>
            </a:pPr>
            <a:r>
              <a:rPr lang="en-US" sz="1200" dirty="0">
                <a:latin typeface="Montserrat Light"/>
                <a:cs typeface="Calibri"/>
              </a:rPr>
              <a:t>Formalize the partnership with clear agreements on responsibilities, performance metrics, and support mechanisms</a:t>
            </a:r>
          </a:p>
        </p:txBody>
      </p:sp>
      <p:pic>
        <p:nvPicPr>
          <p:cNvPr id="45" name="object 3">
            <a:extLst>
              <a:ext uri="{FF2B5EF4-FFF2-40B4-BE49-F238E27FC236}">
                <a16:creationId xmlns:a16="http://schemas.microsoft.com/office/drawing/2014/main" id="{5CFF8006-CE12-4ADB-9637-349F9FAE4269}"/>
              </a:ext>
            </a:extLst>
          </p:cNvPr>
          <p:cNvPicPr/>
          <p:nvPr/>
        </p:nvPicPr>
        <p:blipFill>
          <a:blip r:embed="rId3" cstate="print"/>
          <a:stretch>
            <a:fillRect/>
          </a:stretch>
        </p:blipFill>
        <p:spPr>
          <a:xfrm>
            <a:off x="-10205" y="6819830"/>
            <a:ext cx="12188952" cy="170689"/>
          </a:xfrm>
          <a:prstGeom prst="rect">
            <a:avLst/>
          </a:prstGeom>
        </p:spPr>
      </p:pic>
      <p:sp>
        <p:nvSpPr>
          <p:cNvPr id="20" name="TextBox 10">
            <a:extLst>
              <a:ext uri="{FF2B5EF4-FFF2-40B4-BE49-F238E27FC236}">
                <a16:creationId xmlns:a16="http://schemas.microsoft.com/office/drawing/2014/main" id="{F1B10CED-CA30-4767-A407-99E22D6AC527}"/>
              </a:ext>
            </a:extLst>
          </p:cNvPr>
          <p:cNvSpPr txBox="1"/>
          <p:nvPr/>
        </p:nvSpPr>
        <p:spPr>
          <a:xfrm>
            <a:off x="-206038" y="-8320"/>
            <a:ext cx="9024274" cy="590546"/>
          </a:xfrm>
          <a:prstGeom prst="rect">
            <a:avLst/>
          </a:prstGeom>
        </p:spPr>
        <p:txBody>
          <a:bodyPr wrap="square" lIns="0" tIns="0" rIns="0" bIns="0" rtlCol="0" anchor="t">
            <a:spAutoFit/>
          </a:bodyPr>
          <a:lstStyle/>
          <a:p>
            <a:pPr algn="ctr">
              <a:lnSpc>
                <a:spcPts val="4861"/>
              </a:lnSpc>
              <a:spcBef>
                <a:spcPct val="0"/>
              </a:spcBef>
            </a:pPr>
            <a:r>
              <a:rPr lang="en-US" sz="3522" spc="123" dirty="0">
                <a:solidFill>
                  <a:srgbClr val="010101"/>
                </a:solidFill>
                <a:latin typeface="Archivo Black"/>
              </a:rPr>
              <a:t>Evaluation of Potential New Distributors</a:t>
            </a:r>
          </a:p>
        </p:txBody>
      </p:sp>
      <p:cxnSp>
        <p:nvCxnSpPr>
          <p:cNvPr id="21" name="Straight Connector 20">
            <a:extLst>
              <a:ext uri="{FF2B5EF4-FFF2-40B4-BE49-F238E27FC236}">
                <a16:creationId xmlns:a16="http://schemas.microsoft.com/office/drawing/2014/main" id="{2AC3E296-E77C-4732-A217-16BA2B4EB848}"/>
              </a:ext>
            </a:extLst>
          </p:cNvPr>
          <p:cNvCxnSpPr>
            <a:cxnSpLocks/>
          </p:cNvCxnSpPr>
          <p:nvPr/>
        </p:nvCxnSpPr>
        <p:spPr>
          <a:xfrm>
            <a:off x="48074" y="631441"/>
            <a:ext cx="10701562"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429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2">
            <a:extLst>
              <a:ext uri="{FF2B5EF4-FFF2-40B4-BE49-F238E27FC236}">
                <a16:creationId xmlns:a16="http://schemas.microsoft.com/office/drawing/2014/main" id="{29ACC03E-412E-4C69-A06B-F15FF956AD75}"/>
              </a:ext>
            </a:extLst>
          </p:cNvPr>
          <p:cNvSpPr/>
          <p:nvPr/>
        </p:nvSpPr>
        <p:spPr>
          <a:xfrm flipH="1">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NG" dirty="0"/>
          </a:p>
        </p:txBody>
      </p:sp>
      <p:pic>
        <p:nvPicPr>
          <p:cNvPr id="13" name="object 3">
            <a:extLst>
              <a:ext uri="{FF2B5EF4-FFF2-40B4-BE49-F238E27FC236}">
                <a16:creationId xmlns:a16="http://schemas.microsoft.com/office/drawing/2014/main" id="{BD3E3D43-C3B8-4C24-922B-9F4F6D613CA2}"/>
              </a:ext>
            </a:extLst>
          </p:cNvPr>
          <p:cNvPicPr/>
          <p:nvPr/>
        </p:nvPicPr>
        <p:blipFill>
          <a:blip r:embed="rId3" cstate="print"/>
          <a:stretch>
            <a:fillRect/>
          </a:stretch>
        </p:blipFill>
        <p:spPr>
          <a:xfrm>
            <a:off x="3047" y="6687310"/>
            <a:ext cx="12188952" cy="170689"/>
          </a:xfrm>
          <a:prstGeom prst="rect">
            <a:avLst/>
          </a:prstGeom>
        </p:spPr>
      </p:pic>
      <p:sp>
        <p:nvSpPr>
          <p:cNvPr id="41" name="Rectangle 40">
            <a:extLst>
              <a:ext uri="{FF2B5EF4-FFF2-40B4-BE49-F238E27FC236}">
                <a16:creationId xmlns:a16="http://schemas.microsoft.com/office/drawing/2014/main" id="{FEBB9180-522E-45A6-9D3C-8F5A271F4993}"/>
              </a:ext>
            </a:extLst>
          </p:cNvPr>
          <p:cNvSpPr/>
          <p:nvPr/>
        </p:nvSpPr>
        <p:spPr>
          <a:xfrm>
            <a:off x="93222" y="142117"/>
            <a:ext cx="213071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Segoe UI" panose="020B0502040204020203" pitchFamily="34" charset="0"/>
                <a:ea typeface="Batang" panose="02030600000101010101" pitchFamily="18" charset="-127"/>
                <a:cs typeface="Segoe UI" panose="020B0502040204020203" pitchFamily="34" charset="0"/>
              </a:rPr>
              <a:t>OUTLINE</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D34DC395-72DA-4A79-B6CD-05ED7910685F}"/>
              </a:ext>
            </a:extLst>
          </p:cNvPr>
          <p:cNvGrpSpPr/>
          <p:nvPr/>
        </p:nvGrpSpPr>
        <p:grpSpPr>
          <a:xfrm>
            <a:off x="663791" y="1587658"/>
            <a:ext cx="11009321" cy="4300441"/>
            <a:chOff x="2287793" y="1278779"/>
            <a:chExt cx="11009321" cy="4300441"/>
          </a:xfrm>
        </p:grpSpPr>
        <p:sp>
          <p:nvSpPr>
            <p:cNvPr id="43" name="Oval 42">
              <a:extLst>
                <a:ext uri="{FF2B5EF4-FFF2-40B4-BE49-F238E27FC236}">
                  <a16:creationId xmlns:a16="http://schemas.microsoft.com/office/drawing/2014/main" id="{01D6F55B-0B64-4319-84A6-3721707C7D69}"/>
                </a:ext>
              </a:extLst>
            </p:cNvPr>
            <p:cNvSpPr/>
            <p:nvPr/>
          </p:nvSpPr>
          <p:spPr>
            <a:xfrm flipV="1">
              <a:off x="9306109" y="1563842"/>
              <a:ext cx="1992360" cy="2007687"/>
            </a:xfrm>
            <a:prstGeom prst="ellipse">
              <a:avLst/>
            </a:prstGeom>
            <a:noFill/>
            <a:ln w="9525">
              <a:solidFill>
                <a:srgbClr val="DD4F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23DD8B1C-E13C-40D7-8FD9-06849E496E81}"/>
                </a:ext>
              </a:extLst>
            </p:cNvPr>
            <p:cNvGrpSpPr/>
            <p:nvPr/>
          </p:nvGrpSpPr>
          <p:grpSpPr>
            <a:xfrm>
              <a:off x="2287793" y="1278779"/>
              <a:ext cx="11009321" cy="4300441"/>
              <a:chOff x="2287793" y="1278779"/>
              <a:chExt cx="11009321" cy="4300441"/>
            </a:xfrm>
          </p:grpSpPr>
          <p:grpSp>
            <p:nvGrpSpPr>
              <p:cNvPr id="16" name="Group 15">
                <a:extLst>
                  <a:ext uri="{FF2B5EF4-FFF2-40B4-BE49-F238E27FC236}">
                    <a16:creationId xmlns:a16="http://schemas.microsoft.com/office/drawing/2014/main" id="{6AD28E4A-C71A-41A6-BADD-9046F62E7E95}"/>
                  </a:ext>
                </a:extLst>
              </p:cNvPr>
              <p:cNvGrpSpPr/>
              <p:nvPr/>
            </p:nvGrpSpPr>
            <p:grpSpPr>
              <a:xfrm>
                <a:off x="2287793" y="1278779"/>
                <a:ext cx="11009321" cy="4300441"/>
                <a:chOff x="728597" y="1260881"/>
                <a:chExt cx="10754068" cy="4335700"/>
              </a:xfrm>
            </p:grpSpPr>
            <p:sp>
              <p:nvSpPr>
                <p:cNvPr id="17" name="Freeform 15">
                  <a:extLst>
                    <a:ext uri="{FF2B5EF4-FFF2-40B4-BE49-F238E27FC236}">
                      <a16:creationId xmlns:a16="http://schemas.microsoft.com/office/drawing/2014/main" id="{20C682CE-2875-4119-A420-81CD64B1568B}"/>
                    </a:ext>
                  </a:extLst>
                </p:cNvPr>
                <p:cNvSpPr>
                  <a:spLocks/>
                </p:cNvSpPr>
                <p:nvPr/>
              </p:nvSpPr>
              <p:spPr bwMode="auto">
                <a:xfrm>
                  <a:off x="4016292" y="1260881"/>
                  <a:ext cx="2508284" cy="2230490"/>
                </a:xfrm>
                <a:custGeom>
                  <a:avLst/>
                  <a:gdLst>
                    <a:gd name="T0" fmla="*/ 476 w 1062"/>
                    <a:gd name="T1" fmla="*/ 2 h 908"/>
                    <a:gd name="T2" fmla="*/ 372 w 1062"/>
                    <a:gd name="T3" fmla="*/ 24 h 908"/>
                    <a:gd name="T4" fmla="*/ 278 w 1062"/>
                    <a:gd name="T5" fmla="*/ 64 h 908"/>
                    <a:gd name="T6" fmla="*/ 193 w 1062"/>
                    <a:gd name="T7" fmla="*/ 121 h 908"/>
                    <a:gd name="T8" fmla="*/ 121 w 1062"/>
                    <a:gd name="T9" fmla="*/ 193 h 908"/>
                    <a:gd name="T10" fmla="*/ 63 w 1062"/>
                    <a:gd name="T11" fmla="*/ 277 h 908"/>
                    <a:gd name="T12" fmla="*/ 24 w 1062"/>
                    <a:gd name="T13" fmla="*/ 373 h 908"/>
                    <a:gd name="T14" fmla="*/ 2 w 1062"/>
                    <a:gd name="T15" fmla="*/ 476 h 908"/>
                    <a:gd name="T16" fmla="*/ 1 w 1062"/>
                    <a:gd name="T17" fmla="*/ 558 h 908"/>
                    <a:gd name="T18" fmla="*/ 17 w 1062"/>
                    <a:gd name="T19" fmla="*/ 664 h 908"/>
                    <a:gd name="T20" fmla="*/ 53 w 1062"/>
                    <a:gd name="T21" fmla="*/ 763 h 908"/>
                    <a:gd name="T22" fmla="*/ 106 w 1062"/>
                    <a:gd name="T23" fmla="*/ 851 h 908"/>
                    <a:gd name="T24" fmla="*/ 209 w 1062"/>
                    <a:gd name="T25" fmla="*/ 857 h 908"/>
                    <a:gd name="T26" fmla="*/ 165 w 1062"/>
                    <a:gd name="T27" fmla="*/ 807 h 908"/>
                    <a:gd name="T28" fmla="*/ 118 w 1062"/>
                    <a:gd name="T29" fmla="*/ 731 h 908"/>
                    <a:gd name="T30" fmla="*/ 86 w 1062"/>
                    <a:gd name="T31" fmla="*/ 645 h 908"/>
                    <a:gd name="T32" fmla="*/ 73 w 1062"/>
                    <a:gd name="T33" fmla="*/ 554 h 908"/>
                    <a:gd name="T34" fmla="*/ 74 w 1062"/>
                    <a:gd name="T35" fmla="*/ 483 h 908"/>
                    <a:gd name="T36" fmla="*/ 93 w 1062"/>
                    <a:gd name="T37" fmla="*/ 394 h 908"/>
                    <a:gd name="T38" fmla="*/ 127 w 1062"/>
                    <a:gd name="T39" fmla="*/ 311 h 908"/>
                    <a:gd name="T40" fmla="*/ 177 w 1062"/>
                    <a:gd name="T41" fmla="*/ 238 h 908"/>
                    <a:gd name="T42" fmla="*/ 239 w 1062"/>
                    <a:gd name="T43" fmla="*/ 177 h 908"/>
                    <a:gd name="T44" fmla="*/ 313 w 1062"/>
                    <a:gd name="T45" fmla="*/ 127 h 908"/>
                    <a:gd name="T46" fmla="*/ 394 w 1062"/>
                    <a:gd name="T47" fmla="*/ 93 h 908"/>
                    <a:gd name="T48" fmla="*/ 484 w 1062"/>
                    <a:gd name="T49" fmla="*/ 74 h 908"/>
                    <a:gd name="T50" fmla="*/ 555 w 1062"/>
                    <a:gd name="T51" fmla="*/ 73 h 908"/>
                    <a:gd name="T52" fmla="*/ 646 w 1062"/>
                    <a:gd name="T53" fmla="*/ 86 h 908"/>
                    <a:gd name="T54" fmla="*/ 729 w 1062"/>
                    <a:gd name="T55" fmla="*/ 117 h 908"/>
                    <a:gd name="T56" fmla="*/ 805 w 1062"/>
                    <a:gd name="T57" fmla="*/ 163 h 908"/>
                    <a:gd name="T58" fmla="*/ 871 w 1062"/>
                    <a:gd name="T59" fmla="*/ 222 h 908"/>
                    <a:gd name="T60" fmla="*/ 923 w 1062"/>
                    <a:gd name="T61" fmla="*/ 293 h 908"/>
                    <a:gd name="T62" fmla="*/ 961 w 1062"/>
                    <a:gd name="T63" fmla="*/ 373 h 908"/>
                    <a:gd name="T64" fmla="*/ 984 w 1062"/>
                    <a:gd name="T65" fmla="*/ 460 h 908"/>
                    <a:gd name="T66" fmla="*/ 989 w 1062"/>
                    <a:gd name="T67" fmla="*/ 531 h 908"/>
                    <a:gd name="T68" fmla="*/ 980 w 1062"/>
                    <a:gd name="T69" fmla="*/ 624 h 908"/>
                    <a:gd name="T70" fmla="*/ 953 w 1062"/>
                    <a:gd name="T71" fmla="*/ 711 h 908"/>
                    <a:gd name="T72" fmla="*/ 911 w 1062"/>
                    <a:gd name="T73" fmla="*/ 788 h 908"/>
                    <a:gd name="T74" fmla="*/ 853 w 1062"/>
                    <a:gd name="T75" fmla="*/ 857 h 908"/>
                    <a:gd name="T76" fmla="*/ 939 w 1062"/>
                    <a:gd name="T77" fmla="*/ 871 h 908"/>
                    <a:gd name="T78" fmla="*/ 997 w 1062"/>
                    <a:gd name="T79" fmla="*/ 785 h 908"/>
                    <a:gd name="T80" fmla="*/ 1038 w 1062"/>
                    <a:gd name="T81" fmla="*/ 689 h 908"/>
                    <a:gd name="T82" fmla="*/ 1060 w 1062"/>
                    <a:gd name="T83" fmla="*/ 586 h 908"/>
                    <a:gd name="T84" fmla="*/ 1061 w 1062"/>
                    <a:gd name="T85" fmla="*/ 503 h 908"/>
                    <a:gd name="T86" fmla="*/ 1045 w 1062"/>
                    <a:gd name="T87" fmla="*/ 398 h 908"/>
                    <a:gd name="T88" fmla="*/ 1009 w 1062"/>
                    <a:gd name="T89" fmla="*/ 301 h 908"/>
                    <a:gd name="T90" fmla="*/ 956 w 1062"/>
                    <a:gd name="T91" fmla="*/ 213 h 908"/>
                    <a:gd name="T92" fmla="*/ 888 w 1062"/>
                    <a:gd name="T93" fmla="*/ 137 h 908"/>
                    <a:gd name="T94" fmla="*/ 807 w 1062"/>
                    <a:gd name="T95" fmla="*/ 76 h 908"/>
                    <a:gd name="T96" fmla="*/ 713 w 1062"/>
                    <a:gd name="T97" fmla="*/ 32 h 908"/>
                    <a:gd name="T98" fmla="*/ 612 w 1062"/>
                    <a:gd name="T99" fmla="*/ 5 h 908"/>
                    <a:gd name="T100" fmla="*/ 531 w 1062"/>
                    <a:gd name="T101"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2" h="908">
                      <a:moveTo>
                        <a:pt x="531" y="0"/>
                      </a:moveTo>
                      <a:lnTo>
                        <a:pt x="531" y="0"/>
                      </a:lnTo>
                      <a:lnTo>
                        <a:pt x="503" y="0"/>
                      </a:lnTo>
                      <a:lnTo>
                        <a:pt x="476" y="2"/>
                      </a:lnTo>
                      <a:lnTo>
                        <a:pt x="450" y="5"/>
                      </a:lnTo>
                      <a:lnTo>
                        <a:pt x="424" y="10"/>
                      </a:lnTo>
                      <a:lnTo>
                        <a:pt x="398" y="16"/>
                      </a:lnTo>
                      <a:lnTo>
                        <a:pt x="372" y="24"/>
                      </a:lnTo>
                      <a:lnTo>
                        <a:pt x="349" y="32"/>
                      </a:lnTo>
                      <a:lnTo>
                        <a:pt x="325" y="41"/>
                      </a:lnTo>
                      <a:lnTo>
                        <a:pt x="301" y="52"/>
                      </a:lnTo>
                      <a:lnTo>
                        <a:pt x="278" y="64"/>
                      </a:lnTo>
                      <a:lnTo>
                        <a:pt x="255" y="76"/>
                      </a:lnTo>
                      <a:lnTo>
                        <a:pt x="234" y="90"/>
                      </a:lnTo>
                      <a:lnTo>
                        <a:pt x="213" y="105"/>
                      </a:lnTo>
                      <a:lnTo>
                        <a:pt x="193" y="121"/>
                      </a:lnTo>
                      <a:lnTo>
                        <a:pt x="174" y="137"/>
                      </a:lnTo>
                      <a:lnTo>
                        <a:pt x="155" y="155"/>
                      </a:lnTo>
                      <a:lnTo>
                        <a:pt x="138" y="173"/>
                      </a:lnTo>
                      <a:lnTo>
                        <a:pt x="121" y="193"/>
                      </a:lnTo>
                      <a:lnTo>
                        <a:pt x="105" y="213"/>
                      </a:lnTo>
                      <a:lnTo>
                        <a:pt x="90" y="234"/>
                      </a:lnTo>
                      <a:lnTo>
                        <a:pt x="77" y="255"/>
                      </a:lnTo>
                      <a:lnTo>
                        <a:pt x="63" y="277"/>
                      </a:lnTo>
                      <a:lnTo>
                        <a:pt x="51" y="301"/>
                      </a:lnTo>
                      <a:lnTo>
                        <a:pt x="41" y="323"/>
                      </a:lnTo>
                      <a:lnTo>
                        <a:pt x="32" y="347"/>
                      </a:lnTo>
                      <a:lnTo>
                        <a:pt x="24" y="373"/>
                      </a:lnTo>
                      <a:lnTo>
                        <a:pt x="17" y="398"/>
                      </a:lnTo>
                      <a:lnTo>
                        <a:pt x="10" y="423"/>
                      </a:lnTo>
                      <a:lnTo>
                        <a:pt x="6" y="450"/>
                      </a:lnTo>
                      <a:lnTo>
                        <a:pt x="2" y="476"/>
                      </a:lnTo>
                      <a:lnTo>
                        <a:pt x="1" y="503"/>
                      </a:lnTo>
                      <a:lnTo>
                        <a:pt x="0" y="531"/>
                      </a:lnTo>
                      <a:lnTo>
                        <a:pt x="0" y="531"/>
                      </a:lnTo>
                      <a:lnTo>
                        <a:pt x="1" y="558"/>
                      </a:lnTo>
                      <a:lnTo>
                        <a:pt x="2" y="586"/>
                      </a:lnTo>
                      <a:lnTo>
                        <a:pt x="6" y="612"/>
                      </a:lnTo>
                      <a:lnTo>
                        <a:pt x="10" y="637"/>
                      </a:lnTo>
                      <a:lnTo>
                        <a:pt x="17" y="664"/>
                      </a:lnTo>
                      <a:lnTo>
                        <a:pt x="24" y="689"/>
                      </a:lnTo>
                      <a:lnTo>
                        <a:pt x="33" y="715"/>
                      </a:lnTo>
                      <a:lnTo>
                        <a:pt x="42" y="739"/>
                      </a:lnTo>
                      <a:lnTo>
                        <a:pt x="53" y="763"/>
                      </a:lnTo>
                      <a:lnTo>
                        <a:pt x="65" y="785"/>
                      </a:lnTo>
                      <a:lnTo>
                        <a:pt x="78" y="808"/>
                      </a:lnTo>
                      <a:lnTo>
                        <a:pt x="91" y="829"/>
                      </a:lnTo>
                      <a:lnTo>
                        <a:pt x="106" y="851"/>
                      </a:lnTo>
                      <a:lnTo>
                        <a:pt x="122" y="871"/>
                      </a:lnTo>
                      <a:lnTo>
                        <a:pt x="139" y="889"/>
                      </a:lnTo>
                      <a:lnTo>
                        <a:pt x="157" y="908"/>
                      </a:lnTo>
                      <a:lnTo>
                        <a:pt x="209" y="857"/>
                      </a:lnTo>
                      <a:lnTo>
                        <a:pt x="209" y="857"/>
                      </a:lnTo>
                      <a:lnTo>
                        <a:pt x="193" y="841"/>
                      </a:lnTo>
                      <a:lnTo>
                        <a:pt x="178" y="824"/>
                      </a:lnTo>
                      <a:lnTo>
                        <a:pt x="165" y="807"/>
                      </a:lnTo>
                      <a:lnTo>
                        <a:pt x="151" y="788"/>
                      </a:lnTo>
                      <a:lnTo>
                        <a:pt x="139" y="769"/>
                      </a:lnTo>
                      <a:lnTo>
                        <a:pt x="129" y="751"/>
                      </a:lnTo>
                      <a:lnTo>
                        <a:pt x="118" y="731"/>
                      </a:lnTo>
                      <a:lnTo>
                        <a:pt x="109" y="711"/>
                      </a:lnTo>
                      <a:lnTo>
                        <a:pt x="101" y="689"/>
                      </a:lnTo>
                      <a:lnTo>
                        <a:pt x="93" y="668"/>
                      </a:lnTo>
                      <a:lnTo>
                        <a:pt x="86" y="645"/>
                      </a:lnTo>
                      <a:lnTo>
                        <a:pt x="82" y="624"/>
                      </a:lnTo>
                      <a:lnTo>
                        <a:pt x="77" y="600"/>
                      </a:lnTo>
                      <a:lnTo>
                        <a:pt x="74" y="578"/>
                      </a:lnTo>
                      <a:lnTo>
                        <a:pt x="73" y="554"/>
                      </a:lnTo>
                      <a:lnTo>
                        <a:pt x="71" y="531"/>
                      </a:lnTo>
                      <a:lnTo>
                        <a:pt x="71" y="531"/>
                      </a:lnTo>
                      <a:lnTo>
                        <a:pt x="73" y="507"/>
                      </a:lnTo>
                      <a:lnTo>
                        <a:pt x="74" y="483"/>
                      </a:lnTo>
                      <a:lnTo>
                        <a:pt x="77" y="460"/>
                      </a:lnTo>
                      <a:lnTo>
                        <a:pt x="81" y="438"/>
                      </a:lnTo>
                      <a:lnTo>
                        <a:pt x="86" y="415"/>
                      </a:lnTo>
                      <a:lnTo>
                        <a:pt x="93" y="394"/>
                      </a:lnTo>
                      <a:lnTo>
                        <a:pt x="99" y="373"/>
                      </a:lnTo>
                      <a:lnTo>
                        <a:pt x="109" y="351"/>
                      </a:lnTo>
                      <a:lnTo>
                        <a:pt x="117" y="331"/>
                      </a:lnTo>
                      <a:lnTo>
                        <a:pt x="127" y="311"/>
                      </a:lnTo>
                      <a:lnTo>
                        <a:pt x="138" y="293"/>
                      </a:lnTo>
                      <a:lnTo>
                        <a:pt x="150" y="274"/>
                      </a:lnTo>
                      <a:lnTo>
                        <a:pt x="163" y="255"/>
                      </a:lnTo>
                      <a:lnTo>
                        <a:pt x="177" y="238"/>
                      </a:lnTo>
                      <a:lnTo>
                        <a:pt x="191" y="222"/>
                      </a:lnTo>
                      <a:lnTo>
                        <a:pt x="206" y="206"/>
                      </a:lnTo>
                      <a:lnTo>
                        <a:pt x="222" y="191"/>
                      </a:lnTo>
                      <a:lnTo>
                        <a:pt x="239" y="177"/>
                      </a:lnTo>
                      <a:lnTo>
                        <a:pt x="257" y="163"/>
                      </a:lnTo>
                      <a:lnTo>
                        <a:pt x="274" y="150"/>
                      </a:lnTo>
                      <a:lnTo>
                        <a:pt x="293" y="138"/>
                      </a:lnTo>
                      <a:lnTo>
                        <a:pt x="313" y="127"/>
                      </a:lnTo>
                      <a:lnTo>
                        <a:pt x="333" y="117"/>
                      </a:lnTo>
                      <a:lnTo>
                        <a:pt x="353" y="108"/>
                      </a:lnTo>
                      <a:lnTo>
                        <a:pt x="372" y="100"/>
                      </a:lnTo>
                      <a:lnTo>
                        <a:pt x="394" y="93"/>
                      </a:lnTo>
                      <a:lnTo>
                        <a:pt x="416" y="86"/>
                      </a:lnTo>
                      <a:lnTo>
                        <a:pt x="438" y="81"/>
                      </a:lnTo>
                      <a:lnTo>
                        <a:pt x="460" y="77"/>
                      </a:lnTo>
                      <a:lnTo>
                        <a:pt x="484" y="74"/>
                      </a:lnTo>
                      <a:lnTo>
                        <a:pt x="507" y="73"/>
                      </a:lnTo>
                      <a:lnTo>
                        <a:pt x="531" y="72"/>
                      </a:lnTo>
                      <a:lnTo>
                        <a:pt x="531" y="72"/>
                      </a:lnTo>
                      <a:lnTo>
                        <a:pt x="555" y="73"/>
                      </a:lnTo>
                      <a:lnTo>
                        <a:pt x="578" y="74"/>
                      </a:lnTo>
                      <a:lnTo>
                        <a:pt x="600" y="77"/>
                      </a:lnTo>
                      <a:lnTo>
                        <a:pt x="623" y="81"/>
                      </a:lnTo>
                      <a:lnTo>
                        <a:pt x="646" y="86"/>
                      </a:lnTo>
                      <a:lnTo>
                        <a:pt x="667" y="93"/>
                      </a:lnTo>
                      <a:lnTo>
                        <a:pt x="688" y="100"/>
                      </a:lnTo>
                      <a:lnTo>
                        <a:pt x="709" y="108"/>
                      </a:lnTo>
                      <a:lnTo>
                        <a:pt x="729" y="117"/>
                      </a:lnTo>
                      <a:lnTo>
                        <a:pt x="749" y="127"/>
                      </a:lnTo>
                      <a:lnTo>
                        <a:pt x="768" y="138"/>
                      </a:lnTo>
                      <a:lnTo>
                        <a:pt x="787" y="150"/>
                      </a:lnTo>
                      <a:lnTo>
                        <a:pt x="805" y="163"/>
                      </a:lnTo>
                      <a:lnTo>
                        <a:pt x="823" y="177"/>
                      </a:lnTo>
                      <a:lnTo>
                        <a:pt x="839" y="191"/>
                      </a:lnTo>
                      <a:lnTo>
                        <a:pt x="855" y="206"/>
                      </a:lnTo>
                      <a:lnTo>
                        <a:pt x="871" y="222"/>
                      </a:lnTo>
                      <a:lnTo>
                        <a:pt x="885" y="238"/>
                      </a:lnTo>
                      <a:lnTo>
                        <a:pt x="899" y="255"/>
                      </a:lnTo>
                      <a:lnTo>
                        <a:pt x="911" y="274"/>
                      </a:lnTo>
                      <a:lnTo>
                        <a:pt x="923" y="293"/>
                      </a:lnTo>
                      <a:lnTo>
                        <a:pt x="935" y="311"/>
                      </a:lnTo>
                      <a:lnTo>
                        <a:pt x="944" y="331"/>
                      </a:lnTo>
                      <a:lnTo>
                        <a:pt x="953" y="351"/>
                      </a:lnTo>
                      <a:lnTo>
                        <a:pt x="961" y="373"/>
                      </a:lnTo>
                      <a:lnTo>
                        <a:pt x="969" y="394"/>
                      </a:lnTo>
                      <a:lnTo>
                        <a:pt x="975" y="415"/>
                      </a:lnTo>
                      <a:lnTo>
                        <a:pt x="980" y="438"/>
                      </a:lnTo>
                      <a:lnTo>
                        <a:pt x="984" y="460"/>
                      </a:lnTo>
                      <a:lnTo>
                        <a:pt x="988" y="483"/>
                      </a:lnTo>
                      <a:lnTo>
                        <a:pt x="989" y="507"/>
                      </a:lnTo>
                      <a:lnTo>
                        <a:pt x="989" y="531"/>
                      </a:lnTo>
                      <a:lnTo>
                        <a:pt x="989" y="531"/>
                      </a:lnTo>
                      <a:lnTo>
                        <a:pt x="989" y="554"/>
                      </a:lnTo>
                      <a:lnTo>
                        <a:pt x="987" y="578"/>
                      </a:lnTo>
                      <a:lnTo>
                        <a:pt x="984" y="600"/>
                      </a:lnTo>
                      <a:lnTo>
                        <a:pt x="980" y="624"/>
                      </a:lnTo>
                      <a:lnTo>
                        <a:pt x="975" y="645"/>
                      </a:lnTo>
                      <a:lnTo>
                        <a:pt x="969" y="668"/>
                      </a:lnTo>
                      <a:lnTo>
                        <a:pt x="961" y="689"/>
                      </a:lnTo>
                      <a:lnTo>
                        <a:pt x="953" y="711"/>
                      </a:lnTo>
                      <a:lnTo>
                        <a:pt x="944" y="731"/>
                      </a:lnTo>
                      <a:lnTo>
                        <a:pt x="933" y="751"/>
                      </a:lnTo>
                      <a:lnTo>
                        <a:pt x="923" y="769"/>
                      </a:lnTo>
                      <a:lnTo>
                        <a:pt x="911" y="788"/>
                      </a:lnTo>
                      <a:lnTo>
                        <a:pt x="897" y="807"/>
                      </a:lnTo>
                      <a:lnTo>
                        <a:pt x="883" y="824"/>
                      </a:lnTo>
                      <a:lnTo>
                        <a:pt x="868" y="841"/>
                      </a:lnTo>
                      <a:lnTo>
                        <a:pt x="853" y="857"/>
                      </a:lnTo>
                      <a:lnTo>
                        <a:pt x="904" y="908"/>
                      </a:lnTo>
                      <a:lnTo>
                        <a:pt x="904" y="908"/>
                      </a:lnTo>
                      <a:lnTo>
                        <a:pt x="923" y="889"/>
                      </a:lnTo>
                      <a:lnTo>
                        <a:pt x="939" y="871"/>
                      </a:lnTo>
                      <a:lnTo>
                        <a:pt x="955" y="851"/>
                      </a:lnTo>
                      <a:lnTo>
                        <a:pt x="971" y="829"/>
                      </a:lnTo>
                      <a:lnTo>
                        <a:pt x="984" y="808"/>
                      </a:lnTo>
                      <a:lnTo>
                        <a:pt x="997" y="785"/>
                      </a:lnTo>
                      <a:lnTo>
                        <a:pt x="1009" y="763"/>
                      </a:lnTo>
                      <a:lnTo>
                        <a:pt x="1020" y="739"/>
                      </a:lnTo>
                      <a:lnTo>
                        <a:pt x="1029" y="715"/>
                      </a:lnTo>
                      <a:lnTo>
                        <a:pt x="1038" y="689"/>
                      </a:lnTo>
                      <a:lnTo>
                        <a:pt x="1045" y="664"/>
                      </a:lnTo>
                      <a:lnTo>
                        <a:pt x="1050" y="637"/>
                      </a:lnTo>
                      <a:lnTo>
                        <a:pt x="1056" y="612"/>
                      </a:lnTo>
                      <a:lnTo>
                        <a:pt x="1060" y="586"/>
                      </a:lnTo>
                      <a:lnTo>
                        <a:pt x="1061" y="558"/>
                      </a:lnTo>
                      <a:lnTo>
                        <a:pt x="1062" y="531"/>
                      </a:lnTo>
                      <a:lnTo>
                        <a:pt x="1062" y="531"/>
                      </a:lnTo>
                      <a:lnTo>
                        <a:pt x="1061" y="503"/>
                      </a:lnTo>
                      <a:lnTo>
                        <a:pt x="1060" y="476"/>
                      </a:lnTo>
                      <a:lnTo>
                        <a:pt x="1056" y="450"/>
                      </a:lnTo>
                      <a:lnTo>
                        <a:pt x="1052" y="423"/>
                      </a:lnTo>
                      <a:lnTo>
                        <a:pt x="1045" y="398"/>
                      </a:lnTo>
                      <a:lnTo>
                        <a:pt x="1038" y="373"/>
                      </a:lnTo>
                      <a:lnTo>
                        <a:pt x="1030" y="347"/>
                      </a:lnTo>
                      <a:lnTo>
                        <a:pt x="1020" y="323"/>
                      </a:lnTo>
                      <a:lnTo>
                        <a:pt x="1009" y="301"/>
                      </a:lnTo>
                      <a:lnTo>
                        <a:pt x="999" y="277"/>
                      </a:lnTo>
                      <a:lnTo>
                        <a:pt x="985" y="255"/>
                      </a:lnTo>
                      <a:lnTo>
                        <a:pt x="972" y="234"/>
                      </a:lnTo>
                      <a:lnTo>
                        <a:pt x="956" y="213"/>
                      </a:lnTo>
                      <a:lnTo>
                        <a:pt x="941" y="193"/>
                      </a:lnTo>
                      <a:lnTo>
                        <a:pt x="924" y="173"/>
                      </a:lnTo>
                      <a:lnTo>
                        <a:pt x="907" y="155"/>
                      </a:lnTo>
                      <a:lnTo>
                        <a:pt x="888" y="137"/>
                      </a:lnTo>
                      <a:lnTo>
                        <a:pt x="869" y="121"/>
                      </a:lnTo>
                      <a:lnTo>
                        <a:pt x="849" y="105"/>
                      </a:lnTo>
                      <a:lnTo>
                        <a:pt x="828" y="90"/>
                      </a:lnTo>
                      <a:lnTo>
                        <a:pt x="807" y="76"/>
                      </a:lnTo>
                      <a:lnTo>
                        <a:pt x="784" y="64"/>
                      </a:lnTo>
                      <a:lnTo>
                        <a:pt x="761" y="52"/>
                      </a:lnTo>
                      <a:lnTo>
                        <a:pt x="737" y="41"/>
                      </a:lnTo>
                      <a:lnTo>
                        <a:pt x="713" y="32"/>
                      </a:lnTo>
                      <a:lnTo>
                        <a:pt x="688" y="24"/>
                      </a:lnTo>
                      <a:lnTo>
                        <a:pt x="664" y="16"/>
                      </a:lnTo>
                      <a:lnTo>
                        <a:pt x="638" y="10"/>
                      </a:lnTo>
                      <a:lnTo>
                        <a:pt x="612" y="5"/>
                      </a:lnTo>
                      <a:lnTo>
                        <a:pt x="586" y="2"/>
                      </a:lnTo>
                      <a:lnTo>
                        <a:pt x="558" y="0"/>
                      </a:lnTo>
                      <a:lnTo>
                        <a:pt x="531" y="0"/>
                      </a:lnTo>
                      <a:lnTo>
                        <a:pt x="531" y="0"/>
                      </a:lnTo>
                      <a:close/>
                    </a:path>
                  </a:pathLst>
                </a:custGeom>
                <a:solidFill>
                  <a:schemeClr val="tx1"/>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dirty="0">
                    <a:latin typeface="Segoe UI Light" panose="020B0502040204020203" pitchFamily="34" charset="0"/>
                    <a:cs typeface="Segoe UI Light" panose="020B0502040204020203" pitchFamily="34" charset="0"/>
                  </a:endParaRPr>
                </a:p>
              </p:txBody>
            </p:sp>
            <p:sp>
              <p:nvSpPr>
                <p:cNvPr id="18" name="Freeform 16">
                  <a:extLst>
                    <a:ext uri="{FF2B5EF4-FFF2-40B4-BE49-F238E27FC236}">
                      <a16:creationId xmlns:a16="http://schemas.microsoft.com/office/drawing/2014/main" id="{67C2325B-2684-4AD3-9626-40D22AA67E43}"/>
                    </a:ext>
                  </a:extLst>
                </p:cNvPr>
                <p:cNvSpPr>
                  <a:spLocks/>
                </p:cNvSpPr>
                <p:nvPr/>
              </p:nvSpPr>
              <p:spPr bwMode="auto">
                <a:xfrm>
                  <a:off x="728597" y="1260881"/>
                  <a:ext cx="2505923" cy="2230490"/>
                </a:xfrm>
                <a:custGeom>
                  <a:avLst/>
                  <a:gdLst>
                    <a:gd name="T0" fmla="*/ 477 w 1061"/>
                    <a:gd name="T1" fmla="*/ 2 h 908"/>
                    <a:gd name="T2" fmla="*/ 373 w 1061"/>
                    <a:gd name="T3" fmla="*/ 24 h 908"/>
                    <a:gd name="T4" fmla="*/ 278 w 1061"/>
                    <a:gd name="T5" fmla="*/ 64 h 908"/>
                    <a:gd name="T6" fmla="*/ 193 w 1061"/>
                    <a:gd name="T7" fmla="*/ 121 h 908"/>
                    <a:gd name="T8" fmla="*/ 121 w 1061"/>
                    <a:gd name="T9" fmla="*/ 193 h 908"/>
                    <a:gd name="T10" fmla="*/ 64 w 1061"/>
                    <a:gd name="T11" fmla="*/ 277 h 908"/>
                    <a:gd name="T12" fmla="*/ 24 w 1061"/>
                    <a:gd name="T13" fmla="*/ 373 h 908"/>
                    <a:gd name="T14" fmla="*/ 2 w 1061"/>
                    <a:gd name="T15" fmla="*/ 476 h 908"/>
                    <a:gd name="T16" fmla="*/ 0 w 1061"/>
                    <a:gd name="T17" fmla="*/ 558 h 908"/>
                    <a:gd name="T18" fmla="*/ 17 w 1061"/>
                    <a:gd name="T19" fmla="*/ 664 h 908"/>
                    <a:gd name="T20" fmla="*/ 53 w 1061"/>
                    <a:gd name="T21" fmla="*/ 763 h 908"/>
                    <a:gd name="T22" fmla="*/ 106 w 1061"/>
                    <a:gd name="T23" fmla="*/ 851 h 908"/>
                    <a:gd name="T24" fmla="*/ 209 w 1061"/>
                    <a:gd name="T25" fmla="*/ 857 h 908"/>
                    <a:gd name="T26" fmla="*/ 165 w 1061"/>
                    <a:gd name="T27" fmla="*/ 807 h 908"/>
                    <a:gd name="T28" fmla="*/ 118 w 1061"/>
                    <a:gd name="T29" fmla="*/ 731 h 908"/>
                    <a:gd name="T30" fmla="*/ 86 w 1061"/>
                    <a:gd name="T31" fmla="*/ 645 h 908"/>
                    <a:gd name="T32" fmla="*/ 73 w 1061"/>
                    <a:gd name="T33" fmla="*/ 554 h 908"/>
                    <a:gd name="T34" fmla="*/ 74 w 1061"/>
                    <a:gd name="T35" fmla="*/ 483 h 908"/>
                    <a:gd name="T36" fmla="*/ 93 w 1061"/>
                    <a:gd name="T37" fmla="*/ 394 h 908"/>
                    <a:gd name="T38" fmla="*/ 128 w 1061"/>
                    <a:gd name="T39" fmla="*/ 311 h 908"/>
                    <a:gd name="T40" fmla="*/ 177 w 1061"/>
                    <a:gd name="T41" fmla="*/ 238 h 908"/>
                    <a:gd name="T42" fmla="*/ 239 w 1061"/>
                    <a:gd name="T43" fmla="*/ 177 h 908"/>
                    <a:gd name="T44" fmla="*/ 311 w 1061"/>
                    <a:gd name="T45" fmla="*/ 127 h 908"/>
                    <a:gd name="T46" fmla="*/ 394 w 1061"/>
                    <a:gd name="T47" fmla="*/ 93 h 908"/>
                    <a:gd name="T48" fmla="*/ 483 w 1061"/>
                    <a:gd name="T49" fmla="*/ 74 h 908"/>
                    <a:gd name="T50" fmla="*/ 554 w 1061"/>
                    <a:gd name="T51" fmla="*/ 73 h 908"/>
                    <a:gd name="T52" fmla="*/ 646 w 1061"/>
                    <a:gd name="T53" fmla="*/ 86 h 908"/>
                    <a:gd name="T54" fmla="*/ 730 w 1061"/>
                    <a:gd name="T55" fmla="*/ 117 h 908"/>
                    <a:gd name="T56" fmla="*/ 805 w 1061"/>
                    <a:gd name="T57" fmla="*/ 163 h 908"/>
                    <a:gd name="T58" fmla="*/ 871 w 1061"/>
                    <a:gd name="T59" fmla="*/ 222 h 908"/>
                    <a:gd name="T60" fmla="*/ 923 w 1061"/>
                    <a:gd name="T61" fmla="*/ 293 h 908"/>
                    <a:gd name="T62" fmla="*/ 961 w 1061"/>
                    <a:gd name="T63" fmla="*/ 373 h 908"/>
                    <a:gd name="T64" fmla="*/ 984 w 1061"/>
                    <a:gd name="T65" fmla="*/ 460 h 908"/>
                    <a:gd name="T66" fmla="*/ 989 w 1061"/>
                    <a:gd name="T67" fmla="*/ 531 h 908"/>
                    <a:gd name="T68" fmla="*/ 980 w 1061"/>
                    <a:gd name="T69" fmla="*/ 624 h 908"/>
                    <a:gd name="T70" fmla="*/ 953 w 1061"/>
                    <a:gd name="T71" fmla="*/ 711 h 908"/>
                    <a:gd name="T72" fmla="*/ 909 w 1061"/>
                    <a:gd name="T73" fmla="*/ 788 h 908"/>
                    <a:gd name="T74" fmla="*/ 853 w 1061"/>
                    <a:gd name="T75" fmla="*/ 857 h 908"/>
                    <a:gd name="T76" fmla="*/ 939 w 1061"/>
                    <a:gd name="T77" fmla="*/ 871 h 908"/>
                    <a:gd name="T78" fmla="*/ 997 w 1061"/>
                    <a:gd name="T79" fmla="*/ 785 h 908"/>
                    <a:gd name="T80" fmla="*/ 1037 w 1061"/>
                    <a:gd name="T81" fmla="*/ 689 h 908"/>
                    <a:gd name="T82" fmla="*/ 1059 w 1061"/>
                    <a:gd name="T83" fmla="*/ 586 h 908"/>
                    <a:gd name="T84" fmla="*/ 1061 w 1061"/>
                    <a:gd name="T85" fmla="*/ 503 h 908"/>
                    <a:gd name="T86" fmla="*/ 1045 w 1061"/>
                    <a:gd name="T87" fmla="*/ 398 h 908"/>
                    <a:gd name="T88" fmla="*/ 1009 w 1061"/>
                    <a:gd name="T89" fmla="*/ 301 h 908"/>
                    <a:gd name="T90" fmla="*/ 956 w 1061"/>
                    <a:gd name="T91" fmla="*/ 213 h 908"/>
                    <a:gd name="T92" fmla="*/ 888 w 1061"/>
                    <a:gd name="T93" fmla="*/ 137 h 908"/>
                    <a:gd name="T94" fmla="*/ 805 w 1061"/>
                    <a:gd name="T95" fmla="*/ 76 h 908"/>
                    <a:gd name="T96" fmla="*/ 714 w 1061"/>
                    <a:gd name="T97" fmla="*/ 32 h 908"/>
                    <a:gd name="T98" fmla="*/ 611 w 1061"/>
                    <a:gd name="T99" fmla="*/ 5 h 908"/>
                    <a:gd name="T100" fmla="*/ 531 w 1061"/>
                    <a:gd name="T101"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1" h="908">
                      <a:moveTo>
                        <a:pt x="531" y="0"/>
                      </a:moveTo>
                      <a:lnTo>
                        <a:pt x="531" y="0"/>
                      </a:lnTo>
                      <a:lnTo>
                        <a:pt x="503" y="0"/>
                      </a:lnTo>
                      <a:lnTo>
                        <a:pt x="477" y="2"/>
                      </a:lnTo>
                      <a:lnTo>
                        <a:pt x="450" y="5"/>
                      </a:lnTo>
                      <a:lnTo>
                        <a:pt x="423" y="10"/>
                      </a:lnTo>
                      <a:lnTo>
                        <a:pt x="398" y="16"/>
                      </a:lnTo>
                      <a:lnTo>
                        <a:pt x="373" y="24"/>
                      </a:lnTo>
                      <a:lnTo>
                        <a:pt x="349" y="32"/>
                      </a:lnTo>
                      <a:lnTo>
                        <a:pt x="323" y="41"/>
                      </a:lnTo>
                      <a:lnTo>
                        <a:pt x="301" y="52"/>
                      </a:lnTo>
                      <a:lnTo>
                        <a:pt x="278" y="64"/>
                      </a:lnTo>
                      <a:lnTo>
                        <a:pt x="255" y="76"/>
                      </a:lnTo>
                      <a:lnTo>
                        <a:pt x="234" y="90"/>
                      </a:lnTo>
                      <a:lnTo>
                        <a:pt x="213" y="105"/>
                      </a:lnTo>
                      <a:lnTo>
                        <a:pt x="193" y="121"/>
                      </a:lnTo>
                      <a:lnTo>
                        <a:pt x="173" y="137"/>
                      </a:lnTo>
                      <a:lnTo>
                        <a:pt x="156" y="155"/>
                      </a:lnTo>
                      <a:lnTo>
                        <a:pt x="137" y="173"/>
                      </a:lnTo>
                      <a:lnTo>
                        <a:pt x="121" y="193"/>
                      </a:lnTo>
                      <a:lnTo>
                        <a:pt x="105" y="213"/>
                      </a:lnTo>
                      <a:lnTo>
                        <a:pt x="90" y="234"/>
                      </a:lnTo>
                      <a:lnTo>
                        <a:pt x="77" y="255"/>
                      </a:lnTo>
                      <a:lnTo>
                        <a:pt x="64" y="277"/>
                      </a:lnTo>
                      <a:lnTo>
                        <a:pt x="52" y="301"/>
                      </a:lnTo>
                      <a:lnTo>
                        <a:pt x="41" y="323"/>
                      </a:lnTo>
                      <a:lnTo>
                        <a:pt x="32" y="347"/>
                      </a:lnTo>
                      <a:lnTo>
                        <a:pt x="24" y="373"/>
                      </a:lnTo>
                      <a:lnTo>
                        <a:pt x="16" y="398"/>
                      </a:lnTo>
                      <a:lnTo>
                        <a:pt x="10" y="423"/>
                      </a:lnTo>
                      <a:lnTo>
                        <a:pt x="5" y="450"/>
                      </a:lnTo>
                      <a:lnTo>
                        <a:pt x="2" y="476"/>
                      </a:lnTo>
                      <a:lnTo>
                        <a:pt x="0" y="503"/>
                      </a:lnTo>
                      <a:lnTo>
                        <a:pt x="0" y="531"/>
                      </a:lnTo>
                      <a:lnTo>
                        <a:pt x="0" y="531"/>
                      </a:lnTo>
                      <a:lnTo>
                        <a:pt x="0" y="558"/>
                      </a:lnTo>
                      <a:lnTo>
                        <a:pt x="2" y="586"/>
                      </a:lnTo>
                      <a:lnTo>
                        <a:pt x="5" y="612"/>
                      </a:lnTo>
                      <a:lnTo>
                        <a:pt x="10" y="637"/>
                      </a:lnTo>
                      <a:lnTo>
                        <a:pt x="17" y="664"/>
                      </a:lnTo>
                      <a:lnTo>
                        <a:pt x="24" y="689"/>
                      </a:lnTo>
                      <a:lnTo>
                        <a:pt x="32" y="715"/>
                      </a:lnTo>
                      <a:lnTo>
                        <a:pt x="42" y="739"/>
                      </a:lnTo>
                      <a:lnTo>
                        <a:pt x="53" y="763"/>
                      </a:lnTo>
                      <a:lnTo>
                        <a:pt x="65" y="785"/>
                      </a:lnTo>
                      <a:lnTo>
                        <a:pt x="77" y="808"/>
                      </a:lnTo>
                      <a:lnTo>
                        <a:pt x="92" y="829"/>
                      </a:lnTo>
                      <a:lnTo>
                        <a:pt x="106" y="851"/>
                      </a:lnTo>
                      <a:lnTo>
                        <a:pt x="122" y="871"/>
                      </a:lnTo>
                      <a:lnTo>
                        <a:pt x="140" y="889"/>
                      </a:lnTo>
                      <a:lnTo>
                        <a:pt x="157" y="908"/>
                      </a:lnTo>
                      <a:lnTo>
                        <a:pt x="209" y="857"/>
                      </a:lnTo>
                      <a:lnTo>
                        <a:pt x="209" y="857"/>
                      </a:lnTo>
                      <a:lnTo>
                        <a:pt x="193" y="841"/>
                      </a:lnTo>
                      <a:lnTo>
                        <a:pt x="178" y="824"/>
                      </a:lnTo>
                      <a:lnTo>
                        <a:pt x="165" y="807"/>
                      </a:lnTo>
                      <a:lnTo>
                        <a:pt x="152" y="788"/>
                      </a:lnTo>
                      <a:lnTo>
                        <a:pt x="140" y="769"/>
                      </a:lnTo>
                      <a:lnTo>
                        <a:pt x="128" y="751"/>
                      </a:lnTo>
                      <a:lnTo>
                        <a:pt x="118" y="731"/>
                      </a:lnTo>
                      <a:lnTo>
                        <a:pt x="109" y="711"/>
                      </a:lnTo>
                      <a:lnTo>
                        <a:pt x="100" y="689"/>
                      </a:lnTo>
                      <a:lnTo>
                        <a:pt x="93" y="668"/>
                      </a:lnTo>
                      <a:lnTo>
                        <a:pt x="86" y="645"/>
                      </a:lnTo>
                      <a:lnTo>
                        <a:pt x="81" y="624"/>
                      </a:lnTo>
                      <a:lnTo>
                        <a:pt x="77" y="600"/>
                      </a:lnTo>
                      <a:lnTo>
                        <a:pt x="74" y="578"/>
                      </a:lnTo>
                      <a:lnTo>
                        <a:pt x="73" y="554"/>
                      </a:lnTo>
                      <a:lnTo>
                        <a:pt x="72" y="531"/>
                      </a:lnTo>
                      <a:lnTo>
                        <a:pt x="72" y="531"/>
                      </a:lnTo>
                      <a:lnTo>
                        <a:pt x="73" y="507"/>
                      </a:lnTo>
                      <a:lnTo>
                        <a:pt x="74" y="483"/>
                      </a:lnTo>
                      <a:lnTo>
                        <a:pt x="77" y="460"/>
                      </a:lnTo>
                      <a:lnTo>
                        <a:pt x="81" y="438"/>
                      </a:lnTo>
                      <a:lnTo>
                        <a:pt x="86" y="415"/>
                      </a:lnTo>
                      <a:lnTo>
                        <a:pt x="93" y="394"/>
                      </a:lnTo>
                      <a:lnTo>
                        <a:pt x="100" y="373"/>
                      </a:lnTo>
                      <a:lnTo>
                        <a:pt x="108" y="351"/>
                      </a:lnTo>
                      <a:lnTo>
                        <a:pt x="117" y="331"/>
                      </a:lnTo>
                      <a:lnTo>
                        <a:pt x="128" y="311"/>
                      </a:lnTo>
                      <a:lnTo>
                        <a:pt x="138" y="293"/>
                      </a:lnTo>
                      <a:lnTo>
                        <a:pt x="150" y="274"/>
                      </a:lnTo>
                      <a:lnTo>
                        <a:pt x="163" y="255"/>
                      </a:lnTo>
                      <a:lnTo>
                        <a:pt x="177" y="238"/>
                      </a:lnTo>
                      <a:lnTo>
                        <a:pt x="191" y="222"/>
                      </a:lnTo>
                      <a:lnTo>
                        <a:pt x="206" y="206"/>
                      </a:lnTo>
                      <a:lnTo>
                        <a:pt x="222" y="191"/>
                      </a:lnTo>
                      <a:lnTo>
                        <a:pt x="239" y="177"/>
                      </a:lnTo>
                      <a:lnTo>
                        <a:pt x="257" y="163"/>
                      </a:lnTo>
                      <a:lnTo>
                        <a:pt x="274" y="150"/>
                      </a:lnTo>
                      <a:lnTo>
                        <a:pt x="293" y="138"/>
                      </a:lnTo>
                      <a:lnTo>
                        <a:pt x="311" y="127"/>
                      </a:lnTo>
                      <a:lnTo>
                        <a:pt x="331" y="117"/>
                      </a:lnTo>
                      <a:lnTo>
                        <a:pt x="353" y="108"/>
                      </a:lnTo>
                      <a:lnTo>
                        <a:pt x="373" y="100"/>
                      </a:lnTo>
                      <a:lnTo>
                        <a:pt x="394" y="93"/>
                      </a:lnTo>
                      <a:lnTo>
                        <a:pt x="417" y="86"/>
                      </a:lnTo>
                      <a:lnTo>
                        <a:pt x="438" y="81"/>
                      </a:lnTo>
                      <a:lnTo>
                        <a:pt x="461" y="77"/>
                      </a:lnTo>
                      <a:lnTo>
                        <a:pt x="483" y="74"/>
                      </a:lnTo>
                      <a:lnTo>
                        <a:pt x="507" y="73"/>
                      </a:lnTo>
                      <a:lnTo>
                        <a:pt x="531" y="72"/>
                      </a:lnTo>
                      <a:lnTo>
                        <a:pt x="531" y="72"/>
                      </a:lnTo>
                      <a:lnTo>
                        <a:pt x="554" y="73"/>
                      </a:lnTo>
                      <a:lnTo>
                        <a:pt x="578" y="74"/>
                      </a:lnTo>
                      <a:lnTo>
                        <a:pt x="600" y="77"/>
                      </a:lnTo>
                      <a:lnTo>
                        <a:pt x="623" y="81"/>
                      </a:lnTo>
                      <a:lnTo>
                        <a:pt x="646" y="86"/>
                      </a:lnTo>
                      <a:lnTo>
                        <a:pt x="667" y="93"/>
                      </a:lnTo>
                      <a:lnTo>
                        <a:pt x="688" y="100"/>
                      </a:lnTo>
                      <a:lnTo>
                        <a:pt x="710" y="108"/>
                      </a:lnTo>
                      <a:lnTo>
                        <a:pt x="730" y="117"/>
                      </a:lnTo>
                      <a:lnTo>
                        <a:pt x="750" y="127"/>
                      </a:lnTo>
                      <a:lnTo>
                        <a:pt x="768" y="138"/>
                      </a:lnTo>
                      <a:lnTo>
                        <a:pt x="787" y="150"/>
                      </a:lnTo>
                      <a:lnTo>
                        <a:pt x="805" y="163"/>
                      </a:lnTo>
                      <a:lnTo>
                        <a:pt x="823" y="177"/>
                      </a:lnTo>
                      <a:lnTo>
                        <a:pt x="839" y="191"/>
                      </a:lnTo>
                      <a:lnTo>
                        <a:pt x="855" y="206"/>
                      </a:lnTo>
                      <a:lnTo>
                        <a:pt x="871" y="222"/>
                      </a:lnTo>
                      <a:lnTo>
                        <a:pt x="884" y="238"/>
                      </a:lnTo>
                      <a:lnTo>
                        <a:pt x="899" y="255"/>
                      </a:lnTo>
                      <a:lnTo>
                        <a:pt x="911" y="274"/>
                      </a:lnTo>
                      <a:lnTo>
                        <a:pt x="923" y="293"/>
                      </a:lnTo>
                      <a:lnTo>
                        <a:pt x="933" y="311"/>
                      </a:lnTo>
                      <a:lnTo>
                        <a:pt x="944" y="331"/>
                      </a:lnTo>
                      <a:lnTo>
                        <a:pt x="953" y="351"/>
                      </a:lnTo>
                      <a:lnTo>
                        <a:pt x="961" y="373"/>
                      </a:lnTo>
                      <a:lnTo>
                        <a:pt x="969" y="394"/>
                      </a:lnTo>
                      <a:lnTo>
                        <a:pt x="975" y="415"/>
                      </a:lnTo>
                      <a:lnTo>
                        <a:pt x="980" y="438"/>
                      </a:lnTo>
                      <a:lnTo>
                        <a:pt x="984" y="460"/>
                      </a:lnTo>
                      <a:lnTo>
                        <a:pt x="987" y="483"/>
                      </a:lnTo>
                      <a:lnTo>
                        <a:pt x="989" y="507"/>
                      </a:lnTo>
                      <a:lnTo>
                        <a:pt x="989" y="531"/>
                      </a:lnTo>
                      <a:lnTo>
                        <a:pt x="989" y="531"/>
                      </a:lnTo>
                      <a:lnTo>
                        <a:pt x="989" y="554"/>
                      </a:lnTo>
                      <a:lnTo>
                        <a:pt x="987" y="578"/>
                      </a:lnTo>
                      <a:lnTo>
                        <a:pt x="984" y="600"/>
                      </a:lnTo>
                      <a:lnTo>
                        <a:pt x="980" y="624"/>
                      </a:lnTo>
                      <a:lnTo>
                        <a:pt x="975" y="645"/>
                      </a:lnTo>
                      <a:lnTo>
                        <a:pt x="968" y="668"/>
                      </a:lnTo>
                      <a:lnTo>
                        <a:pt x="961" y="689"/>
                      </a:lnTo>
                      <a:lnTo>
                        <a:pt x="953" y="711"/>
                      </a:lnTo>
                      <a:lnTo>
                        <a:pt x="944" y="731"/>
                      </a:lnTo>
                      <a:lnTo>
                        <a:pt x="933" y="751"/>
                      </a:lnTo>
                      <a:lnTo>
                        <a:pt x="921" y="769"/>
                      </a:lnTo>
                      <a:lnTo>
                        <a:pt x="909" y="788"/>
                      </a:lnTo>
                      <a:lnTo>
                        <a:pt x="897" y="807"/>
                      </a:lnTo>
                      <a:lnTo>
                        <a:pt x="883" y="824"/>
                      </a:lnTo>
                      <a:lnTo>
                        <a:pt x="868" y="841"/>
                      </a:lnTo>
                      <a:lnTo>
                        <a:pt x="853" y="857"/>
                      </a:lnTo>
                      <a:lnTo>
                        <a:pt x="904" y="908"/>
                      </a:lnTo>
                      <a:lnTo>
                        <a:pt x="904" y="908"/>
                      </a:lnTo>
                      <a:lnTo>
                        <a:pt x="921" y="889"/>
                      </a:lnTo>
                      <a:lnTo>
                        <a:pt x="939" y="871"/>
                      </a:lnTo>
                      <a:lnTo>
                        <a:pt x="955" y="851"/>
                      </a:lnTo>
                      <a:lnTo>
                        <a:pt x="969" y="829"/>
                      </a:lnTo>
                      <a:lnTo>
                        <a:pt x="984" y="808"/>
                      </a:lnTo>
                      <a:lnTo>
                        <a:pt x="997" y="785"/>
                      </a:lnTo>
                      <a:lnTo>
                        <a:pt x="1009" y="763"/>
                      </a:lnTo>
                      <a:lnTo>
                        <a:pt x="1020" y="739"/>
                      </a:lnTo>
                      <a:lnTo>
                        <a:pt x="1029" y="715"/>
                      </a:lnTo>
                      <a:lnTo>
                        <a:pt x="1037" y="689"/>
                      </a:lnTo>
                      <a:lnTo>
                        <a:pt x="1045" y="664"/>
                      </a:lnTo>
                      <a:lnTo>
                        <a:pt x="1051" y="637"/>
                      </a:lnTo>
                      <a:lnTo>
                        <a:pt x="1056" y="612"/>
                      </a:lnTo>
                      <a:lnTo>
                        <a:pt x="1059" y="586"/>
                      </a:lnTo>
                      <a:lnTo>
                        <a:pt x="1061" y="558"/>
                      </a:lnTo>
                      <a:lnTo>
                        <a:pt x="1061" y="531"/>
                      </a:lnTo>
                      <a:lnTo>
                        <a:pt x="1061" y="531"/>
                      </a:lnTo>
                      <a:lnTo>
                        <a:pt x="1061" y="503"/>
                      </a:lnTo>
                      <a:lnTo>
                        <a:pt x="1059" y="476"/>
                      </a:lnTo>
                      <a:lnTo>
                        <a:pt x="1056" y="450"/>
                      </a:lnTo>
                      <a:lnTo>
                        <a:pt x="1051" y="423"/>
                      </a:lnTo>
                      <a:lnTo>
                        <a:pt x="1045" y="398"/>
                      </a:lnTo>
                      <a:lnTo>
                        <a:pt x="1039" y="373"/>
                      </a:lnTo>
                      <a:lnTo>
                        <a:pt x="1029" y="347"/>
                      </a:lnTo>
                      <a:lnTo>
                        <a:pt x="1020" y="323"/>
                      </a:lnTo>
                      <a:lnTo>
                        <a:pt x="1009" y="301"/>
                      </a:lnTo>
                      <a:lnTo>
                        <a:pt x="997" y="277"/>
                      </a:lnTo>
                      <a:lnTo>
                        <a:pt x="985" y="255"/>
                      </a:lnTo>
                      <a:lnTo>
                        <a:pt x="971" y="234"/>
                      </a:lnTo>
                      <a:lnTo>
                        <a:pt x="956" y="213"/>
                      </a:lnTo>
                      <a:lnTo>
                        <a:pt x="940" y="193"/>
                      </a:lnTo>
                      <a:lnTo>
                        <a:pt x="924" y="173"/>
                      </a:lnTo>
                      <a:lnTo>
                        <a:pt x="907" y="155"/>
                      </a:lnTo>
                      <a:lnTo>
                        <a:pt x="888" y="137"/>
                      </a:lnTo>
                      <a:lnTo>
                        <a:pt x="868" y="121"/>
                      </a:lnTo>
                      <a:lnTo>
                        <a:pt x="848" y="105"/>
                      </a:lnTo>
                      <a:lnTo>
                        <a:pt x="828" y="90"/>
                      </a:lnTo>
                      <a:lnTo>
                        <a:pt x="805" y="76"/>
                      </a:lnTo>
                      <a:lnTo>
                        <a:pt x="784" y="64"/>
                      </a:lnTo>
                      <a:lnTo>
                        <a:pt x="762" y="52"/>
                      </a:lnTo>
                      <a:lnTo>
                        <a:pt x="738" y="41"/>
                      </a:lnTo>
                      <a:lnTo>
                        <a:pt x="714" y="32"/>
                      </a:lnTo>
                      <a:lnTo>
                        <a:pt x="688" y="24"/>
                      </a:lnTo>
                      <a:lnTo>
                        <a:pt x="663" y="16"/>
                      </a:lnTo>
                      <a:lnTo>
                        <a:pt x="638" y="10"/>
                      </a:lnTo>
                      <a:lnTo>
                        <a:pt x="611" y="5"/>
                      </a:lnTo>
                      <a:lnTo>
                        <a:pt x="584" y="2"/>
                      </a:lnTo>
                      <a:lnTo>
                        <a:pt x="558" y="0"/>
                      </a:lnTo>
                      <a:lnTo>
                        <a:pt x="531" y="0"/>
                      </a:lnTo>
                      <a:lnTo>
                        <a:pt x="531" y="0"/>
                      </a:lnTo>
                      <a:close/>
                    </a:path>
                  </a:pathLst>
                </a:custGeom>
                <a:solidFill>
                  <a:schemeClr val="accent1">
                    <a:lumMod val="40000"/>
                    <a:lumOff val="60000"/>
                  </a:schemeClr>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a:latin typeface="Segoe UI Light" panose="020B0502040204020203" pitchFamily="34" charset="0"/>
                    <a:cs typeface="Segoe UI Light" panose="020B0502040204020203" pitchFamily="34" charset="0"/>
                  </a:endParaRPr>
                </a:p>
              </p:txBody>
            </p:sp>
            <p:sp>
              <p:nvSpPr>
                <p:cNvPr id="19" name="Freeform 18">
                  <a:extLst>
                    <a:ext uri="{FF2B5EF4-FFF2-40B4-BE49-F238E27FC236}">
                      <a16:creationId xmlns:a16="http://schemas.microsoft.com/office/drawing/2014/main" id="{F8898B3D-8575-41AF-B285-9BA1A786CEBA}"/>
                    </a:ext>
                  </a:extLst>
                </p:cNvPr>
                <p:cNvSpPr>
                  <a:spLocks/>
                </p:cNvSpPr>
                <p:nvPr/>
              </p:nvSpPr>
              <p:spPr bwMode="auto">
                <a:xfrm>
                  <a:off x="5660138" y="3363634"/>
                  <a:ext cx="2508284" cy="2232947"/>
                </a:xfrm>
                <a:custGeom>
                  <a:avLst/>
                  <a:gdLst>
                    <a:gd name="T0" fmla="*/ 585 w 1062"/>
                    <a:gd name="T1" fmla="*/ 907 h 909"/>
                    <a:gd name="T2" fmla="*/ 689 w 1062"/>
                    <a:gd name="T3" fmla="*/ 885 h 909"/>
                    <a:gd name="T4" fmla="*/ 785 w 1062"/>
                    <a:gd name="T5" fmla="*/ 845 h 909"/>
                    <a:gd name="T6" fmla="*/ 869 w 1062"/>
                    <a:gd name="T7" fmla="*/ 788 h 909"/>
                    <a:gd name="T8" fmla="*/ 941 w 1062"/>
                    <a:gd name="T9" fmla="*/ 716 h 909"/>
                    <a:gd name="T10" fmla="*/ 998 w 1062"/>
                    <a:gd name="T11" fmla="*/ 631 h 909"/>
                    <a:gd name="T12" fmla="*/ 1038 w 1062"/>
                    <a:gd name="T13" fmla="*/ 536 h 909"/>
                    <a:gd name="T14" fmla="*/ 1059 w 1062"/>
                    <a:gd name="T15" fmla="*/ 433 h 909"/>
                    <a:gd name="T16" fmla="*/ 1062 w 1062"/>
                    <a:gd name="T17" fmla="*/ 350 h 909"/>
                    <a:gd name="T18" fmla="*/ 1046 w 1062"/>
                    <a:gd name="T19" fmla="*/ 245 h 909"/>
                    <a:gd name="T20" fmla="*/ 1008 w 1062"/>
                    <a:gd name="T21" fmla="*/ 146 h 909"/>
                    <a:gd name="T22" fmla="*/ 955 w 1062"/>
                    <a:gd name="T23" fmla="*/ 58 h 909"/>
                    <a:gd name="T24" fmla="*/ 854 w 1062"/>
                    <a:gd name="T25" fmla="*/ 52 h 909"/>
                    <a:gd name="T26" fmla="*/ 897 w 1062"/>
                    <a:gd name="T27" fmla="*/ 101 h 909"/>
                    <a:gd name="T28" fmla="*/ 943 w 1062"/>
                    <a:gd name="T29" fmla="*/ 178 h 909"/>
                    <a:gd name="T30" fmla="*/ 975 w 1062"/>
                    <a:gd name="T31" fmla="*/ 262 h 909"/>
                    <a:gd name="T32" fmla="*/ 988 w 1062"/>
                    <a:gd name="T33" fmla="*/ 354 h 909"/>
                    <a:gd name="T34" fmla="*/ 987 w 1062"/>
                    <a:gd name="T35" fmla="*/ 425 h 909"/>
                    <a:gd name="T36" fmla="*/ 968 w 1062"/>
                    <a:gd name="T37" fmla="*/ 514 h 909"/>
                    <a:gd name="T38" fmla="*/ 934 w 1062"/>
                    <a:gd name="T39" fmla="*/ 596 h 909"/>
                    <a:gd name="T40" fmla="*/ 885 w 1062"/>
                    <a:gd name="T41" fmla="*/ 670 h 909"/>
                    <a:gd name="T42" fmla="*/ 823 w 1062"/>
                    <a:gd name="T43" fmla="*/ 732 h 909"/>
                    <a:gd name="T44" fmla="*/ 750 w 1062"/>
                    <a:gd name="T45" fmla="*/ 782 h 909"/>
                    <a:gd name="T46" fmla="*/ 667 w 1062"/>
                    <a:gd name="T47" fmla="*/ 816 h 909"/>
                    <a:gd name="T48" fmla="*/ 578 w 1062"/>
                    <a:gd name="T49" fmla="*/ 835 h 909"/>
                    <a:gd name="T50" fmla="*/ 508 w 1062"/>
                    <a:gd name="T51" fmla="*/ 836 h 909"/>
                    <a:gd name="T52" fmla="*/ 416 w 1062"/>
                    <a:gd name="T53" fmla="*/ 823 h 909"/>
                    <a:gd name="T54" fmla="*/ 332 w 1062"/>
                    <a:gd name="T55" fmla="*/ 791 h 909"/>
                    <a:gd name="T56" fmla="*/ 256 w 1062"/>
                    <a:gd name="T57" fmla="*/ 746 h 909"/>
                    <a:gd name="T58" fmla="*/ 192 w 1062"/>
                    <a:gd name="T59" fmla="*/ 687 h 909"/>
                    <a:gd name="T60" fmla="*/ 139 w 1062"/>
                    <a:gd name="T61" fmla="*/ 616 h 909"/>
                    <a:gd name="T62" fmla="*/ 100 w 1062"/>
                    <a:gd name="T63" fmla="*/ 535 h 909"/>
                    <a:gd name="T64" fmla="*/ 77 w 1062"/>
                    <a:gd name="T65" fmla="*/ 447 h 909"/>
                    <a:gd name="T66" fmla="*/ 72 w 1062"/>
                    <a:gd name="T67" fmla="*/ 378 h 909"/>
                    <a:gd name="T68" fmla="*/ 81 w 1062"/>
                    <a:gd name="T69" fmla="*/ 285 h 909"/>
                    <a:gd name="T70" fmla="*/ 109 w 1062"/>
                    <a:gd name="T71" fmla="*/ 198 h 909"/>
                    <a:gd name="T72" fmla="*/ 152 w 1062"/>
                    <a:gd name="T73" fmla="*/ 120 h 909"/>
                    <a:gd name="T74" fmla="*/ 209 w 1062"/>
                    <a:gd name="T75" fmla="*/ 52 h 909"/>
                    <a:gd name="T76" fmla="*/ 123 w 1062"/>
                    <a:gd name="T77" fmla="*/ 38 h 909"/>
                    <a:gd name="T78" fmla="*/ 64 w 1062"/>
                    <a:gd name="T79" fmla="*/ 124 h 909"/>
                    <a:gd name="T80" fmla="*/ 24 w 1062"/>
                    <a:gd name="T81" fmla="*/ 220 h 909"/>
                    <a:gd name="T82" fmla="*/ 3 w 1062"/>
                    <a:gd name="T83" fmla="*/ 323 h 909"/>
                    <a:gd name="T84" fmla="*/ 0 w 1062"/>
                    <a:gd name="T85" fmla="*/ 405 h 909"/>
                    <a:gd name="T86" fmla="*/ 16 w 1062"/>
                    <a:gd name="T87" fmla="*/ 511 h 909"/>
                    <a:gd name="T88" fmla="*/ 52 w 1062"/>
                    <a:gd name="T89" fmla="*/ 608 h 909"/>
                    <a:gd name="T90" fmla="*/ 105 w 1062"/>
                    <a:gd name="T91" fmla="*/ 696 h 909"/>
                    <a:gd name="T92" fmla="*/ 173 w 1062"/>
                    <a:gd name="T93" fmla="*/ 771 h 909"/>
                    <a:gd name="T94" fmla="*/ 256 w 1062"/>
                    <a:gd name="T95" fmla="*/ 832 h 909"/>
                    <a:gd name="T96" fmla="*/ 348 w 1062"/>
                    <a:gd name="T97" fmla="*/ 877 h 909"/>
                    <a:gd name="T98" fmla="*/ 450 w 1062"/>
                    <a:gd name="T99" fmla="*/ 903 h 909"/>
                    <a:gd name="T100" fmla="*/ 532 w 1062"/>
                    <a:gd name="T101"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2" h="909">
                      <a:moveTo>
                        <a:pt x="532" y="909"/>
                      </a:moveTo>
                      <a:lnTo>
                        <a:pt x="532" y="909"/>
                      </a:lnTo>
                      <a:lnTo>
                        <a:pt x="558" y="908"/>
                      </a:lnTo>
                      <a:lnTo>
                        <a:pt x="585" y="907"/>
                      </a:lnTo>
                      <a:lnTo>
                        <a:pt x="612" y="903"/>
                      </a:lnTo>
                      <a:lnTo>
                        <a:pt x="638" y="899"/>
                      </a:lnTo>
                      <a:lnTo>
                        <a:pt x="663" y="892"/>
                      </a:lnTo>
                      <a:lnTo>
                        <a:pt x="689" y="885"/>
                      </a:lnTo>
                      <a:lnTo>
                        <a:pt x="714" y="877"/>
                      </a:lnTo>
                      <a:lnTo>
                        <a:pt x="738" y="867"/>
                      </a:lnTo>
                      <a:lnTo>
                        <a:pt x="761" y="856"/>
                      </a:lnTo>
                      <a:lnTo>
                        <a:pt x="785" y="845"/>
                      </a:lnTo>
                      <a:lnTo>
                        <a:pt x="806" y="832"/>
                      </a:lnTo>
                      <a:lnTo>
                        <a:pt x="827" y="819"/>
                      </a:lnTo>
                      <a:lnTo>
                        <a:pt x="849" y="804"/>
                      </a:lnTo>
                      <a:lnTo>
                        <a:pt x="869" y="788"/>
                      </a:lnTo>
                      <a:lnTo>
                        <a:pt x="889" y="771"/>
                      </a:lnTo>
                      <a:lnTo>
                        <a:pt x="907" y="754"/>
                      </a:lnTo>
                      <a:lnTo>
                        <a:pt x="925" y="735"/>
                      </a:lnTo>
                      <a:lnTo>
                        <a:pt x="941" y="716"/>
                      </a:lnTo>
                      <a:lnTo>
                        <a:pt x="957" y="696"/>
                      </a:lnTo>
                      <a:lnTo>
                        <a:pt x="971" y="675"/>
                      </a:lnTo>
                      <a:lnTo>
                        <a:pt x="986" y="654"/>
                      </a:lnTo>
                      <a:lnTo>
                        <a:pt x="998" y="631"/>
                      </a:lnTo>
                      <a:lnTo>
                        <a:pt x="1010" y="608"/>
                      </a:lnTo>
                      <a:lnTo>
                        <a:pt x="1020" y="584"/>
                      </a:lnTo>
                      <a:lnTo>
                        <a:pt x="1030" y="560"/>
                      </a:lnTo>
                      <a:lnTo>
                        <a:pt x="1038" y="536"/>
                      </a:lnTo>
                      <a:lnTo>
                        <a:pt x="1046" y="511"/>
                      </a:lnTo>
                      <a:lnTo>
                        <a:pt x="1051" y="485"/>
                      </a:lnTo>
                      <a:lnTo>
                        <a:pt x="1056" y="459"/>
                      </a:lnTo>
                      <a:lnTo>
                        <a:pt x="1059" y="433"/>
                      </a:lnTo>
                      <a:lnTo>
                        <a:pt x="1062" y="405"/>
                      </a:lnTo>
                      <a:lnTo>
                        <a:pt x="1062" y="378"/>
                      </a:lnTo>
                      <a:lnTo>
                        <a:pt x="1062" y="378"/>
                      </a:lnTo>
                      <a:lnTo>
                        <a:pt x="1062" y="350"/>
                      </a:lnTo>
                      <a:lnTo>
                        <a:pt x="1059" y="323"/>
                      </a:lnTo>
                      <a:lnTo>
                        <a:pt x="1056" y="297"/>
                      </a:lnTo>
                      <a:lnTo>
                        <a:pt x="1051" y="270"/>
                      </a:lnTo>
                      <a:lnTo>
                        <a:pt x="1046" y="245"/>
                      </a:lnTo>
                      <a:lnTo>
                        <a:pt x="1038" y="220"/>
                      </a:lnTo>
                      <a:lnTo>
                        <a:pt x="1030" y="194"/>
                      </a:lnTo>
                      <a:lnTo>
                        <a:pt x="1020" y="170"/>
                      </a:lnTo>
                      <a:lnTo>
                        <a:pt x="1008" y="146"/>
                      </a:lnTo>
                      <a:lnTo>
                        <a:pt x="998" y="124"/>
                      </a:lnTo>
                      <a:lnTo>
                        <a:pt x="984" y="101"/>
                      </a:lnTo>
                      <a:lnTo>
                        <a:pt x="970" y="80"/>
                      </a:lnTo>
                      <a:lnTo>
                        <a:pt x="955" y="58"/>
                      </a:lnTo>
                      <a:lnTo>
                        <a:pt x="939" y="38"/>
                      </a:lnTo>
                      <a:lnTo>
                        <a:pt x="922" y="19"/>
                      </a:lnTo>
                      <a:lnTo>
                        <a:pt x="905" y="0"/>
                      </a:lnTo>
                      <a:lnTo>
                        <a:pt x="854" y="52"/>
                      </a:lnTo>
                      <a:lnTo>
                        <a:pt x="854" y="52"/>
                      </a:lnTo>
                      <a:lnTo>
                        <a:pt x="869" y="68"/>
                      </a:lnTo>
                      <a:lnTo>
                        <a:pt x="883" y="84"/>
                      </a:lnTo>
                      <a:lnTo>
                        <a:pt x="897" y="101"/>
                      </a:lnTo>
                      <a:lnTo>
                        <a:pt x="910" y="120"/>
                      </a:lnTo>
                      <a:lnTo>
                        <a:pt x="922" y="138"/>
                      </a:lnTo>
                      <a:lnTo>
                        <a:pt x="934" y="158"/>
                      </a:lnTo>
                      <a:lnTo>
                        <a:pt x="943" y="178"/>
                      </a:lnTo>
                      <a:lnTo>
                        <a:pt x="953" y="198"/>
                      </a:lnTo>
                      <a:lnTo>
                        <a:pt x="962" y="220"/>
                      </a:lnTo>
                      <a:lnTo>
                        <a:pt x="968" y="241"/>
                      </a:lnTo>
                      <a:lnTo>
                        <a:pt x="975" y="262"/>
                      </a:lnTo>
                      <a:lnTo>
                        <a:pt x="980" y="285"/>
                      </a:lnTo>
                      <a:lnTo>
                        <a:pt x="984" y="307"/>
                      </a:lnTo>
                      <a:lnTo>
                        <a:pt x="987" y="330"/>
                      </a:lnTo>
                      <a:lnTo>
                        <a:pt x="988" y="354"/>
                      </a:lnTo>
                      <a:lnTo>
                        <a:pt x="990" y="378"/>
                      </a:lnTo>
                      <a:lnTo>
                        <a:pt x="990" y="378"/>
                      </a:lnTo>
                      <a:lnTo>
                        <a:pt x="988" y="402"/>
                      </a:lnTo>
                      <a:lnTo>
                        <a:pt x="987" y="425"/>
                      </a:lnTo>
                      <a:lnTo>
                        <a:pt x="984" y="447"/>
                      </a:lnTo>
                      <a:lnTo>
                        <a:pt x="980" y="470"/>
                      </a:lnTo>
                      <a:lnTo>
                        <a:pt x="975" y="493"/>
                      </a:lnTo>
                      <a:lnTo>
                        <a:pt x="968" y="514"/>
                      </a:lnTo>
                      <a:lnTo>
                        <a:pt x="962" y="535"/>
                      </a:lnTo>
                      <a:lnTo>
                        <a:pt x="954" y="556"/>
                      </a:lnTo>
                      <a:lnTo>
                        <a:pt x="945" y="576"/>
                      </a:lnTo>
                      <a:lnTo>
                        <a:pt x="934" y="596"/>
                      </a:lnTo>
                      <a:lnTo>
                        <a:pt x="923" y="616"/>
                      </a:lnTo>
                      <a:lnTo>
                        <a:pt x="911" y="635"/>
                      </a:lnTo>
                      <a:lnTo>
                        <a:pt x="899" y="652"/>
                      </a:lnTo>
                      <a:lnTo>
                        <a:pt x="885" y="670"/>
                      </a:lnTo>
                      <a:lnTo>
                        <a:pt x="870" y="687"/>
                      </a:lnTo>
                      <a:lnTo>
                        <a:pt x="855" y="702"/>
                      </a:lnTo>
                      <a:lnTo>
                        <a:pt x="839" y="718"/>
                      </a:lnTo>
                      <a:lnTo>
                        <a:pt x="823" y="732"/>
                      </a:lnTo>
                      <a:lnTo>
                        <a:pt x="806" y="746"/>
                      </a:lnTo>
                      <a:lnTo>
                        <a:pt x="787" y="759"/>
                      </a:lnTo>
                      <a:lnTo>
                        <a:pt x="769" y="771"/>
                      </a:lnTo>
                      <a:lnTo>
                        <a:pt x="750" y="782"/>
                      </a:lnTo>
                      <a:lnTo>
                        <a:pt x="730" y="791"/>
                      </a:lnTo>
                      <a:lnTo>
                        <a:pt x="710" y="800"/>
                      </a:lnTo>
                      <a:lnTo>
                        <a:pt x="689" y="808"/>
                      </a:lnTo>
                      <a:lnTo>
                        <a:pt x="667" y="816"/>
                      </a:lnTo>
                      <a:lnTo>
                        <a:pt x="646" y="823"/>
                      </a:lnTo>
                      <a:lnTo>
                        <a:pt x="624" y="827"/>
                      </a:lnTo>
                      <a:lnTo>
                        <a:pt x="601" y="831"/>
                      </a:lnTo>
                      <a:lnTo>
                        <a:pt x="578" y="835"/>
                      </a:lnTo>
                      <a:lnTo>
                        <a:pt x="554" y="836"/>
                      </a:lnTo>
                      <a:lnTo>
                        <a:pt x="532" y="836"/>
                      </a:lnTo>
                      <a:lnTo>
                        <a:pt x="532" y="836"/>
                      </a:lnTo>
                      <a:lnTo>
                        <a:pt x="508" y="836"/>
                      </a:lnTo>
                      <a:lnTo>
                        <a:pt x="484" y="835"/>
                      </a:lnTo>
                      <a:lnTo>
                        <a:pt x="461" y="831"/>
                      </a:lnTo>
                      <a:lnTo>
                        <a:pt x="438" y="827"/>
                      </a:lnTo>
                      <a:lnTo>
                        <a:pt x="416" y="823"/>
                      </a:lnTo>
                      <a:lnTo>
                        <a:pt x="394" y="816"/>
                      </a:lnTo>
                      <a:lnTo>
                        <a:pt x="373" y="808"/>
                      </a:lnTo>
                      <a:lnTo>
                        <a:pt x="352" y="800"/>
                      </a:lnTo>
                      <a:lnTo>
                        <a:pt x="332" y="791"/>
                      </a:lnTo>
                      <a:lnTo>
                        <a:pt x="312" y="782"/>
                      </a:lnTo>
                      <a:lnTo>
                        <a:pt x="293" y="771"/>
                      </a:lnTo>
                      <a:lnTo>
                        <a:pt x="275" y="759"/>
                      </a:lnTo>
                      <a:lnTo>
                        <a:pt x="256" y="746"/>
                      </a:lnTo>
                      <a:lnTo>
                        <a:pt x="239" y="732"/>
                      </a:lnTo>
                      <a:lnTo>
                        <a:pt x="223" y="718"/>
                      </a:lnTo>
                      <a:lnTo>
                        <a:pt x="207" y="702"/>
                      </a:lnTo>
                      <a:lnTo>
                        <a:pt x="192" y="687"/>
                      </a:lnTo>
                      <a:lnTo>
                        <a:pt x="177" y="670"/>
                      </a:lnTo>
                      <a:lnTo>
                        <a:pt x="164" y="652"/>
                      </a:lnTo>
                      <a:lnTo>
                        <a:pt x="151" y="635"/>
                      </a:lnTo>
                      <a:lnTo>
                        <a:pt x="139" y="616"/>
                      </a:lnTo>
                      <a:lnTo>
                        <a:pt x="128" y="596"/>
                      </a:lnTo>
                      <a:lnTo>
                        <a:pt x="117" y="576"/>
                      </a:lnTo>
                      <a:lnTo>
                        <a:pt x="108" y="556"/>
                      </a:lnTo>
                      <a:lnTo>
                        <a:pt x="100" y="535"/>
                      </a:lnTo>
                      <a:lnTo>
                        <a:pt x="93" y="514"/>
                      </a:lnTo>
                      <a:lnTo>
                        <a:pt x="87" y="493"/>
                      </a:lnTo>
                      <a:lnTo>
                        <a:pt x="81" y="470"/>
                      </a:lnTo>
                      <a:lnTo>
                        <a:pt x="77" y="447"/>
                      </a:lnTo>
                      <a:lnTo>
                        <a:pt x="75" y="425"/>
                      </a:lnTo>
                      <a:lnTo>
                        <a:pt x="73" y="402"/>
                      </a:lnTo>
                      <a:lnTo>
                        <a:pt x="72" y="378"/>
                      </a:lnTo>
                      <a:lnTo>
                        <a:pt x="72" y="378"/>
                      </a:lnTo>
                      <a:lnTo>
                        <a:pt x="73" y="354"/>
                      </a:lnTo>
                      <a:lnTo>
                        <a:pt x="75" y="330"/>
                      </a:lnTo>
                      <a:lnTo>
                        <a:pt x="77" y="307"/>
                      </a:lnTo>
                      <a:lnTo>
                        <a:pt x="81" y="285"/>
                      </a:lnTo>
                      <a:lnTo>
                        <a:pt x="87" y="262"/>
                      </a:lnTo>
                      <a:lnTo>
                        <a:pt x="93" y="241"/>
                      </a:lnTo>
                      <a:lnTo>
                        <a:pt x="100" y="220"/>
                      </a:lnTo>
                      <a:lnTo>
                        <a:pt x="109" y="198"/>
                      </a:lnTo>
                      <a:lnTo>
                        <a:pt x="119" y="178"/>
                      </a:lnTo>
                      <a:lnTo>
                        <a:pt x="128" y="158"/>
                      </a:lnTo>
                      <a:lnTo>
                        <a:pt x="140" y="138"/>
                      </a:lnTo>
                      <a:lnTo>
                        <a:pt x="152" y="120"/>
                      </a:lnTo>
                      <a:lnTo>
                        <a:pt x="165" y="101"/>
                      </a:lnTo>
                      <a:lnTo>
                        <a:pt x="179" y="84"/>
                      </a:lnTo>
                      <a:lnTo>
                        <a:pt x="193" y="68"/>
                      </a:lnTo>
                      <a:lnTo>
                        <a:pt x="209" y="52"/>
                      </a:lnTo>
                      <a:lnTo>
                        <a:pt x="157" y="0"/>
                      </a:lnTo>
                      <a:lnTo>
                        <a:pt x="157" y="0"/>
                      </a:lnTo>
                      <a:lnTo>
                        <a:pt x="140" y="19"/>
                      </a:lnTo>
                      <a:lnTo>
                        <a:pt x="123" y="38"/>
                      </a:lnTo>
                      <a:lnTo>
                        <a:pt x="107" y="58"/>
                      </a:lnTo>
                      <a:lnTo>
                        <a:pt x="92" y="80"/>
                      </a:lnTo>
                      <a:lnTo>
                        <a:pt x="77" y="101"/>
                      </a:lnTo>
                      <a:lnTo>
                        <a:pt x="64" y="124"/>
                      </a:lnTo>
                      <a:lnTo>
                        <a:pt x="53" y="146"/>
                      </a:lnTo>
                      <a:lnTo>
                        <a:pt x="41" y="170"/>
                      </a:lnTo>
                      <a:lnTo>
                        <a:pt x="32" y="194"/>
                      </a:lnTo>
                      <a:lnTo>
                        <a:pt x="24" y="220"/>
                      </a:lnTo>
                      <a:lnTo>
                        <a:pt x="16" y="245"/>
                      </a:lnTo>
                      <a:lnTo>
                        <a:pt x="11" y="270"/>
                      </a:lnTo>
                      <a:lnTo>
                        <a:pt x="5" y="297"/>
                      </a:lnTo>
                      <a:lnTo>
                        <a:pt x="3" y="323"/>
                      </a:lnTo>
                      <a:lnTo>
                        <a:pt x="0" y="350"/>
                      </a:lnTo>
                      <a:lnTo>
                        <a:pt x="0" y="378"/>
                      </a:lnTo>
                      <a:lnTo>
                        <a:pt x="0" y="378"/>
                      </a:lnTo>
                      <a:lnTo>
                        <a:pt x="0" y="405"/>
                      </a:lnTo>
                      <a:lnTo>
                        <a:pt x="3" y="433"/>
                      </a:lnTo>
                      <a:lnTo>
                        <a:pt x="5" y="459"/>
                      </a:lnTo>
                      <a:lnTo>
                        <a:pt x="11" y="485"/>
                      </a:lnTo>
                      <a:lnTo>
                        <a:pt x="16" y="511"/>
                      </a:lnTo>
                      <a:lnTo>
                        <a:pt x="24" y="536"/>
                      </a:lnTo>
                      <a:lnTo>
                        <a:pt x="32" y="560"/>
                      </a:lnTo>
                      <a:lnTo>
                        <a:pt x="41" y="584"/>
                      </a:lnTo>
                      <a:lnTo>
                        <a:pt x="52" y="608"/>
                      </a:lnTo>
                      <a:lnTo>
                        <a:pt x="64" y="631"/>
                      </a:lnTo>
                      <a:lnTo>
                        <a:pt x="76" y="654"/>
                      </a:lnTo>
                      <a:lnTo>
                        <a:pt x="91" y="675"/>
                      </a:lnTo>
                      <a:lnTo>
                        <a:pt x="105" y="696"/>
                      </a:lnTo>
                      <a:lnTo>
                        <a:pt x="121" y="716"/>
                      </a:lnTo>
                      <a:lnTo>
                        <a:pt x="137" y="735"/>
                      </a:lnTo>
                      <a:lnTo>
                        <a:pt x="155" y="754"/>
                      </a:lnTo>
                      <a:lnTo>
                        <a:pt x="173" y="771"/>
                      </a:lnTo>
                      <a:lnTo>
                        <a:pt x="193" y="788"/>
                      </a:lnTo>
                      <a:lnTo>
                        <a:pt x="213" y="804"/>
                      </a:lnTo>
                      <a:lnTo>
                        <a:pt x="235" y="819"/>
                      </a:lnTo>
                      <a:lnTo>
                        <a:pt x="256" y="832"/>
                      </a:lnTo>
                      <a:lnTo>
                        <a:pt x="277" y="845"/>
                      </a:lnTo>
                      <a:lnTo>
                        <a:pt x="301" y="856"/>
                      </a:lnTo>
                      <a:lnTo>
                        <a:pt x="324" y="867"/>
                      </a:lnTo>
                      <a:lnTo>
                        <a:pt x="348" y="877"/>
                      </a:lnTo>
                      <a:lnTo>
                        <a:pt x="373" y="885"/>
                      </a:lnTo>
                      <a:lnTo>
                        <a:pt x="398" y="892"/>
                      </a:lnTo>
                      <a:lnTo>
                        <a:pt x="424" y="899"/>
                      </a:lnTo>
                      <a:lnTo>
                        <a:pt x="450" y="903"/>
                      </a:lnTo>
                      <a:lnTo>
                        <a:pt x="477" y="907"/>
                      </a:lnTo>
                      <a:lnTo>
                        <a:pt x="504" y="908"/>
                      </a:lnTo>
                      <a:lnTo>
                        <a:pt x="532" y="909"/>
                      </a:lnTo>
                      <a:lnTo>
                        <a:pt x="532" y="909"/>
                      </a:lnTo>
                      <a:close/>
                    </a:path>
                  </a:pathLst>
                </a:custGeom>
                <a:solidFill>
                  <a:schemeClr val="accent4">
                    <a:lumMod val="50000"/>
                  </a:schemeClr>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dirty="0">
                    <a:latin typeface="Segoe UI Light" panose="020B0502040204020203" pitchFamily="34" charset="0"/>
                    <a:cs typeface="Segoe UI Light" panose="020B0502040204020203" pitchFamily="34" charset="0"/>
                  </a:endParaRPr>
                </a:p>
              </p:txBody>
            </p:sp>
            <p:sp>
              <p:nvSpPr>
                <p:cNvPr id="20" name="Freeform 19">
                  <a:extLst>
                    <a:ext uri="{FF2B5EF4-FFF2-40B4-BE49-F238E27FC236}">
                      <a16:creationId xmlns:a16="http://schemas.microsoft.com/office/drawing/2014/main" id="{11D11A51-A86E-4E06-9C54-6C54B2EBD17C}"/>
                    </a:ext>
                  </a:extLst>
                </p:cNvPr>
                <p:cNvSpPr>
                  <a:spLocks/>
                </p:cNvSpPr>
                <p:nvPr/>
              </p:nvSpPr>
              <p:spPr bwMode="auto">
                <a:xfrm>
                  <a:off x="2370081" y="3363634"/>
                  <a:ext cx="2510646" cy="2232947"/>
                </a:xfrm>
                <a:custGeom>
                  <a:avLst/>
                  <a:gdLst>
                    <a:gd name="T0" fmla="*/ 586 w 1063"/>
                    <a:gd name="T1" fmla="*/ 907 h 909"/>
                    <a:gd name="T2" fmla="*/ 690 w 1063"/>
                    <a:gd name="T3" fmla="*/ 885 h 909"/>
                    <a:gd name="T4" fmla="*/ 784 w 1063"/>
                    <a:gd name="T5" fmla="*/ 845 h 909"/>
                    <a:gd name="T6" fmla="*/ 870 w 1063"/>
                    <a:gd name="T7" fmla="*/ 788 h 909"/>
                    <a:gd name="T8" fmla="*/ 942 w 1063"/>
                    <a:gd name="T9" fmla="*/ 716 h 909"/>
                    <a:gd name="T10" fmla="*/ 999 w 1063"/>
                    <a:gd name="T11" fmla="*/ 631 h 909"/>
                    <a:gd name="T12" fmla="*/ 1039 w 1063"/>
                    <a:gd name="T13" fmla="*/ 536 h 909"/>
                    <a:gd name="T14" fmla="*/ 1060 w 1063"/>
                    <a:gd name="T15" fmla="*/ 433 h 909"/>
                    <a:gd name="T16" fmla="*/ 1063 w 1063"/>
                    <a:gd name="T17" fmla="*/ 350 h 909"/>
                    <a:gd name="T18" fmla="*/ 1046 w 1063"/>
                    <a:gd name="T19" fmla="*/ 245 h 909"/>
                    <a:gd name="T20" fmla="*/ 1010 w 1063"/>
                    <a:gd name="T21" fmla="*/ 146 h 909"/>
                    <a:gd name="T22" fmla="*/ 956 w 1063"/>
                    <a:gd name="T23" fmla="*/ 58 h 909"/>
                    <a:gd name="T24" fmla="*/ 854 w 1063"/>
                    <a:gd name="T25" fmla="*/ 52 h 909"/>
                    <a:gd name="T26" fmla="*/ 898 w 1063"/>
                    <a:gd name="T27" fmla="*/ 101 h 909"/>
                    <a:gd name="T28" fmla="*/ 944 w 1063"/>
                    <a:gd name="T29" fmla="*/ 178 h 909"/>
                    <a:gd name="T30" fmla="*/ 976 w 1063"/>
                    <a:gd name="T31" fmla="*/ 262 h 909"/>
                    <a:gd name="T32" fmla="*/ 990 w 1063"/>
                    <a:gd name="T33" fmla="*/ 354 h 909"/>
                    <a:gd name="T34" fmla="*/ 988 w 1063"/>
                    <a:gd name="T35" fmla="*/ 425 h 909"/>
                    <a:gd name="T36" fmla="*/ 970 w 1063"/>
                    <a:gd name="T37" fmla="*/ 514 h 909"/>
                    <a:gd name="T38" fmla="*/ 935 w 1063"/>
                    <a:gd name="T39" fmla="*/ 596 h 909"/>
                    <a:gd name="T40" fmla="*/ 886 w 1063"/>
                    <a:gd name="T41" fmla="*/ 670 h 909"/>
                    <a:gd name="T42" fmla="*/ 823 w 1063"/>
                    <a:gd name="T43" fmla="*/ 732 h 909"/>
                    <a:gd name="T44" fmla="*/ 750 w 1063"/>
                    <a:gd name="T45" fmla="*/ 782 h 909"/>
                    <a:gd name="T46" fmla="*/ 669 w 1063"/>
                    <a:gd name="T47" fmla="*/ 816 h 909"/>
                    <a:gd name="T48" fmla="*/ 578 w 1063"/>
                    <a:gd name="T49" fmla="*/ 835 h 909"/>
                    <a:gd name="T50" fmla="*/ 509 w 1063"/>
                    <a:gd name="T51" fmla="*/ 836 h 909"/>
                    <a:gd name="T52" fmla="*/ 417 w 1063"/>
                    <a:gd name="T53" fmla="*/ 823 h 909"/>
                    <a:gd name="T54" fmla="*/ 333 w 1063"/>
                    <a:gd name="T55" fmla="*/ 791 h 909"/>
                    <a:gd name="T56" fmla="*/ 257 w 1063"/>
                    <a:gd name="T57" fmla="*/ 746 h 909"/>
                    <a:gd name="T58" fmla="*/ 192 w 1063"/>
                    <a:gd name="T59" fmla="*/ 687 h 909"/>
                    <a:gd name="T60" fmla="*/ 140 w 1063"/>
                    <a:gd name="T61" fmla="*/ 616 h 909"/>
                    <a:gd name="T62" fmla="*/ 101 w 1063"/>
                    <a:gd name="T63" fmla="*/ 535 h 909"/>
                    <a:gd name="T64" fmla="*/ 79 w 1063"/>
                    <a:gd name="T65" fmla="*/ 447 h 909"/>
                    <a:gd name="T66" fmla="*/ 73 w 1063"/>
                    <a:gd name="T67" fmla="*/ 378 h 909"/>
                    <a:gd name="T68" fmla="*/ 83 w 1063"/>
                    <a:gd name="T69" fmla="*/ 285 h 909"/>
                    <a:gd name="T70" fmla="*/ 109 w 1063"/>
                    <a:gd name="T71" fmla="*/ 198 h 909"/>
                    <a:gd name="T72" fmla="*/ 153 w 1063"/>
                    <a:gd name="T73" fmla="*/ 120 h 909"/>
                    <a:gd name="T74" fmla="*/ 209 w 1063"/>
                    <a:gd name="T75" fmla="*/ 52 h 909"/>
                    <a:gd name="T76" fmla="*/ 124 w 1063"/>
                    <a:gd name="T77" fmla="*/ 38 h 909"/>
                    <a:gd name="T78" fmla="*/ 65 w 1063"/>
                    <a:gd name="T79" fmla="*/ 124 h 909"/>
                    <a:gd name="T80" fmla="*/ 25 w 1063"/>
                    <a:gd name="T81" fmla="*/ 220 h 909"/>
                    <a:gd name="T82" fmla="*/ 4 w 1063"/>
                    <a:gd name="T83" fmla="*/ 323 h 909"/>
                    <a:gd name="T84" fmla="*/ 1 w 1063"/>
                    <a:gd name="T85" fmla="*/ 405 h 909"/>
                    <a:gd name="T86" fmla="*/ 17 w 1063"/>
                    <a:gd name="T87" fmla="*/ 511 h 909"/>
                    <a:gd name="T88" fmla="*/ 53 w 1063"/>
                    <a:gd name="T89" fmla="*/ 608 h 909"/>
                    <a:gd name="T90" fmla="*/ 106 w 1063"/>
                    <a:gd name="T91" fmla="*/ 696 h 909"/>
                    <a:gd name="T92" fmla="*/ 174 w 1063"/>
                    <a:gd name="T93" fmla="*/ 771 h 909"/>
                    <a:gd name="T94" fmla="*/ 256 w 1063"/>
                    <a:gd name="T95" fmla="*/ 832 h 909"/>
                    <a:gd name="T96" fmla="*/ 349 w 1063"/>
                    <a:gd name="T97" fmla="*/ 877 h 909"/>
                    <a:gd name="T98" fmla="*/ 451 w 1063"/>
                    <a:gd name="T99" fmla="*/ 903 h 909"/>
                    <a:gd name="T100" fmla="*/ 531 w 1063"/>
                    <a:gd name="T101"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3" h="909">
                      <a:moveTo>
                        <a:pt x="531" y="909"/>
                      </a:moveTo>
                      <a:lnTo>
                        <a:pt x="531" y="909"/>
                      </a:lnTo>
                      <a:lnTo>
                        <a:pt x="559" y="908"/>
                      </a:lnTo>
                      <a:lnTo>
                        <a:pt x="586" y="907"/>
                      </a:lnTo>
                      <a:lnTo>
                        <a:pt x="613" y="903"/>
                      </a:lnTo>
                      <a:lnTo>
                        <a:pt x="639" y="899"/>
                      </a:lnTo>
                      <a:lnTo>
                        <a:pt x="665" y="892"/>
                      </a:lnTo>
                      <a:lnTo>
                        <a:pt x="690" y="885"/>
                      </a:lnTo>
                      <a:lnTo>
                        <a:pt x="714" y="877"/>
                      </a:lnTo>
                      <a:lnTo>
                        <a:pt x="738" y="867"/>
                      </a:lnTo>
                      <a:lnTo>
                        <a:pt x="762" y="856"/>
                      </a:lnTo>
                      <a:lnTo>
                        <a:pt x="784" y="845"/>
                      </a:lnTo>
                      <a:lnTo>
                        <a:pt x="807" y="832"/>
                      </a:lnTo>
                      <a:lnTo>
                        <a:pt x="828" y="819"/>
                      </a:lnTo>
                      <a:lnTo>
                        <a:pt x="850" y="804"/>
                      </a:lnTo>
                      <a:lnTo>
                        <a:pt x="870" y="788"/>
                      </a:lnTo>
                      <a:lnTo>
                        <a:pt x="888" y="771"/>
                      </a:lnTo>
                      <a:lnTo>
                        <a:pt x="907" y="754"/>
                      </a:lnTo>
                      <a:lnTo>
                        <a:pt x="924" y="735"/>
                      </a:lnTo>
                      <a:lnTo>
                        <a:pt x="942" y="716"/>
                      </a:lnTo>
                      <a:lnTo>
                        <a:pt x="958" y="696"/>
                      </a:lnTo>
                      <a:lnTo>
                        <a:pt x="972" y="675"/>
                      </a:lnTo>
                      <a:lnTo>
                        <a:pt x="986" y="654"/>
                      </a:lnTo>
                      <a:lnTo>
                        <a:pt x="999" y="631"/>
                      </a:lnTo>
                      <a:lnTo>
                        <a:pt x="1011" y="608"/>
                      </a:lnTo>
                      <a:lnTo>
                        <a:pt x="1022" y="584"/>
                      </a:lnTo>
                      <a:lnTo>
                        <a:pt x="1031" y="560"/>
                      </a:lnTo>
                      <a:lnTo>
                        <a:pt x="1039" y="536"/>
                      </a:lnTo>
                      <a:lnTo>
                        <a:pt x="1047" y="511"/>
                      </a:lnTo>
                      <a:lnTo>
                        <a:pt x="1052" y="485"/>
                      </a:lnTo>
                      <a:lnTo>
                        <a:pt x="1056" y="459"/>
                      </a:lnTo>
                      <a:lnTo>
                        <a:pt x="1060" y="433"/>
                      </a:lnTo>
                      <a:lnTo>
                        <a:pt x="1063" y="405"/>
                      </a:lnTo>
                      <a:lnTo>
                        <a:pt x="1063" y="378"/>
                      </a:lnTo>
                      <a:lnTo>
                        <a:pt x="1063" y="378"/>
                      </a:lnTo>
                      <a:lnTo>
                        <a:pt x="1063" y="350"/>
                      </a:lnTo>
                      <a:lnTo>
                        <a:pt x="1060" y="323"/>
                      </a:lnTo>
                      <a:lnTo>
                        <a:pt x="1056" y="297"/>
                      </a:lnTo>
                      <a:lnTo>
                        <a:pt x="1052" y="270"/>
                      </a:lnTo>
                      <a:lnTo>
                        <a:pt x="1046" y="245"/>
                      </a:lnTo>
                      <a:lnTo>
                        <a:pt x="1039" y="220"/>
                      </a:lnTo>
                      <a:lnTo>
                        <a:pt x="1031" y="194"/>
                      </a:lnTo>
                      <a:lnTo>
                        <a:pt x="1020" y="170"/>
                      </a:lnTo>
                      <a:lnTo>
                        <a:pt x="1010" y="146"/>
                      </a:lnTo>
                      <a:lnTo>
                        <a:pt x="998" y="124"/>
                      </a:lnTo>
                      <a:lnTo>
                        <a:pt x="986" y="101"/>
                      </a:lnTo>
                      <a:lnTo>
                        <a:pt x="971" y="80"/>
                      </a:lnTo>
                      <a:lnTo>
                        <a:pt x="956" y="58"/>
                      </a:lnTo>
                      <a:lnTo>
                        <a:pt x="940" y="38"/>
                      </a:lnTo>
                      <a:lnTo>
                        <a:pt x="923" y="19"/>
                      </a:lnTo>
                      <a:lnTo>
                        <a:pt x="906" y="0"/>
                      </a:lnTo>
                      <a:lnTo>
                        <a:pt x="854" y="52"/>
                      </a:lnTo>
                      <a:lnTo>
                        <a:pt x="854" y="52"/>
                      </a:lnTo>
                      <a:lnTo>
                        <a:pt x="870" y="68"/>
                      </a:lnTo>
                      <a:lnTo>
                        <a:pt x="884" y="84"/>
                      </a:lnTo>
                      <a:lnTo>
                        <a:pt x="898" y="101"/>
                      </a:lnTo>
                      <a:lnTo>
                        <a:pt x="911" y="120"/>
                      </a:lnTo>
                      <a:lnTo>
                        <a:pt x="923" y="138"/>
                      </a:lnTo>
                      <a:lnTo>
                        <a:pt x="934" y="158"/>
                      </a:lnTo>
                      <a:lnTo>
                        <a:pt x="944" y="178"/>
                      </a:lnTo>
                      <a:lnTo>
                        <a:pt x="954" y="198"/>
                      </a:lnTo>
                      <a:lnTo>
                        <a:pt x="962" y="220"/>
                      </a:lnTo>
                      <a:lnTo>
                        <a:pt x="970" y="241"/>
                      </a:lnTo>
                      <a:lnTo>
                        <a:pt x="976" y="262"/>
                      </a:lnTo>
                      <a:lnTo>
                        <a:pt x="982" y="285"/>
                      </a:lnTo>
                      <a:lnTo>
                        <a:pt x="986" y="307"/>
                      </a:lnTo>
                      <a:lnTo>
                        <a:pt x="988" y="330"/>
                      </a:lnTo>
                      <a:lnTo>
                        <a:pt x="990" y="354"/>
                      </a:lnTo>
                      <a:lnTo>
                        <a:pt x="991" y="378"/>
                      </a:lnTo>
                      <a:lnTo>
                        <a:pt x="991" y="378"/>
                      </a:lnTo>
                      <a:lnTo>
                        <a:pt x="990" y="402"/>
                      </a:lnTo>
                      <a:lnTo>
                        <a:pt x="988" y="425"/>
                      </a:lnTo>
                      <a:lnTo>
                        <a:pt x="986" y="447"/>
                      </a:lnTo>
                      <a:lnTo>
                        <a:pt x="982" y="470"/>
                      </a:lnTo>
                      <a:lnTo>
                        <a:pt x="976" y="493"/>
                      </a:lnTo>
                      <a:lnTo>
                        <a:pt x="970" y="514"/>
                      </a:lnTo>
                      <a:lnTo>
                        <a:pt x="963" y="535"/>
                      </a:lnTo>
                      <a:lnTo>
                        <a:pt x="955" y="556"/>
                      </a:lnTo>
                      <a:lnTo>
                        <a:pt x="946" y="576"/>
                      </a:lnTo>
                      <a:lnTo>
                        <a:pt x="935" y="596"/>
                      </a:lnTo>
                      <a:lnTo>
                        <a:pt x="924" y="616"/>
                      </a:lnTo>
                      <a:lnTo>
                        <a:pt x="912" y="635"/>
                      </a:lnTo>
                      <a:lnTo>
                        <a:pt x="899" y="652"/>
                      </a:lnTo>
                      <a:lnTo>
                        <a:pt x="886" y="670"/>
                      </a:lnTo>
                      <a:lnTo>
                        <a:pt x="871" y="687"/>
                      </a:lnTo>
                      <a:lnTo>
                        <a:pt x="856" y="702"/>
                      </a:lnTo>
                      <a:lnTo>
                        <a:pt x="840" y="718"/>
                      </a:lnTo>
                      <a:lnTo>
                        <a:pt x="823" y="732"/>
                      </a:lnTo>
                      <a:lnTo>
                        <a:pt x="806" y="746"/>
                      </a:lnTo>
                      <a:lnTo>
                        <a:pt x="788" y="759"/>
                      </a:lnTo>
                      <a:lnTo>
                        <a:pt x="770" y="771"/>
                      </a:lnTo>
                      <a:lnTo>
                        <a:pt x="750" y="782"/>
                      </a:lnTo>
                      <a:lnTo>
                        <a:pt x="731" y="791"/>
                      </a:lnTo>
                      <a:lnTo>
                        <a:pt x="710" y="800"/>
                      </a:lnTo>
                      <a:lnTo>
                        <a:pt x="690" y="808"/>
                      </a:lnTo>
                      <a:lnTo>
                        <a:pt x="669" y="816"/>
                      </a:lnTo>
                      <a:lnTo>
                        <a:pt x="646" y="823"/>
                      </a:lnTo>
                      <a:lnTo>
                        <a:pt x="625" y="827"/>
                      </a:lnTo>
                      <a:lnTo>
                        <a:pt x="602" y="831"/>
                      </a:lnTo>
                      <a:lnTo>
                        <a:pt x="578" y="835"/>
                      </a:lnTo>
                      <a:lnTo>
                        <a:pt x="555" y="836"/>
                      </a:lnTo>
                      <a:lnTo>
                        <a:pt x="531" y="836"/>
                      </a:lnTo>
                      <a:lnTo>
                        <a:pt x="531" y="836"/>
                      </a:lnTo>
                      <a:lnTo>
                        <a:pt x="509" y="836"/>
                      </a:lnTo>
                      <a:lnTo>
                        <a:pt x="485" y="835"/>
                      </a:lnTo>
                      <a:lnTo>
                        <a:pt x="462" y="831"/>
                      </a:lnTo>
                      <a:lnTo>
                        <a:pt x="439" y="827"/>
                      </a:lnTo>
                      <a:lnTo>
                        <a:pt x="417" y="823"/>
                      </a:lnTo>
                      <a:lnTo>
                        <a:pt x="396" y="816"/>
                      </a:lnTo>
                      <a:lnTo>
                        <a:pt x="374" y="808"/>
                      </a:lnTo>
                      <a:lnTo>
                        <a:pt x="353" y="800"/>
                      </a:lnTo>
                      <a:lnTo>
                        <a:pt x="333" y="791"/>
                      </a:lnTo>
                      <a:lnTo>
                        <a:pt x="313" y="782"/>
                      </a:lnTo>
                      <a:lnTo>
                        <a:pt x="294" y="771"/>
                      </a:lnTo>
                      <a:lnTo>
                        <a:pt x="276" y="759"/>
                      </a:lnTo>
                      <a:lnTo>
                        <a:pt x="257" y="746"/>
                      </a:lnTo>
                      <a:lnTo>
                        <a:pt x="240" y="732"/>
                      </a:lnTo>
                      <a:lnTo>
                        <a:pt x="224" y="718"/>
                      </a:lnTo>
                      <a:lnTo>
                        <a:pt x="208" y="702"/>
                      </a:lnTo>
                      <a:lnTo>
                        <a:pt x="192" y="687"/>
                      </a:lnTo>
                      <a:lnTo>
                        <a:pt x="177" y="670"/>
                      </a:lnTo>
                      <a:lnTo>
                        <a:pt x="164" y="652"/>
                      </a:lnTo>
                      <a:lnTo>
                        <a:pt x="152" y="635"/>
                      </a:lnTo>
                      <a:lnTo>
                        <a:pt x="140" y="616"/>
                      </a:lnTo>
                      <a:lnTo>
                        <a:pt x="128" y="596"/>
                      </a:lnTo>
                      <a:lnTo>
                        <a:pt x="118" y="576"/>
                      </a:lnTo>
                      <a:lnTo>
                        <a:pt x="109" y="556"/>
                      </a:lnTo>
                      <a:lnTo>
                        <a:pt x="101" y="535"/>
                      </a:lnTo>
                      <a:lnTo>
                        <a:pt x="93" y="514"/>
                      </a:lnTo>
                      <a:lnTo>
                        <a:pt x="88" y="493"/>
                      </a:lnTo>
                      <a:lnTo>
                        <a:pt x="83" y="470"/>
                      </a:lnTo>
                      <a:lnTo>
                        <a:pt x="79" y="447"/>
                      </a:lnTo>
                      <a:lnTo>
                        <a:pt x="76" y="425"/>
                      </a:lnTo>
                      <a:lnTo>
                        <a:pt x="73" y="402"/>
                      </a:lnTo>
                      <a:lnTo>
                        <a:pt x="73" y="378"/>
                      </a:lnTo>
                      <a:lnTo>
                        <a:pt x="73" y="378"/>
                      </a:lnTo>
                      <a:lnTo>
                        <a:pt x="73" y="354"/>
                      </a:lnTo>
                      <a:lnTo>
                        <a:pt x="76" y="330"/>
                      </a:lnTo>
                      <a:lnTo>
                        <a:pt x="79" y="307"/>
                      </a:lnTo>
                      <a:lnTo>
                        <a:pt x="83" y="285"/>
                      </a:lnTo>
                      <a:lnTo>
                        <a:pt x="88" y="262"/>
                      </a:lnTo>
                      <a:lnTo>
                        <a:pt x="95" y="241"/>
                      </a:lnTo>
                      <a:lnTo>
                        <a:pt x="101" y="220"/>
                      </a:lnTo>
                      <a:lnTo>
                        <a:pt x="109" y="198"/>
                      </a:lnTo>
                      <a:lnTo>
                        <a:pt x="118" y="178"/>
                      </a:lnTo>
                      <a:lnTo>
                        <a:pt x="129" y="158"/>
                      </a:lnTo>
                      <a:lnTo>
                        <a:pt x="140" y="138"/>
                      </a:lnTo>
                      <a:lnTo>
                        <a:pt x="153" y="120"/>
                      </a:lnTo>
                      <a:lnTo>
                        <a:pt x="165" y="101"/>
                      </a:lnTo>
                      <a:lnTo>
                        <a:pt x="180" y="84"/>
                      </a:lnTo>
                      <a:lnTo>
                        <a:pt x="194" y="68"/>
                      </a:lnTo>
                      <a:lnTo>
                        <a:pt x="209" y="52"/>
                      </a:lnTo>
                      <a:lnTo>
                        <a:pt x="158" y="0"/>
                      </a:lnTo>
                      <a:lnTo>
                        <a:pt x="158" y="0"/>
                      </a:lnTo>
                      <a:lnTo>
                        <a:pt x="140" y="19"/>
                      </a:lnTo>
                      <a:lnTo>
                        <a:pt x="124" y="38"/>
                      </a:lnTo>
                      <a:lnTo>
                        <a:pt x="108" y="58"/>
                      </a:lnTo>
                      <a:lnTo>
                        <a:pt x="92" y="80"/>
                      </a:lnTo>
                      <a:lnTo>
                        <a:pt x="79" y="101"/>
                      </a:lnTo>
                      <a:lnTo>
                        <a:pt x="65" y="124"/>
                      </a:lnTo>
                      <a:lnTo>
                        <a:pt x="53" y="146"/>
                      </a:lnTo>
                      <a:lnTo>
                        <a:pt x="43" y="170"/>
                      </a:lnTo>
                      <a:lnTo>
                        <a:pt x="33" y="194"/>
                      </a:lnTo>
                      <a:lnTo>
                        <a:pt x="25" y="220"/>
                      </a:lnTo>
                      <a:lnTo>
                        <a:pt x="17" y="245"/>
                      </a:lnTo>
                      <a:lnTo>
                        <a:pt x="12" y="270"/>
                      </a:lnTo>
                      <a:lnTo>
                        <a:pt x="7" y="297"/>
                      </a:lnTo>
                      <a:lnTo>
                        <a:pt x="4" y="323"/>
                      </a:lnTo>
                      <a:lnTo>
                        <a:pt x="1" y="350"/>
                      </a:lnTo>
                      <a:lnTo>
                        <a:pt x="0" y="378"/>
                      </a:lnTo>
                      <a:lnTo>
                        <a:pt x="0" y="378"/>
                      </a:lnTo>
                      <a:lnTo>
                        <a:pt x="1" y="405"/>
                      </a:lnTo>
                      <a:lnTo>
                        <a:pt x="3" y="433"/>
                      </a:lnTo>
                      <a:lnTo>
                        <a:pt x="7" y="459"/>
                      </a:lnTo>
                      <a:lnTo>
                        <a:pt x="12" y="485"/>
                      </a:lnTo>
                      <a:lnTo>
                        <a:pt x="17" y="511"/>
                      </a:lnTo>
                      <a:lnTo>
                        <a:pt x="24" y="536"/>
                      </a:lnTo>
                      <a:lnTo>
                        <a:pt x="33" y="560"/>
                      </a:lnTo>
                      <a:lnTo>
                        <a:pt x="43" y="584"/>
                      </a:lnTo>
                      <a:lnTo>
                        <a:pt x="53" y="608"/>
                      </a:lnTo>
                      <a:lnTo>
                        <a:pt x="65" y="631"/>
                      </a:lnTo>
                      <a:lnTo>
                        <a:pt x="77" y="654"/>
                      </a:lnTo>
                      <a:lnTo>
                        <a:pt x="92" y="675"/>
                      </a:lnTo>
                      <a:lnTo>
                        <a:pt x="106" y="696"/>
                      </a:lnTo>
                      <a:lnTo>
                        <a:pt x="122" y="716"/>
                      </a:lnTo>
                      <a:lnTo>
                        <a:pt x="138" y="735"/>
                      </a:lnTo>
                      <a:lnTo>
                        <a:pt x="156" y="754"/>
                      </a:lnTo>
                      <a:lnTo>
                        <a:pt x="174" y="771"/>
                      </a:lnTo>
                      <a:lnTo>
                        <a:pt x="194" y="788"/>
                      </a:lnTo>
                      <a:lnTo>
                        <a:pt x="214" y="804"/>
                      </a:lnTo>
                      <a:lnTo>
                        <a:pt x="234" y="819"/>
                      </a:lnTo>
                      <a:lnTo>
                        <a:pt x="256" y="832"/>
                      </a:lnTo>
                      <a:lnTo>
                        <a:pt x="278" y="845"/>
                      </a:lnTo>
                      <a:lnTo>
                        <a:pt x="301" y="856"/>
                      </a:lnTo>
                      <a:lnTo>
                        <a:pt x="325" y="867"/>
                      </a:lnTo>
                      <a:lnTo>
                        <a:pt x="349" y="877"/>
                      </a:lnTo>
                      <a:lnTo>
                        <a:pt x="374" y="885"/>
                      </a:lnTo>
                      <a:lnTo>
                        <a:pt x="400" y="892"/>
                      </a:lnTo>
                      <a:lnTo>
                        <a:pt x="425" y="899"/>
                      </a:lnTo>
                      <a:lnTo>
                        <a:pt x="451" y="903"/>
                      </a:lnTo>
                      <a:lnTo>
                        <a:pt x="477" y="907"/>
                      </a:lnTo>
                      <a:lnTo>
                        <a:pt x="505" y="908"/>
                      </a:lnTo>
                      <a:lnTo>
                        <a:pt x="531" y="909"/>
                      </a:lnTo>
                      <a:lnTo>
                        <a:pt x="531" y="909"/>
                      </a:lnTo>
                      <a:close/>
                    </a:path>
                  </a:pathLst>
                </a:custGeom>
                <a:solidFill>
                  <a:srgbClr val="DD4F05"/>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dirty="0">
                    <a:latin typeface="Segoe UI Light" panose="020B0502040204020203" pitchFamily="34" charset="0"/>
                    <a:cs typeface="Segoe UI Light" panose="020B0502040204020203" pitchFamily="34" charset="0"/>
                  </a:endParaRPr>
                </a:p>
              </p:txBody>
            </p:sp>
            <p:sp>
              <p:nvSpPr>
                <p:cNvPr id="21" name="Oval 20">
                  <a:extLst>
                    <a:ext uri="{FF2B5EF4-FFF2-40B4-BE49-F238E27FC236}">
                      <a16:creationId xmlns:a16="http://schemas.microsoft.com/office/drawing/2014/main" id="{833BEF7A-8AEB-4381-AE47-F656D733A348}"/>
                    </a:ext>
                  </a:extLst>
                </p:cNvPr>
                <p:cNvSpPr/>
                <p:nvPr/>
              </p:nvSpPr>
              <p:spPr>
                <a:xfrm flipV="1">
                  <a:off x="3316948" y="1936432"/>
                  <a:ext cx="616914" cy="641633"/>
                </a:xfrm>
                <a:prstGeom prst="ellipse">
                  <a:avLst/>
                </a:prstGeom>
                <a:solidFill>
                  <a:srgbClr val="DD4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Segoe UI Light" panose="020B0502040204020203" pitchFamily="34" charset="0"/>
                    <a:cs typeface="Segoe UI Light" panose="020B0502040204020203" pitchFamily="34" charset="0"/>
                  </a:endParaRPr>
                </a:p>
              </p:txBody>
            </p:sp>
            <p:sp>
              <p:nvSpPr>
                <p:cNvPr id="22" name="Oval 21">
                  <a:extLst>
                    <a:ext uri="{FF2B5EF4-FFF2-40B4-BE49-F238E27FC236}">
                      <a16:creationId xmlns:a16="http://schemas.microsoft.com/office/drawing/2014/main" id="{BB9FB203-D6E4-41AA-BA9B-1FCED1680D88}"/>
                    </a:ext>
                  </a:extLst>
                </p:cNvPr>
                <p:cNvSpPr/>
                <p:nvPr/>
              </p:nvSpPr>
              <p:spPr>
                <a:xfrm flipV="1">
                  <a:off x="6604643" y="1936432"/>
                  <a:ext cx="616914" cy="641633"/>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3" name="Oval 22">
                  <a:extLst>
                    <a:ext uri="{FF2B5EF4-FFF2-40B4-BE49-F238E27FC236}">
                      <a16:creationId xmlns:a16="http://schemas.microsoft.com/office/drawing/2014/main" id="{D21BD4E4-2C99-44FF-AB58-EAB109D19D0B}"/>
                    </a:ext>
                  </a:extLst>
                </p:cNvPr>
                <p:cNvSpPr/>
                <p:nvPr/>
              </p:nvSpPr>
              <p:spPr>
                <a:xfrm flipV="1">
                  <a:off x="4961976" y="4292039"/>
                  <a:ext cx="616914" cy="64163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4" name="Oval 23">
                  <a:extLst>
                    <a:ext uri="{FF2B5EF4-FFF2-40B4-BE49-F238E27FC236}">
                      <a16:creationId xmlns:a16="http://schemas.microsoft.com/office/drawing/2014/main" id="{DD496B7B-9E88-41F8-B359-C05227409066}"/>
                    </a:ext>
                  </a:extLst>
                </p:cNvPr>
                <p:cNvSpPr/>
                <p:nvPr/>
              </p:nvSpPr>
              <p:spPr>
                <a:xfrm flipV="1">
                  <a:off x="1671919" y="4292039"/>
                  <a:ext cx="616914" cy="64163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5" name="Oval 24">
                  <a:extLst>
                    <a:ext uri="{FF2B5EF4-FFF2-40B4-BE49-F238E27FC236}">
                      <a16:creationId xmlns:a16="http://schemas.microsoft.com/office/drawing/2014/main" id="{4CD771F7-3B5B-4D73-B519-A975644D7846}"/>
                    </a:ext>
                  </a:extLst>
                </p:cNvPr>
                <p:cNvSpPr/>
                <p:nvPr/>
              </p:nvSpPr>
              <p:spPr>
                <a:xfrm flipV="1">
                  <a:off x="1007293" y="1565992"/>
                  <a:ext cx="1946167" cy="2024148"/>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Segoe UI Light" panose="020B0502040204020203" pitchFamily="34" charset="0"/>
                    <a:cs typeface="Segoe UI Light" panose="020B0502040204020203" pitchFamily="34" charset="0"/>
                  </a:endParaRPr>
                </a:p>
              </p:txBody>
            </p:sp>
            <p:sp>
              <p:nvSpPr>
                <p:cNvPr id="26" name="Oval 25">
                  <a:extLst>
                    <a:ext uri="{FF2B5EF4-FFF2-40B4-BE49-F238E27FC236}">
                      <a16:creationId xmlns:a16="http://schemas.microsoft.com/office/drawing/2014/main" id="{AAA2F8AE-01AF-4020-84A4-3DF3D25E4A5E}"/>
                    </a:ext>
                  </a:extLst>
                </p:cNvPr>
                <p:cNvSpPr/>
                <p:nvPr/>
              </p:nvSpPr>
              <p:spPr>
                <a:xfrm flipV="1">
                  <a:off x="2652321" y="3306168"/>
                  <a:ext cx="1946167" cy="2024148"/>
                </a:xfrm>
                <a:prstGeom prst="ellipse">
                  <a:avLst/>
                </a:prstGeom>
                <a:noFill/>
                <a:ln w="9525">
                  <a:solidFill>
                    <a:srgbClr val="DD4F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7" name="Oval 26">
                  <a:extLst>
                    <a:ext uri="{FF2B5EF4-FFF2-40B4-BE49-F238E27FC236}">
                      <a16:creationId xmlns:a16="http://schemas.microsoft.com/office/drawing/2014/main" id="{69911D1C-64D5-4D99-881D-C9B5C6B354C7}"/>
                    </a:ext>
                  </a:extLst>
                </p:cNvPr>
                <p:cNvSpPr/>
                <p:nvPr/>
              </p:nvSpPr>
              <p:spPr>
                <a:xfrm flipV="1">
                  <a:off x="5940017" y="3306168"/>
                  <a:ext cx="1946167" cy="2024148"/>
                </a:xfrm>
                <a:prstGeom prst="ellipse">
                  <a:avLst/>
                </a:pr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sp>
              <p:nvSpPr>
                <p:cNvPr id="28" name="Oval 27">
                  <a:extLst>
                    <a:ext uri="{FF2B5EF4-FFF2-40B4-BE49-F238E27FC236}">
                      <a16:creationId xmlns:a16="http://schemas.microsoft.com/office/drawing/2014/main" id="{9646B82C-DFDA-42C8-8261-3CA036CC00FC}"/>
                    </a:ext>
                  </a:extLst>
                </p:cNvPr>
                <p:cNvSpPr/>
                <p:nvPr/>
              </p:nvSpPr>
              <p:spPr>
                <a:xfrm flipV="1">
                  <a:off x="4297349" y="1565992"/>
                  <a:ext cx="1946167" cy="2024148"/>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cxnSp>
              <p:nvCxnSpPr>
                <p:cNvPr id="29" name="Straight Connector 28">
                  <a:extLst>
                    <a:ext uri="{FF2B5EF4-FFF2-40B4-BE49-F238E27FC236}">
                      <a16:creationId xmlns:a16="http://schemas.microsoft.com/office/drawing/2014/main" id="{4D9127E1-B32F-48B3-A7AE-5BAA4146ECE4}"/>
                    </a:ext>
                  </a:extLst>
                </p:cNvPr>
                <p:cNvCxnSpPr/>
                <p:nvPr/>
              </p:nvCxnSpPr>
              <p:spPr>
                <a:xfrm>
                  <a:off x="1980376" y="3590140"/>
                  <a:ext cx="0" cy="7019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34FD04-A3DF-4AE9-A1F0-875369160A0E}"/>
                    </a:ext>
                  </a:extLst>
                </p:cNvPr>
                <p:cNvCxnSpPr/>
                <p:nvPr/>
              </p:nvCxnSpPr>
              <p:spPr>
                <a:xfrm flipH="1" flipV="1">
                  <a:off x="3623633" y="2578066"/>
                  <a:ext cx="3542" cy="728103"/>
                </a:xfrm>
                <a:prstGeom prst="line">
                  <a:avLst/>
                </a:prstGeom>
                <a:ln w="9525">
                  <a:solidFill>
                    <a:srgbClr val="DD4F0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DC594F-66DE-478E-892D-BA71CF6AB098}"/>
                    </a:ext>
                  </a:extLst>
                </p:cNvPr>
                <p:cNvCxnSpPr/>
                <p:nvPr/>
              </p:nvCxnSpPr>
              <p:spPr>
                <a:xfrm>
                  <a:off x="5270432" y="3590140"/>
                  <a:ext cx="0" cy="701900"/>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F340E1-A291-40BE-9C8F-22B764F3B1F0}"/>
                    </a:ext>
                  </a:extLst>
                </p:cNvPr>
                <p:cNvCxnSpPr/>
                <p:nvPr/>
              </p:nvCxnSpPr>
              <p:spPr>
                <a:xfrm flipV="1">
                  <a:off x="6913100" y="2578066"/>
                  <a:ext cx="0" cy="72810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2CC1187-7AB2-4C6A-BB20-CF1AB9BC52E2}"/>
                    </a:ext>
                  </a:extLst>
                </p:cNvPr>
                <p:cNvSpPr txBox="1"/>
                <p:nvPr/>
              </p:nvSpPr>
              <p:spPr>
                <a:xfrm>
                  <a:off x="1567080" y="2325576"/>
                  <a:ext cx="826585" cy="336159"/>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Strategy Direction</a:t>
                  </a:r>
                </a:p>
              </p:txBody>
            </p:sp>
            <p:sp>
              <p:nvSpPr>
                <p:cNvPr id="34" name="TextBox 33">
                  <a:extLst>
                    <a:ext uri="{FF2B5EF4-FFF2-40B4-BE49-F238E27FC236}">
                      <a16:creationId xmlns:a16="http://schemas.microsoft.com/office/drawing/2014/main" id="{AD487EA2-826F-4873-85AB-DAD89634A6D0}"/>
                    </a:ext>
                  </a:extLst>
                </p:cNvPr>
                <p:cNvSpPr txBox="1">
                  <a:spLocks/>
                </p:cNvSpPr>
                <p:nvPr/>
              </p:nvSpPr>
              <p:spPr>
                <a:xfrm>
                  <a:off x="1811361" y="4508259"/>
                  <a:ext cx="338024" cy="217210"/>
                </a:xfrm>
                <a:prstGeom prst="rect">
                  <a:avLst/>
                </a:prstGeom>
                <a:noFill/>
              </p:spPr>
              <p:txBody>
                <a:bodyPr wrap="square" lIns="0" tIns="0" rIns="0" bIns="0" rtlCol="0">
                  <a:spAutoFit/>
                </a:bodyPr>
                <a:lstStyle/>
                <a:p>
                  <a:pPr algn="ctr"/>
                  <a:r>
                    <a:rPr lang="en-US" sz="1400" b="1" dirty="0">
                      <a:latin typeface="Segoe UI Light" panose="020B0502040204020203" pitchFamily="34" charset="0"/>
                      <a:ea typeface="Roboto" panose="02000000000000000000" pitchFamily="2" charset="0"/>
                      <a:cs typeface="Segoe UI Light" panose="020B0502040204020203" pitchFamily="34" charset="0"/>
                    </a:rPr>
                    <a:t>01</a:t>
                  </a:r>
                </a:p>
              </p:txBody>
            </p:sp>
            <p:sp>
              <p:nvSpPr>
                <p:cNvPr id="35" name="TextBox 34">
                  <a:extLst>
                    <a:ext uri="{FF2B5EF4-FFF2-40B4-BE49-F238E27FC236}">
                      <a16:creationId xmlns:a16="http://schemas.microsoft.com/office/drawing/2014/main" id="{6FDD19FD-BFB1-4CD0-8C1D-41B67B3D4983}"/>
                    </a:ext>
                  </a:extLst>
                </p:cNvPr>
                <p:cNvSpPr txBox="1">
                  <a:spLocks/>
                </p:cNvSpPr>
                <p:nvPr/>
              </p:nvSpPr>
              <p:spPr>
                <a:xfrm>
                  <a:off x="3456393" y="2146622"/>
                  <a:ext cx="338024" cy="279455"/>
                </a:xfrm>
                <a:prstGeom prst="rect">
                  <a:avLst/>
                </a:prstGeom>
                <a:noFill/>
              </p:spPr>
              <p:txBody>
                <a:bodyPr wrap="square" lIns="0" tIns="0" rIns="0" bIns="0" rtlCol="0">
                  <a:spAutoFit/>
                </a:bodyPr>
                <a:lstStyle/>
                <a:p>
                  <a:pPr algn="ctr"/>
                  <a:r>
                    <a:rPr lang="en-US" sz="1400" b="1" dirty="0">
                      <a:solidFill>
                        <a:schemeClr val="bg1"/>
                      </a:solidFill>
                      <a:latin typeface="Segoe UI Light" panose="020B0502040204020203" pitchFamily="34" charset="0"/>
                      <a:ea typeface="Roboto" panose="02000000000000000000" pitchFamily="2" charset="0"/>
                      <a:cs typeface="Segoe UI Light" panose="020B0502040204020203" pitchFamily="34" charset="0"/>
                    </a:rPr>
                    <a:t>02</a:t>
                  </a:r>
                </a:p>
              </p:txBody>
            </p:sp>
            <p:sp>
              <p:nvSpPr>
                <p:cNvPr id="36" name="TextBox 35">
                  <a:extLst>
                    <a:ext uri="{FF2B5EF4-FFF2-40B4-BE49-F238E27FC236}">
                      <a16:creationId xmlns:a16="http://schemas.microsoft.com/office/drawing/2014/main" id="{5B11DB12-747D-447D-AC32-F9FAB760718E}"/>
                    </a:ext>
                  </a:extLst>
                </p:cNvPr>
                <p:cNvSpPr txBox="1">
                  <a:spLocks/>
                </p:cNvSpPr>
                <p:nvPr/>
              </p:nvSpPr>
              <p:spPr>
                <a:xfrm>
                  <a:off x="5101420" y="4496638"/>
                  <a:ext cx="338024" cy="279455"/>
                </a:xfrm>
                <a:prstGeom prst="rect">
                  <a:avLst/>
                </a:prstGeom>
                <a:noFill/>
              </p:spPr>
              <p:txBody>
                <a:bodyPr wrap="square" lIns="0" tIns="0" rIns="0" bIns="0" rtlCol="0">
                  <a:spAutoFit/>
                </a:bodyPr>
                <a:lstStyle/>
                <a:p>
                  <a:pPr algn="ctr"/>
                  <a:r>
                    <a:rPr lang="en-US" sz="1400" b="1" dirty="0">
                      <a:solidFill>
                        <a:schemeClr val="bg1"/>
                      </a:solidFill>
                      <a:latin typeface="Segoe UI Light" panose="020B0502040204020203" pitchFamily="34" charset="0"/>
                      <a:ea typeface="Roboto" panose="02000000000000000000" pitchFamily="2" charset="0"/>
                      <a:cs typeface="Segoe UI Light" panose="020B0502040204020203" pitchFamily="34" charset="0"/>
                    </a:rPr>
                    <a:t>03</a:t>
                  </a:r>
                </a:p>
              </p:txBody>
            </p:sp>
            <p:sp>
              <p:nvSpPr>
                <p:cNvPr id="37" name="TextBox 36">
                  <a:extLst>
                    <a:ext uri="{FF2B5EF4-FFF2-40B4-BE49-F238E27FC236}">
                      <a16:creationId xmlns:a16="http://schemas.microsoft.com/office/drawing/2014/main" id="{33F1C9F9-A29E-4BCD-9ADE-41FD9F0AE3F4}"/>
                    </a:ext>
                  </a:extLst>
                </p:cNvPr>
                <p:cNvSpPr txBox="1">
                  <a:spLocks/>
                </p:cNvSpPr>
                <p:nvPr/>
              </p:nvSpPr>
              <p:spPr>
                <a:xfrm>
                  <a:off x="6744089" y="2146622"/>
                  <a:ext cx="338024" cy="279455"/>
                </a:xfrm>
                <a:prstGeom prst="rect">
                  <a:avLst/>
                </a:prstGeom>
                <a:noFill/>
              </p:spPr>
              <p:txBody>
                <a:bodyPr wrap="square" lIns="0" tIns="0" rIns="0" bIns="0" rtlCol="0">
                  <a:spAutoFit/>
                </a:bodyPr>
                <a:lstStyle/>
                <a:p>
                  <a:pPr algn="ctr"/>
                  <a:r>
                    <a:rPr lang="en-US" sz="1400" b="1" dirty="0">
                      <a:solidFill>
                        <a:schemeClr val="bg1"/>
                      </a:solidFill>
                      <a:latin typeface="Segoe UI Light" panose="020B0502040204020203" pitchFamily="34" charset="0"/>
                      <a:ea typeface="Roboto" panose="02000000000000000000" pitchFamily="2" charset="0"/>
                      <a:cs typeface="Segoe UI Light" panose="020B0502040204020203" pitchFamily="34" charset="0"/>
                    </a:rPr>
                    <a:t>04</a:t>
                  </a:r>
                </a:p>
              </p:txBody>
            </p:sp>
            <p:sp>
              <p:nvSpPr>
                <p:cNvPr id="38" name="TextBox 37">
                  <a:extLst>
                    <a:ext uri="{FF2B5EF4-FFF2-40B4-BE49-F238E27FC236}">
                      <a16:creationId xmlns:a16="http://schemas.microsoft.com/office/drawing/2014/main" id="{510915DD-BE81-4DA4-A720-AEEE9A9547A2}"/>
                    </a:ext>
                  </a:extLst>
                </p:cNvPr>
                <p:cNvSpPr txBox="1"/>
                <p:nvPr/>
              </p:nvSpPr>
              <p:spPr>
                <a:xfrm>
                  <a:off x="2779582" y="4190863"/>
                  <a:ext cx="1722788" cy="336159"/>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Seasoning Market Analysis</a:t>
                  </a:r>
                </a:p>
              </p:txBody>
            </p:sp>
            <p:sp>
              <p:nvSpPr>
                <p:cNvPr id="39" name="TextBox 38">
                  <a:extLst>
                    <a:ext uri="{FF2B5EF4-FFF2-40B4-BE49-F238E27FC236}">
                      <a16:creationId xmlns:a16="http://schemas.microsoft.com/office/drawing/2014/main" id="{B3D08963-8987-46C1-BC41-66006195A979}"/>
                    </a:ext>
                  </a:extLst>
                </p:cNvPr>
                <p:cNvSpPr txBox="1"/>
                <p:nvPr/>
              </p:nvSpPr>
              <p:spPr>
                <a:xfrm>
                  <a:off x="4502370" y="2264573"/>
                  <a:ext cx="1793818" cy="336159"/>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Potential Distributors Assessment</a:t>
                  </a:r>
                </a:p>
              </p:txBody>
            </p:sp>
            <p:sp>
              <p:nvSpPr>
                <p:cNvPr id="40" name="TextBox 39">
                  <a:extLst>
                    <a:ext uri="{FF2B5EF4-FFF2-40B4-BE49-F238E27FC236}">
                      <a16:creationId xmlns:a16="http://schemas.microsoft.com/office/drawing/2014/main" id="{2E0038B7-787B-453B-A0DE-D81507457903}"/>
                    </a:ext>
                  </a:extLst>
                </p:cNvPr>
                <p:cNvSpPr txBox="1"/>
                <p:nvPr/>
              </p:nvSpPr>
              <p:spPr>
                <a:xfrm>
                  <a:off x="6059025" y="4270386"/>
                  <a:ext cx="1722788" cy="504238"/>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Optimizing </a:t>
                  </a:r>
                  <a:r>
                    <a:rPr lang="en-US" sz="1400" b="1" dirty="0" err="1">
                      <a:latin typeface="Segoe UI Light" panose="020B0502040204020203" pitchFamily="34" charset="0"/>
                      <a:ea typeface="Roboto" panose="02000000000000000000" pitchFamily="2" charset="0"/>
                      <a:cs typeface="Segoe UI Light" panose="020B0502040204020203" pitchFamily="34" charset="0"/>
                    </a:rPr>
                    <a:t>Onga’s</a:t>
                  </a:r>
                  <a:r>
                    <a:rPr lang="en-US" sz="1400" b="1" dirty="0">
                      <a:latin typeface="Segoe UI Light" panose="020B0502040204020203" pitchFamily="34" charset="0"/>
                      <a:ea typeface="Roboto" panose="02000000000000000000" pitchFamily="2" charset="0"/>
                      <a:cs typeface="Segoe UI Light" panose="020B0502040204020203" pitchFamily="34" charset="0"/>
                    </a:rPr>
                    <a:t> Distribution </a:t>
                  </a:r>
                </a:p>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Network</a:t>
                  </a:r>
                </a:p>
              </p:txBody>
            </p:sp>
            <p:sp>
              <p:nvSpPr>
                <p:cNvPr id="45" name="Freeform 19">
                  <a:extLst>
                    <a:ext uri="{FF2B5EF4-FFF2-40B4-BE49-F238E27FC236}">
                      <a16:creationId xmlns:a16="http://schemas.microsoft.com/office/drawing/2014/main" id="{B250C139-C8A9-4A4C-BBCC-37E79A26A2AB}"/>
                    </a:ext>
                  </a:extLst>
                </p:cNvPr>
                <p:cNvSpPr>
                  <a:spLocks/>
                </p:cNvSpPr>
                <p:nvPr/>
              </p:nvSpPr>
              <p:spPr bwMode="auto">
                <a:xfrm>
                  <a:off x="8972019" y="3355891"/>
                  <a:ext cx="2510646" cy="2232947"/>
                </a:xfrm>
                <a:custGeom>
                  <a:avLst/>
                  <a:gdLst>
                    <a:gd name="T0" fmla="*/ 586 w 1063"/>
                    <a:gd name="T1" fmla="*/ 907 h 909"/>
                    <a:gd name="T2" fmla="*/ 690 w 1063"/>
                    <a:gd name="T3" fmla="*/ 885 h 909"/>
                    <a:gd name="T4" fmla="*/ 784 w 1063"/>
                    <a:gd name="T5" fmla="*/ 845 h 909"/>
                    <a:gd name="T6" fmla="*/ 870 w 1063"/>
                    <a:gd name="T7" fmla="*/ 788 h 909"/>
                    <a:gd name="T8" fmla="*/ 942 w 1063"/>
                    <a:gd name="T9" fmla="*/ 716 h 909"/>
                    <a:gd name="T10" fmla="*/ 999 w 1063"/>
                    <a:gd name="T11" fmla="*/ 631 h 909"/>
                    <a:gd name="T12" fmla="*/ 1039 w 1063"/>
                    <a:gd name="T13" fmla="*/ 536 h 909"/>
                    <a:gd name="T14" fmla="*/ 1060 w 1063"/>
                    <a:gd name="T15" fmla="*/ 433 h 909"/>
                    <a:gd name="T16" fmla="*/ 1063 w 1063"/>
                    <a:gd name="T17" fmla="*/ 350 h 909"/>
                    <a:gd name="T18" fmla="*/ 1046 w 1063"/>
                    <a:gd name="T19" fmla="*/ 245 h 909"/>
                    <a:gd name="T20" fmla="*/ 1010 w 1063"/>
                    <a:gd name="T21" fmla="*/ 146 h 909"/>
                    <a:gd name="T22" fmla="*/ 956 w 1063"/>
                    <a:gd name="T23" fmla="*/ 58 h 909"/>
                    <a:gd name="T24" fmla="*/ 854 w 1063"/>
                    <a:gd name="T25" fmla="*/ 52 h 909"/>
                    <a:gd name="T26" fmla="*/ 898 w 1063"/>
                    <a:gd name="T27" fmla="*/ 101 h 909"/>
                    <a:gd name="T28" fmla="*/ 944 w 1063"/>
                    <a:gd name="T29" fmla="*/ 178 h 909"/>
                    <a:gd name="T30" fmla="*/ 976 w 1063"/>
                    <a:gd name="T31" fmla="*/ 262 h 909"/>
                    <a:gd name="T32" fmla="*/ 990 w 1063"/>
                    <a:gd name="T33" fmla="*/ 354 h 909"/>
                    <a:gd name="T34" fmla="*/ 988 w 1063"/>
                    <a:gd name="T35" fmla="*/ 425 h 909"/>
                    <a:gd name="T36" fmla="*/ 970 w 1063"/>
                    <a:gd name="T37" fmla="*/ 514 h 909"/>
                    <a:gd name="T38" fmla="*/ 935 w 1063"/>
                    <a:gd name="T39" fmla="*/ 596 h 909"/>
                    <a:gd name="T40" fmla="*/ 886 w 1063"/>
                    <a:gd name="T41" fmla="*/ 670 h 909"/>
                    <a:gd name="T42" fmla="*/ 823 w 1063"/>
                    <a:gd name="T43" fmla="*/ 732 h 909"/>
                    <a:gd name="T44" fmla="*/ 750 w 1063"/>
                    <a:gd name="T45" fmla="*/ 782 h 909"/>
                    <a:gd name="T46" fmla="*/ 669 w 1063"/>
                    <a:gd name="T47" fmla="*/ 816 h 909"/>
                    <a:gd name="T48" fmla="*/ 578 w 1063"/>
                    <a:gd name="T49" fmla="*/ 835 h 909"/>
                    <a:gd name="T50" fmla="*/ 509 w 1063"/>
                    <a:gd name="T51" fmla="*/ 836 h 909"/>
                    <a:gd name="T52" fmla="*/ 417 w 1063"/>
                    <a:gd name="T53" fmla="*/ 823 h 909"/>
                    <a:gd name="T54" fmla="*/ 333 w 1063"/>
                    <a:gd name="T55" fmla="*/ 791 h 909"/>
                    <a:gd name="T56" fmla="*/ 257 w 1063"/>
                    <a:gd name="T57" fmla="*/ 746 h 909"/>
                    <a:gd name="T58" fmla="*/ 192 w 1063"/>
                    <a:gd name="T59" fmla="*/ 687 h 909"/>
                    <a:gd name="T60" fmla="*/ 140 w 1063"/>
                    <a:gd name="T61" fmla="*/ 616 h 909"/>
                    <a:gd name="T62" fmla="*/ 101 w 1063"/>
                    <a:gd name="T63" fmla="*/ 535 h 909"/>
                    <a:gd name="T64" fmla="*/ 79 w 1063"/>
                    <a:gd name="T65" fmla="*/ 447 h 909"/>
                    <a:gd name="T66" fmla="*/ 73 w 1063"/>
                    <a:gd name="T67" fmla="*/ 378 h 909"/>
                    <a:gd name="T68" fmla="*/ 83 w 1063"/>
                    <a:gd name="T69" fmla="*/ 285 h 909"/>
                    <a:gd name="T70" fmla="*/ 109 w 1063"/>
                    <a:gd name="T71" fmla="*/ 198 h 909"/>
                    <a:gd name="T72" fmla="*/ 153 w 1063"/>
                    <a:gd name="T73" fmla="*/ 120 h 909"/>
                    <a:gd name="T74" fmla="*/ 209 w 1063"/>
                    <a:gd name="T75" fmla="*/ 52 h 909"/>
                    <a:gd name="T76" fmla="*/ 124 w 1063"/>
                    <a:gd name="T77" fmla="*/ 38 h 909"/>
                    <a:gd name="T78" fmla="*/ 65 w 1063"/>
                    <a:gd name="T79" fmla="*/ 124 h 909"/>
                    <a:gd name="T80" fmla="*/ 25 w 1063"/>
                    <a:gd name="T81" fmla="*/ 220 h 909"/>
                    <a:gd name="T82" fmla="*/ 4 w 1063"/>
                    <a:gd name="T83" fmla="*/ 323 h 909"/>
                    <a:gd name="T84" fmla="*/ 1 w 1063"/>
                    <a:gd name="T85" fmla="*/ 405 h 909"/>
                    <a:gd name="T86" fmla="*/ 17 w 1063"/>
                    <a:gd name="T87" fmla="*/ 511 h 909"/>
                    <a:gd name="T88" fmla="*/ 53 w 1063"/>
                    <a:gd name="T89" fmla="*/ 608 h 909"/>
                    <a:gd name="T90" fmla="*/ 106 w 1063"/>
                    <a:gd name="T91" fmla="*/ 696 h 909"/>
                    <a:gd name="T92" fmla="*/ 174 w 1063"/>
                    <a:gd name="T93" fmla="*/ 771 h 909"/>
                    <a:gd name="T94" fmla="*/ 256 w 1063"/>
                    <a:gd name="T95" fmla="*/ 832 h 909"/>
                    <a:gd name="T96" fmla="*/ 349 w 1063"/>
                    <a:gd name="T97" fmla="*/ 877 h 909"/>
                    <a:gd name="T98" fmla="*/ 451 w 1063"/>
                    <a:gd name="T99" fmla="*/ 903 h 909"/>
                    <a:gd name="T100" fmla="*/ 531 w 1063"/>
                    <a:gd name="T101"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3" h="909">
                      <a:moveTo>
                        <a:pt x="531" y="909"/>
                      </a:moveTo>
                      <a:lnTo>
                        <a:pt x="531" y="909"/>
                      </a:lnTo>
                      <a:lnTo>
                        <a:pt x="559" y="908"/>
                      </a:lnTo>
                      <a:lnTo>
                        <a:pt x="586" y="907"/>
                      </a:lnTo>
                      <a:lnTo>
                        <a:pt x="613" y="903"/>
                      </a:lnTo>
                      <a:lnTo>
                        <a:pt x="639" y="899"/>
                      </a:lnTo>
                      <a:lnTo>
                        <a:pt x="665" y="892"/>
                      </a:lnTo>
                      <a:lnTo>
                        <a:pt x="690" y="885"/>
                      </a:lnTo>
                      <a:lnTo>
                        <a:pt x="714" y="877"/>
                      </a:lnTo>
                      <a:lnTo>
                        <a:pt x="738" y="867"/>
                      </a:lnTo>
                      <a:lnTo>
                        <a:pt x="762" y="856"/>
                      </a:lnTo>
                      <a:lnTo>
                        <a:pt x="784" y="845"/>
                      </a:lnTo>
                      <a:lnTo>
                        <a:pt x="807" y="832"/>
                      </a:lnTo>
                      <a:lnTo>
                        <a:pt x="828" y="819"/>
                      </a:lnTo>
                      <a:lnTo>
                        <a:pt x="850" y="804"/>
                      </a:lnTo>
                      <a:lnTo>
                        <a:pt x="870" y="788"/>
                      </a:lnTo>
                      <a:lnTo>
                        <a:pt x="888" y="771"/>
                      </a:lnTo>
                      <a:lnTo>
                        <a:pt x="907" y="754"/>
                      </a:lnTo>
                      <a:lnTo>
                        <a:pt x="924" y="735"/>
                      </a:lnTo>
                      <a:lnTo>
                        <a:pt x="942" y="716"/>
                      </a:lnTo>
                      <a:lnTo>
                        <a:pt x="958" y="696"/>
                      </a:lnTo>
                      <a:lnTo>
                        <a:pt x="972" y="675"/>
                      </a:lnTo>
                      <a:lnTo>
                        <a:pt x="986" y="654"/>
                      </a:lnTo>
                      <a:lnTo>
                        <a:pt x="999" y="631"/>
                      </a:lnTo>
                      <a:lnTo>
                        <a:pt x="1011" y="608"/>
                      </a:lnTo>
                      <a:lnTo>
                        <a:pt x="1022" y="584"/>
                      </a:lnTo>
                      <a:lnTo>
                        <a:pt x="1031" y="560"/>
                      </a:lnTo>
                      <a:lnTo>
                        <a:pt x="1039" y="536"/>
                      </a:lnTo>
                      <a:lnTo>
                        <a:pt x="1047" y="511"/>
                      </a:lnTo>
                      <a:lnTo>
                        <a:pt x="1052" y="485"/>
                      </a:lnTo>
                      <a:lnTo>
                        <a:pt x="1056" y="459"/>
                      </a:lnTo>
                      <a:lnTo>
                        <a:pt x="1060" y="433"/>
                      </a:lnTo>
                      <a:lnTo>
                        <a:pt x="1063" y="405"/>
                      </a:lnTo>
                      <a:lnTo>
                        <a:pt x="1063" y="378"/>
                      </a:lnTo>
                      <a:lnTo>
                        <a:pt x="1063" y="378"/>
                      </a:lnTo>
                      <a:lnTo>
                        <a:pt x="1063" y="350"/>
                      </a:lnTo>
                      <a:lnTo>
                        <a:pt x="1060" y="323"/>
                      </a:lnTo>
                      <a:lnTo>
                        <a:pt x="1056" y="297"/>
                      </a:lnTo>
                      <a:lnTo>
                        <a:pt x="1052" y="270"/>
                      </a:lnTo>
                      <a:lnTo>
                        <a:pt x="1046" y="245"/>
                      </a:lnTo>
                      <a:lnTo>
                        <a:pt x="1039" y="220"/>
                      </a:lnTo>
                      <a:lnTo>
                        <a:pt x="1031" y="194"/>
                      </a:lnTo>
                      <a:lnTo>
                        <a:pt x="1020" y="170"/>
                      </a:lnTo>
                      <a:lnTo>
                        <a:pt x="1010" y="146"/>
                      </a:lnTo>
                      <a:lnTo>
                        <a:pt x="998" y="124"/>
                      </a:lnTo>
                      <a:lnTo>
                        <a:pt x="986" y="101"/>
                      </a:lnTo>
                      <a:lnTo>
                        <a:pt x="971" y="80"/>
                      </a:lnTo>
                      <a:lnTo>
                        <a:pt x="956" y="58"/>
                      </a:lnTo>
                      <a:lnTo>
                        <a:pt x="940" y="38"/>
                      </a:lnTo>
                      <a:lnTo>
                        <a:pt x="923" y="19"/>
                      </a:lnTo>
                      <a:lnTo>
                        <a:pt x="906" y="0"/>
                      </a:lnTo>
                      <a:lnTo>
                        <a:pt x="854" y="52"/>
                      </a:lnTo>
                      <a:lnTo>
                        <a:pt x="854" y="52"/>
                      </a:lnTo>
                      <a:lnTo>
                        <a:pt x="870" y="68"/>
                      </a:lnTo>
                      <a:lnTo>
                        <a:pt x="884" y="84"/>
                      </a:lnTo>
                      <a:lnTo>
                        <a:pt x="898" y="101"/>
                      </a:lnTo>
                      <a:lnTo>
                        <a:pt x="911" y="120"/>
                      </a:lnTo>
                      <a:lnTo>
                        <a:pt x="923" y="138"/>
                      </a:lnTo>
                      <a:lnTo>
                        <a:pt x="934" y="158"/>
                      </a:lnTo>
                      <a:lnTo>
                        <a:pt x="944" y="178"/>
                      </a:lnTo>
                      <a:lnTo>
                        <a:pt x="954" y="198"/>
                      </a:lnTo>
                      <a:lnTo>
                        <a:pt x="962" y="220"/>
                      </a:lnTo>
                      <a:lnTo>
                        <a:pt x="970" y="241"/>
                      </a:lnTo>
                      <a:lnTo>
                        <a:pt x="976" y="262"/>
                      </a:lnTo>
                      <a:lnTo>
                        <a:pt x="982" y="285"/>
                      </a:lnTo>
                      <a:lnTo>
                        <a:pt x="986" y="307"/>
                      </a:lnTo>
                      <a:lnTo>
                        <a:pt x="988" y="330"/>
                      </a:lnTo>
                      <a:lnTo>
                        <a:pt x="990" y="354"/>
                      </a:lnTo>
                      <a:lnTo>
                        <a:pt x="991" y="378"/>
                      </a:lnTo>
                      <a:lnTo>
                        <a:pt x="991" y="378"/>
                      </a:lnTo>
                      <a:lnTo>
                        <a:pt x="990" y="402"/>
                      </a:lnTo>
                      <a:lnTo>
                        <a:pt x="988" y="425"/>
                      </a:lnTo>
                      <a:lnTo>
                        <a:pt x="986" y="447"/>
                      </a:lnTo>
                      <a:lnTo>
                        <a:pt x="982" y="470"/>
                      </a:lnTo>
                      <a:lnTo>
                        <a:pt x="976" y="493"/>
                      </a:lnTo>
                      <a:lnTo>
                        <a:pt x="970" y="514"/>
                      </a:lnTo>
                      <a:lnTo>
                        <a:pt x="963" y="535"/>
                      </a:lnTo>
                      <a:lnTo>
                        <a:pt x="955" y="556"/>
                      </a:lnTo>
                      <a:lnTo>
                        <a:pt x="946" y="576"/>
                      </a:lnTo>
                      <a:lnTo>
                        <a:pt x="935" y="596"/>
                      </a:lnTo>
                      <a:lnTo>
                        <a:pt x="924" y="616"/>
                      </a:lnTo>
                      <a:lnTo>
                        <a:pt x="912" y="635"/>
                      </a:lnTo>
                      <a:lnTo>
                        <a:pt x="899" y="652"/>
                      </a:lnTo>
                      <a:lnTo>
                        <a:pt x="886" y="670"/>
                      </a:lnTo>
                      <a:lnTo>
                        <a:pt x="871" y="687"/>
                      </a:lnTo>
                      <a:lnTo>
                        <a:pt x="856" y="702"/>
                      </a:lnTo>
                      <a:lnTo>
                        <a:pt x="840" y="718"/>
                      </a:lnTo>
                      <a:lnTo>
                        <a:pt x="823" y="732"/>
                      </a:lnTo>
                      <a:lnTo>
                        <a:pt x="806" y="746"/>
                      </a:lnTo>
                      <a:lnTo>
                        <a:pt x="788" y="759"/>
                      </a:lnTo>
                      <a:lnTo>
                        <a:pt x="770" y="771"/>
                      </a:lnTo>
                      <a:lnTo>
                        <a:pt x="750" y="782"/>
                      </a:lnTo>
                      <a:lnTo>
                        <a:pt x="731" y="791"/>
                      </a:lnTo>
                      <a:lnTo>
                        <a:pt x="710" y="800"/>
                      </a:lnTo>
                      <a:lnTo>
                        <a:pt x="690" y="808"/>
                      </a:lnTo>
                      <a:lnTo>
                        <a:pt x="669" y="816"/>
                      </a:lnTo>
                      <a:lnTo>
                        <a:pt x="646" y="823"/>
                      </a:lnTo>
                      <a:lnTo>
                        <a:pt x="625" y="827"/>
                      </a:lnTo>
                      <a:lnTo>
                        <a:pt x="602" y="831"/>
                      </a:lnTo>
                      <a:lnTo>
                        <a:pt x="578" y="835"/>
                      </a:lnTo>
                      <a:lnTo>
                        <a:pt x="555" y="836"/>
                      </a:lnTo>
                      <a:lnTo>
                        <a:pt x="531" y="836"/>
                      </a:lnTo>
                      <a:lnTo>
                        <a:pt x="531" y="836"/>
                      </a:lnTo>
                      <a:lnTo>
                        <a:pt x="509" y="836"/>
                      </a:lnTo>
                      <a:lnTo>
                        <a:pt x="485" y="835"/>
                      </a:lnTo>
                      <a:lnTo>
                        <a:pt x="462" y="831"/>
                      </a:lnTo>
                      <a:lnTo>
                        <a:pt x="439" y="827"/>
                      </a:lnTo>
                      <a:lnTo>
                        <a:pt x="417" y="823"/>
                      </a:lnTo>
                      <a:lnTo>
                        <a:pt x="396" y="816"/>
                      </a:lnTo>
                      <a:lnTo>
                        <a:pt x="374" y="808"/>
                      </a:lnTo>
                      <a:lnTo>
                        <a:pt x="353" y="800"/>
                      </a:lnTo>
                      <a:lnTo>
                        <a:pt x="333" y="791"/>
                      </a:lnTo>
                      <a:lnTo>
                        <a:pt x="313" y="782"/>
                      </a:lnTo>
                      <a:lnTo>
                        <a:pt x="294" y="771"/>
                      </a:lnTo>
                      <a:lnTo>
                        <a:pt x="276" y="759"/>
                      </a:lnTo>
                      <a:lnTo>
                        <a:pt x="257" y="746"/>
                      </a:lnTo>
                      <a:lnTo>
                        <a:pt x="240" y="732"/>
                      </a:lnTo>
                      <a:lnTo>
                        <a:pt x="224" y="718"/>
                      </a:lnTo>
                      <a:lnTo>
                        <a:pt x="208" y="702"/>
                      </a:lnTo>
                      <a:lnTo>
                        <a:pt x="192" y="687"/>
                      </a:lnTo>
                      <a:lnTo>
                        <a:pt x="177" y="670"/>
                      </a:lnTo>
                      <a:lnTo>
                        <a:pt x="164" y="652"/>
                      </a:lnTo>
                      <a:lnTo>
                        <a:pt x="152" y="635"/>
                      </a:lnTo>
                      <a:lnTo>
                        <a:pt x="140" y="616"/>
                      </a:lnTo>
                      <a:lnTo>
                        <a:pt x="128" y="596"/>
                      </a:lnTo>
                      <a:lnTo>
                        <a:pt x="118" y="576"/>
                      </a:lnTo>
                      <a:lnTo>
                        <a:pt x="109" y="556"/>
                      </a:lnTo>
                      <a:lnTo>
                        <a:pt x="101" y="535"/>
                      </a:lnTo>
                      <a:lnTo>
                        <a:pt x="93" y="514"/>
                      </a:lnTo>
                      <a:lnTo>
                        <a:pt x="88" y="493"/>
                      </a:lnTo>
                      <a:lnTo>
                        <a:pt x="83" y="470"/>
                      </a:lnTo>
                      <a:lnTo>
                        <a:pt x="79" y="447"/>
                      </a:lnTo>
                      <a:lnTo>
                        <a:pt x="76" y="425"/>
                      </a:lnTo>
                      <a:lnTo>
                        <a:pt x="73" y="402"/>
                      </a:lnTo>
                      <a:lnTo>
                        <a:pt x="73" y="378"/>
                      </a:lnTo>
                      <a:lnTo>
                        <a:pt x="73" y="378"/>
                      </a:lnTo>
                      <a:lnTo>
                        <a:pt x="73" y="354"/>
                      </a:lnTo>
                      <a:lnTo>
                        <a:pt x="76" y="330"/>
                      </a:lnTo>
                      <a:lnTo>
                        <a:pt x="79" y="307"/>
                      </a:lnTo>
                      <a:lnTo>
                        <a:pt x="83" y="285"/>
                      </a:lnTo>
                      <a:lnTo>
                        <a:pt x="88" y="262"/>
                      </a:lnTo>
                      <a:lnTo>
                        <a:pt x="95" y="241"/>
                      </a:lnTo>
                      <a:lnTo>
                        <a:pt x="101" y="220"/>
                      </a:lnTo>
                      <a:lnTo>
                        <a:pt x="109" y="198"/>
                      </a:lnTo>
                      <a:lnTo>
                        <a:pt x="118" y="178"/>
                      </a:lnTo>
                      <a:lnTo>
                        <a:pt x="129" y="158"/>
                      </a:lnTo>
                      <a:lnTo>
                        <a:pt x="140" y="138"/>
                      </a:lnTo>
                      <a:lnTo>
                        <a:pt x="153" y="120"/>
                      </a:lnTo>
                      <a:lnTo>
                        <a:pt x="165" y="101"/>
                      </a:lnTo>
                      <a:lnTo>
                        <a:pt x="180" y="84"/>
                      </a:lnTo>
                      <a:lnTo>
                        <a:pt x="194" y="68"/>
                      </a:lnTo>
                      <a:lnTo>
                        <a:pt x="209" y="52"/>
                      </a:lnTo>
                      <a:lnTo>
                        <a:pt x="158" y="0"/>
                      </a:lnTo>
                      <a:lnTo>
                        <a:pt x="158" y="0"/>
                      </a:lnTo>
                      <a:lnTo>
                        <a:pt x="140" y="19"/>
                      </a:lnTo>
                      <a:lnTo>
                        <a:pt x="124" y="38"/>
                      </a:lnTo>
                      <a:lnTo>
                        <a:pt x="108" y="58"/>
                      </a:lnTo>
                      <a:lnTo>
                        <a:pt x="92" y="80"/>
                      </a:lnTo>
                      <a:lnTo>
                        <a:pt x="79" y="101"/>
                      </a:lnTo>
                      <a:lnTo>
                        <a:pt x="65" y="124"/>
                      </a:lnTo>
                      <a:lnTo>
                        <a:pt x="53" y="146"/>
                      </a:lnTo>
                      <a:lnTo>
                        <a:pt x="43" y="170"/>
                      </a:lnTo>
                      <a:lnTo>
                        <a:pt x="33" y="194"/>
                      </a:lnTo>
                      <a:lnTo>
                        <a:pt x="25" y="220"/>
                      </a:lnTo>
                      <a:lnTo>
                        <a:pt x="17" y="245"/>
                      </a:lnTo>
                      <a:lnTo>
                        <a:pt x="12" y="270"/>
                      </a:lnTo>
                      <a:lnTo>
                        <a:pt x="7" y="297"/>
                      </a:lnTo>
                      <a:lnTo>
                        <a:pt x="4" y="323"/>
                      </a:lnTo>
                      <a:lnTo>
                        <a:pt x="1" y="350"/>
                      </a:lnTo>
                      <a:lnTo>
                        <a:pt x="0" y="378"/>
                      </a:lnTo>
                      <a:lnTo>
                        <a:pt x="0" y="378"/>
                      </a:lnTo>
                      <a:lnTo>
                        <a:pt x="1" y="405"/>
                      </a:lnTo>
                      <a:lnTo>
                        <a:pt x="3" y="433"/>
                      </a:lnTo>
                      <a:lnTo>
                        <a:pt x="7" y="459"/>
                      </a:lnTo>
                      <a:lnTo>
                        <a:pt x="12" y="485"/>
                      </a:lnTo>
                      <a:lnTo>
                        <a:pt x="17" y="511"/>
                      </a:lnTo>
                      <a:lnTo>
                        <a:pt x="24" y="536"/>
                      </a:lnTo>
                      <a:lnTo>
                        <a:pt x="33" y="560"/>
                      </a:lnTo>
                      <a:lnTo>
                        <a:pt x="43" y="584"/>
                      </a:lnTo>
                      <a:lnTo>
                        <a:pt x="53" y="608"/>
                      </a:lnTo>
                      <a:lnTo>
                        <a:pt x="65" y="631"/>
                      </a:lnTo>
                      <a:lnTo>
                        <a:pt x="77" y="654"/>
                      </a:lnTo>
                      <a:lnTo>
                        <a:pt x="92" y="675"/>
                      </a:lnTo>
                      <a:lnTo>
                        <a:pt x="106" y="696"/>
                      </a:lnTo>
                      <a:lnTo>
                        <a:pt x="122" y="716"/>
                      </a:lnTo>
                      <a:lnTo>
                        <a:pt x="138" y="735"/>
                      </a:lnTo>
                      <a:lnTo>
                        <a:pt x="156" y="754"/>
                      </a:lnTo>
                      <a:lnTo>
                        <a:pt x="174" y="771"/>
                      </a:lnTo>
                      <a:lnTo>
                        <a:pt x="194" y="788"/>
                      </a:lnTo>
                      <a:lnTo>
                        <a:pt x="214" y="804"/>
                      </a:lnTo>
                      <a:lnTo>
                        <a:pt x="234" y="819"/>
                      </a:lnTo>
                      <a:lnTo>
                        <a:pt x="256" y="832"/>
                      </a:lnTo>
                      <a:lnTo>
                        <a:pt x="278" y="845"/>
                      </a:lnTo>
                      <a:lnTo>
                        <a:pt x="301" y="856"/>
                      </a:lnTo>
                      <a:lnTo>
                        <a:pt x="325" y="867"/>
                      </a:lnTo>
                      <a:lnTo>
                        <a:pt x="349" y="877"/>
                      </a:lnTo>
                      <a:lnTo>
                        <a:pt x="374" y="885"/>
                      </a:lnTo>
                      <a:lnTo>
                        <a:pt x="400" y="892"/>
                      </a:lnTo>
                      <a:lnTo>
                        <a:pt x="425" y="899"/>
                      </a:lnTo>
                      <a:lnTo>
                        <a:pt x="451" y="903"/>
                      </a:lnTo>
                      <a:lnTo>
                        <a:pt x="477" y="907"/>
                      </a:lnTo>
                      <a:lnTo>
                        <a:pt x="505" y="908"/>
                      </a:lnTo>
                      <a:lnTo>
                        <a:pt x="531" y="909"/>
                      </a:lnTo>
                      <a:lnTo>
                        <a:pt x="531" y="909"/>
                      </a:lnTo>
                      <a:close/>
                    </a:path>
                  </a:pathLst>
                </a:custGeom>
                <a:solidFill>
                  <a:srgbClr val="DD4F05"/>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dirty="0">
                    <a:latin typeface="Segoe UI Light" panose="020B0502040204020203" pitchFamily="34" charset="0"/>
                    <a:cs typeface="Segoe UI Light" panose="020B0502040204020203" pitchFamily="34" charset="0"/>
                  </a:endParaRPr>
                </a:p>
              </p:txBody>
            </p:sp>
            <p:sp>
              <p:nvSpPr>
                <p:cNvPr id="49" name="Oval 48">
                  <a:extLst>
                    <a:ext uri="{FF2B5EF4-FFF2-40B4-BE49-F238E27FC236}">
                      <a16:creationId xmlns:a16="http://schemas.microsoft.com/office/drawing/2014/main" id="{29C250A1-46B7-429D-9A37-52A593C9A0F6}"/>
                    </a:ext>
                  </a:extLst>
                </p:cNvPr>
                <p:cNvSpPr/>
                <p:nvPr/>
              </p:nvSpPr>
              <p:spPr>
                <a:xfrm flipV="1">
                  <a:off x="9918887" y="1942049"/>
                  <a:ext cx="616914" cy="641633"/>
                </a:xfrm>
                <a:prstGeom prst="ellipse">
                  <a:avLst/>
                </a:prstGeom>
                <a:solidFill>
                  <a:srgbClr val="DD4F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Segoe UI Light" panose="020B0502040204020203" pitchFamily="34" charset="0"/>
                    <a:cs typeface="Segoe UI Light" panose="020B0502040204020203" pitchFamily="34" charset="0"/>
                  </a:endParaRPr>
                </a:p>
              </p:txBody>
            </p:sp>
            <p:sp>
              <p:nvSpPr>
                <p:cNvPr id="50" name="Oval 49">
                  <a:extLst>
                    <a:ext uri="{FF2B5EF4-FFF2-40B4-BE49-F238E27FC236}">
                      <a16:creationId xmlns:a16="http://schemas.microsoft.com/office/drawing/2014/main" id="{C27B2FF2-B9AE-4E18-AA4F-0D329D5A6E50}"/>
                    </a:ext>
                  </a:extLst>
                </p:cNvPr>
                <p:cNvSpPr/>
                <p:nvPr/>
              </p:nvSpPr>
              <p:spPr>
                <a:xfrm flipV="1">
                  <a:off x="9254260" y="3311786"/>
                  <a:ext cx="1946167" cy="2024148"/>
                </a:xfrm>
                <a:prstGeom prst="ellipse">
                  <a:avLst/>
                </a:prstGeom>
                <a:noFill/>
                <a:ln w="9525">
                  <a:solidFill>
                    <a:srgbClr val="DD4F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Light" panose="020B0502040204020203" pitchFamily="34" charset="0"/>
                    <a:cs typeface="Segoe UI Light" panose="020B0502040204020203" pitchFamily="34" charset="0"/>
                  </a:endParaRPr>
                </a:p>
              </p:txBody>
            </p:sp>
            <p:cxnSp>
              <p:nvCxnSpPr>
                <p:cNvPr id="51" name="Straight Connector 50">
                  <a:extLst>
                    <a:ext uri="{FF2B5EF4-FFF2-40B4-BE49-F238E27FC236}">
                      <a16:creationId xmlns:a16="http://schemas.microsoft.com/office/drawing/2014/main" id="{876BFF59-762A-49D1-89D3-A9341FBF576F}"/>
                    </a:ext>
                  </a:extLst>
                </p:cNvPr>
                <p:cNvCxnSpPr/>
                <p:nvPr/>
              </p:nvCxnSpPr>
              <p:spPr>
                <a:xfrm flipH="1" flipV="1">
                  <a:off x="10225572" y="2583683"/>
                  <a:ext cx="3542" cy="728103"/>
                </a:xfrm>
                <a:prstGeom prst="line">
                  <a:avLst/>
                </a:prstGeom>
                <a:ln w="9525">
                  <a:solidFill>
                    <a:srgbClr val="DD4F05"/>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27626B5-06B8-4D5B-AAB0-8A2B92C66529}"/>
                    </a:ext>
                  </a:extLst>
                </p:cNvPr>
                <p:cNvSpPr txBox="1">
                  <a:spLocks/>
                </p:cNvSpPr>
                <p:nvPr/>
              </p:nvSpPr>
              <p:spPr>
                <a:xfrm>
                  <a:off x="10058332" y="2152240"/>
                  <a:ext cx="338024" cy="217210"/>
                </a:xfrm>
                <a:prstGeom prst="rect">
                  <a:avLst/>
                </a:prstGeom>
                <a:noFill/>
              </p:spPr>
              <p:txBody>
                <a:bodyPr wrap="square" lIns="0" tIns="0" rIns="0" bIns="0" rtlCol="0">
                  <a:spAutoFit/>
                </a:bodyPr>
                <a:lstStyle/>
                <a:p>
                  <a:pPr algn="ctr"/>
                  <a:r>
                    <a:rPr lang="en-US" sz="1400" b="1" dirty="0">
                      <a:solidFill>
                        <a:schemeClr val="bg1"/>
                      </a:solidFill>
                      <a:latin typeface="Segoe UI Light" panose="020B0502040204020203" pitchFamily="34" charset="0"/>
                      <a:ea typeface="Roboto" panose="02000000000000000000" pitchFamily="2" charset="0"/>
                      <a:cs typeface="Segoe UI Light" panose="020B0502040204020203" pitchFamily="34" charset="0"/>
                    </a:rPr>
                    <a:t>06</a:t>
                  </a:r>
                </a:p>
              </p:txBody>
            </p:sp>
            <p:sp>
              <p:nvSpPr>
                <p:cNvPr id="53" name="TextBox 52">
                  <a:extLst>
                    <a:ext uri="{FF2B5EF4-FFF2-40B4-BE49-F238E27FC236}">
                      <a16:creationId xmlns:a16="http://schemas.microsoft.com/office/drawing/2014/main" id="{99E419B3-32C8-4178-9E1E-96F204FACF4F}"/>
                    </a:ext>
                  </a:extLst>
                </p:cNvPr>
                <p:cNvSpPr txBox="1"/>
                <p:nvPr/>
              </p:nvSpPr>
              <p:spPr>
                <a:xfrm>
                  <a:off x="9702583" y="4167053"/>
                  <a:ext cx="1045976" cy="336159"/>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30-60 Day Plan</a:t>
                  </a:r>
                </a:p>
              </p:txBody>
            </p:sp>
          </p:grpSp>
          <p:sp>
            <p:nvSpPr>
              <p:cNvPr id="42" name="Freeform 15">
                <a:extLst>
                  <a:ext uri="{FF2B5EF4-FFF2-40B4-BE49-F238E27FC236}">
                    <a16:creationId xmlns:a16="http://schemas.microsoft.com/office/drawing/2014/main" id="{73C7AC56-729D-454A-9EF4-EBFB3E564E4E}"/>
                  </a:ext>
                </a:extLst>
              </p:cNvPr>
              <p:cNvSpPr>
                <a:spLocks/>
              </p:cNvSpPr>
              <p:nvPr/>
            </p:nvSpPr>
            <p:spPr bwMode="auto">
              <a:xfrm>
                <a:off x="9031633" y="1287716"/>
                <a:ext cx="2567819" cy="2212351"/>
              </a:xfrm>
              <a:custGeom>
                <a:avLst/>
                <a:gdLst>
                  <a:gd name="T0" fmla="*/ 476 w 1062"/>
                  <a:gd name="T1" fmla="*/ 2 h 908"/>
                  <a:gd name="T2" fmla="*/ 372 w 1062"/>
                  <a:gd name="T3" fmla="*/ 24 h 908"/>
                  <a:gd name="T4" fmla="*/ 278 w 1062"/>
                  <a:gd name="T5" fmla="*/ 64 h 908"/>
                  <a:gd name="T6" fmla="*/ 193 w 1062"/>
                  <a:gd name="T7" fmla="*/ 121 h 908"/>
                  <a:gd name="T8" fmla="*/ 121 w 1062"/>
                  <a:gd name="T9" fmla="*/ 193 h 908"/>
                  <a:gd name="T10" fmla="*/ 63 w 1062"/>
                  <a:gd name="T11" fmla="*/ 277 h 908"/>
                  <a:gd name="T12" fmla="*/ 24 w 1062"/>
                  <a:gd name="T13" fmla="*/ 373 h 908"/>
                  <a:gd name="T14" fmla="*/ 2 w 1062"/>
                  <a:gd name="T15" fmla="*/ 476 h 908"/>
                  <a:gd name="T16" fmla="*/ 1 w 1062"/>
                  <a:gd name="T17" fmla="*/ 558 h 908"/>
                  <a:gd name="T18" fmla="*/ 17 w 1062"/>
                  <a:gd name="T19" fmla="*/ 664 h 908"/>
                  <a:gd name="T20" fmla="*/ 53 w 1062"/>
                  <a:gd name="T21" fmla="*/ 763 h 908"/>
                  <a:gd name="T22" fmla="*/ 106 w 1062"/>
                  <a:gd name="T23" fmla="*/ 851 h 908"/>
                  <a:gd name="T24" fmla="*/ 209 w 1062"/>
                  <a:gd name="T25" fmla="*/ 857 h 908"/>
                  <a:gd name="T26" fmla="*/ 165 w 1062"/>
                  <a:gd name="T27" fmla="*/ 807 h 908"/>
                  <a:gd name="T28" fmla="*/ 118 w 1062"/>
                  <a:gd name="T29" fmla="*/ 731 h 908"/>
                  <a:gd name="T30" fmla="*/ 86 w 1062"/>
                  <a:gd name="T31" fmla="*/ 645 h 908"/>
                  <a:gd name="T32" fmla="*/ 73 w 1062"/>
                  <a:gd name="T33" fmla="*/ 554 h 908"/>
                  <a:gd name="T34" fmla="*/ 74 w 1062"/>
                  <a:gd name="T35" fmla="*/ 483 h 908"/>
                  <a:gd name="T36" fmla="*/ 93 w 1062"/>
                  <a:gd name="T37" fmla="*/ 394 h 908"/>
                  <a:gd name="T38" fmla="*/ 127 w 1062"/>
                  <a:gd name="T39" fmla="*/ 311 h 908"/>
                  <a:gd name="T40" fmla="*/ 177 w 1062"/>
                  <a:gd name="T41" fmla="*/ 238 h 908"/>
                  <a:gd name="T42" fmla="*/ 239 w 1062"/>
                  <a:gd name="T43" fmla="*/ 177 h 908"/>
                  <a:gd name="T44" fmla="*/ 313 w 1062"/>
                  <a:gd name="T45" fmla="*/ 127 h 908"/>
                  <a:gd name="T46" fmla="*/ 394 w 1062"/>
                  <a:gd name="T47" fmla="*/ 93 h 908"/>
                  <a:gd name="T48" fmla="*/ 484 w 1062"/>
                  <a:gd name="T49" fmla="*/ 74 h 908"/>
                  <a:gd name="T50" fmla="*/ 555 w 1062"/>
                  <a:gd name="T51" fmla="*/ 73 h 908"/>
                  <a:gd name="T52" fmla="*/ 646 w 1062"/>
                  <a:gd name="T53" fmla="*/ 86 h 908"/>
                  <a:gd name="T54" fmla="*/ 729 w 1062"/>
                  <a:gd name="T55" fmla="*/ 117 h 908"/>
                  <a:gd name="T56" fmla="*/ 805 w 1062"/>
                  <a:gd name="T57" fmla="*/ 163 h 908"/>
                  <a:gd name="T58" fmla="*/ 871 w 1062"/>
                  <a:gd name="T59" fmla="*/ 222 h 908"/>
                  <a:gd name="T60" fmla="*/ 923 w 1062"/>
                  <a:gd name="T61" fmla="*/ 293 h 908"/>
                  <a:gd name="T62" fmla="*/ 961 w 1062"/>
                  <a:gd name="T63" fmla="*/ 373 h 908"/>
                  <a:gd name="T64" fmla="*/ 984 w 1062"/>
                  <a:gd name="T65" fmla="*/ 460 h 908"/>
                  <a:gd name="T66" fmla="*/ 989 w 1062"/>
                  <a:gd name="T67" fmla="*/ 531 h 908"/>
                  <a:gd name="T68" fmla="*/ 980 w 1062"/>
                  <a:gd name="T69" fmla="*/ 624 h 908"/>
                  <a:gd name="T70" fmla="*/ 953 w 1062"/>
                  <a:gd name="T71" fmla="*/ 711 h 908"/>
                  <a:gd name="T72" fmla="*/ 911 w 1062"/>
                  <a:gd name="T73" fmla="*/ 788 h 908"/>
                  <a:gd name="T74" fmla="*/ 853 w 1062"/>
                  <a:gd name="T75" fmla="*/ 857 h 908"/>
                  <a:gd name="T76" fmla="*/ 939 w 1062"/>
                  <a:gd name="T77" fmla="*/ 871 h 908"/>
                  <a:gd name="T78" fmla="*/ 997 w 1062"/>
                  <a:gd name="T79" fmla="*/ 785 h 908"/>
                  <a:gd name="T80" fmla="*/ 1038 w 1062"/>
                  <a:gd name="T81" fmla="*/ 689 h 908"/>
                  <a:gd name="T82" fmla="*/ 1060 w 1062"/>
                  <a:gd name="T83" fmla="*/ 586 h 908"/>
                  <a:gd name="T84" fmla="*/ 1061 w 1062"/>
                  <a:gd name="T85" fmla="*/ 503 h 908"/>
                  <a:gd name="T86" fmla="*/ 1045 w 1062"/>
                  <a:gd name="T87" fmla="*/ 398 h 908"/>
                  <a:gd name="T88" fmla="*/ 1009 w 1062"/>
                  <a:gd name="T89" fmla="*/ 301 h 908"/>
                  <a:gd name="T90" fmla="*/ 956 w 1062"/>
                  <a:gd name="T91" fmla="*/ 213 h 908"/>
                  <a:gd name="T92" fmla="*/ 888 w 1062"/>
                  <a:gd name="T93" fmla="*/ 137 h 908"/>
                  <a:gd name="T94" fmla="*/ 807 w 1062"/>
                  <a:gd name="T95" fmla="*/ 76 h 908"/>
                  <a:gd name="T96" fmla="*/ 713 w 1062"/>
                  <a:gd name="T97" fmla="*/ 32 h 908"/>
                  <a:gd name="T98" fmla="*/ 612 w 1062"/>
                  <a:gd name="T99" fmla="*/ 5 h 908"/>
                  <a:gd name="T100" fmla="*/ 531 w 1062"/>
                  <a:gd name="T101" fmla="*/ 0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62" h="908">
                    <a:moveTo>
                      <a:pt x="531" y="0"/>
                    </a:moveTo>
                    <a:lnTo>
                      <a:pt x="531" y="0"/>
                    </a:lnTo>
                    <a:lnTo>
                      <a:pt x="503" y="0"/>
                    </a:lnTo>
                    <a:lnTo>
                      <a:pt x="476" y="2"/>
                    </a:lnTo>
                    <a:lnTo>
                      <a:pt x="450" y="5"/>
                    </a:lnTo>
                    <a:lnTo>
                      <a:pt x="424" y="10"/>
                    </a:lnTo>
                    <a:lnTo>
                      <a:pt x="398" y="16"/>
                    </a:lnTo>
                    <a:lnTo>
                      <a:pt x="372" y="24"/>
                    </a:lnTo>
                    <a:lnTo>
                      <a:pt x="349" y="32"/>
                    </a:lnTo>
                    <a:lnTo>
                      <a:pt x="325" y="41"/>
                    </a:lnTo>
                    <a:lnTo>
                      <a:pt x="301" y="52"/>
                    </a:lnTo>
                    <a:lnTo>
                      <a:pt x="278" y="64"/>
                    </a:lnTo>
                    <a:lnTo>
                      <a:pt x="255" y="76"/>
                    </a:lnTo>
                    <a:lnTo>
                      <a:pt x="234" y="90"/>
                    </a:lnTo>
                    <a:lnTo>
                      <a:pt x="213" y="105"/>
                    </a:lnTo>
                    <a:lnTo>
                      <a:pt x="193" y="121"/>
                    </a:lnTo>
                    <a:lnTo>
                      <a:pt x="174" y="137"/>
                    </a:lnTo>
                    <a:lnTo>
                      <a:pt x="155" y="155"/>
                    </a:lnTo>
                    <a:lnTo>
                      <a:pt x="138" y="173"/>
                    </a:lnTo>
                    <a:lnTo>
                      <a:pt x="121" y="193"/>
                    </a:lnTo>
                    <a:lnTo>
                      <a:pt x="105" y="213"/>
                    </a:lnTo>
                    <a:lnTo>
                      <a:pt x="90" y="234"/>
                    </a:lnTo>
                    <a:lnTo>
                      <a:pt x="77" y="255"/>
                    </a:lnTo>
                    <a:lnTo>
                      <a:pt x="63" y="277"/>
                    </a:lnTo>
                    <a:lnTo>
                      <a:pt x="51" y="301"/>
                    </a:lnTo>
                    <a:lnTo>
                      <a:pt x="41" y="323"/>
                    </a:lnTo>
                    <a:lnTo>
                      <a:pt x="32" y="347"/>
                    </a:lnTo>
                    <a:lnTo>
                      <a:pt x="24" y="373"/>
                    </a:lnTo>
                    <a:lnTo>
                      <a:pt x="17" y="398"/>
                    </a:lnTo>
                    <a:lnTo>
                      <a:pt x="10" y="423"/>
                    </a:lnTo>
                    <a:lnTo>
                      <a:pt x="6" y="450"/>
                    </a:lnTo>
                    <a:lnTo>
                      <a:pt x="2" y="476"/>
                    </a:lnTo>
                    <a:lnTo>
                      <a:pt x="1" y="503"/>
                    </a:lnTo>
                    <a:lnTo>
                      <a:pt x="0" y="531"/>
                    </a:lnTo>
                    <a:lnTo>
                      <a:pt x="0" y="531"/>
                    </a:lnTo>
                    <a:lnTo>
                      <a:pt x="1" y="558"/>
                    </a:lnTo>
                    <a:lnTo>
                      <a:pt x="2" y="586"/>
                    </a:lnTo>
                    <a:lnTo>
                      <a:pt x="6" y="612"/>
                    </a:lnTo>
                    <a:lnTo>
                      <a:pt x="10" y="637"/>
                    </a:lnTo>
                    <a:lnTo>
                      <a:pt x="17" y="664"/>
                    </a:lnTo>
                    <a:lnTo>
                      <a:pt x="24" y="689"/>
                    </a:lnTo>
                    <a:lnTo>
                      <a:pt x="33" y="715"/>
                    </a:lnTo>
                    <a:lnTo>
                      <a:pt x="42" y="739"/>
                    </a:lnTo>
                    <a:lnTo>
                      <a:pt x="53" y="763"/>
                    </a:lnTo>
                    <a:lnTo>
                      <a:pt x="65" y="785"/>
                    </a:lnTo>
                    <a:lnTo>
                      <a:pt x="78" y="808"/>
                    </a:lnTo>
                    <a:lnTo>
                      <a:pt x="91" y="829"/>
                    </a:lnTo>
                    <a:lnTo>
                      <a:pt x="106" y="851"/>
                    </a:lnTo>
                    <a:lnTo>
                      <a:pt x="122" y="871"/>
                    </a:lnTo>
                    <a:lnTo>
                      <a:pt x="139" y="889"/>
                    </a:lnTo>
                    <a:lnTo>
                      <a:pt x="157" y="908"/>
                    </a:lnTo>
                    <a:lnTo>
                      <a:pt x="209" y="857"/>
                    </a:lnTo>
                    <a:lnTo>
                      <a:pt x="209" y="857"/>
                    </a:lnTo>
                    <a:lnTo>
                      <a:pt x="193" y="841"/>
                    </a:lnTo>
                    <a:lnTo>
                      <a:pt x="178" y="824"/>
                    </a:lnTo>
                    <a:lnTo>
                      <a:pt x="165" y="807"/>
                    </a:lnTo>
                    <a:lnTo>
                      <a:pt x="151" y="788"/>
                    </a:lnTo>
                    <a:lnTo>
                      <a:pt x="139" y="769"/>
                    </a:lnTo>
                    <a:lnTo>
                      <a:pt x="129" y="751"/>
                    </a:lnTo>
                    <a:lnTo>
                      <a:pt x="118" y="731"/>
                    </a:lnTo>
                    <a:lnTo>
                      <a:pt x="109" y="711"/>
                    </a:lnTo>
                    <a:lnTo>
                      <a:pt x="101" y="689"/>
                    </a:lnTo>
                    <a:lnTo>
                      <a:pt x="93" y="668"/>
                    </a:lnTo>
                    <a:lnTo>
                      <a:pt x="86" y="645"/>
                    </a:lnTo>
                    <a:lnTo>
                      <a:pt x="82" y="624"/>
                    </a:lnTo>
                    <a:lnTo>
                      <a:pt x="77" y="600"/>
                    </a:lnTo>
                    <a:lnTo>
                      <a:pt x="74" y="578"/>
                    </a:lnTo>
                    <a:lnTo>
                      <a:pt x="73" y="554"/>
                    </a:lnTo>
                    <a:lnTo>
                      <a:pt x="71" y="531"/>
                    </a:lnTo>
                    <a:lnTo>
                      <a:pt x="71" y="531"/>
                    </a:lnTo>
                    <a:lnTo>
                      <a:pt x="73" y="507"/>
                    </a:lnTo>
                    <a:lnTo>
                      <a:pt x="74" y="483"/>
                    </a:lnTo>
                    <a:lnTo>
                      <a:pt x="77" y="460"/>
                    </a:lnTo>
                    <a:lnTo>
                      <a:pt x="81" y="438"/>
                    </a:lnTo>
                    <a:lnTo>
                      <a:pt x="86" y="415"/>
                    </a:lnTo>
                    <a:lnTo>
                      <a:pt x="93" y="394"/>
                    </a:lnTo>
                    <a:lnTo>
                      <a:pt x="99" y="373"/>
                    </a:lnTo>
                    <a:lnTo>
                      <a:pt x="109" y="351"/>
                    </a:lnTo>
                    <a:lnTo>
                      <a:pt x="117" y="331"/>
                    </a:lnTo>
                    <a:lnTo>
                      <a:pt x="127" y="311"/>
                    </a:lnTo>
                    <a:lnTo>
                      <a:pt x="138" y="293"/>
                    </a:lnTo>
                    <a:lnTo>
                      <a:pt x="150" y="274"/>
                    </a:lnTo>
                    <a:lnTo>
                      <a:pt x="163" y="255"/>
                    </a:lnTo>
                    <a:lnTo>
                      <a:pt x="177" y="238"/>
                    </a:lnTo>
                    <a:lnTo>
                      <a:pt x="191" y="222"/>
                    </a:lnTo>
                    <a:lnTo>
                      <a:pt x="206" y="206"/>
                    </a:lnTo>
                    <a:lnTo>
                      <a:pt x="222" y="191"/>
                    </a:lnTo>
                    <a:lnTo>
                      <a:pt x="239" y="177"/>
                    </a:lnTo>
                    <a:lnTo>
                      <a:pt x="257" y="163"/>
                    </a:lnTo>
                    <a:lnTo>
                      <a:pt x="274" y="150"/>
                    </a:lnTo>
                    <a:lnTo>
                      <a:pt x="293" y="138"/>
                    </a:lnTo>
                    <a:lnTo>
                      <a:pt x="313" y="127"/>
                    </a:lnTo>
                    <a:lnTo>
                      <a:pt x="333" y="117"/>
                    </a:lnTo>
                    <a:lnTo>
                      <a:pt x="353" y="108"/>
                    </a:lnTo>
                    <a:lnTo>
                      <a:pt x="372" y="100"/>
                    </a:lnTo>
                    <a:lnTo>
                      <a:pt x="394" y="93"/>
                    </a:lnTo>
                    <a:lnTo>
                      <a:pt x="416" y="86"/>
                    </a:lnTo>
                    <a:lnTo>
                      <a:pt x="438" y="81"/>
                    </a:lnTo>
                    <a:lnTo>
                      <a:pt x="460" y="77"/>
                    </a:lnTo>
                    <a:lnTo>
                      <a:pt x="484" y="74"/>
                    </a:lnTo>
                    <a:lnTo>
                      <a:pt x="507" y="73"/>
                    </a:lnTo>
                    <a:lnTo>
                      <a:pt x="531" y="72"/>
                    </a:lnTo>
                    <a:lnTo>
                      <a:pt x="531" y="72"/>
                    </a:lnTo>
                    <a:lnTo>
                      <a:pt x="555" y="73"/>
                    </a:lnTo>
                    <a:lnTo>
                      <a:pt x="578" y="74"/>
                    </a:lnTo>
                    <a:lnTo>
                      <a:pt x="600" y="77"/>
                    </a:lnTo>
                    <a:lnTo>
                      <a:pt x="623" y="81"/>
                    </a:lnTo>
                    <a:lnTo>
                      <a:pt x="646" y="86"/>
                    </a:lnTo>
                    <a:lnTo>
                      <a:pt x="667" y="93"/>
                    </a:lnTo>
                    <a:lnTo>
                      <a:pt x="688" y="100"/>
                    </a:lnTo>
                    <a:lnTo>
                      <a:pt x="709" y="108"/>
                    </a:lnTo>
                    <a:lnTo>
                      <a:pt x="729" y="117"/>
                    </a:lnTo>
                    <a:lnTo>
                      <a:pt x="749" y="127"/>
                    </a:lnTo>
                    <a:lnTo>
                      <a:pt x="768" y="138"/>
                    </a:lnTo>
                    <a:lnTo>
                      <a:pt x="787" y="150"/>
                    </a:lnTo>
                    <a:lnTo>
                      <a:pt x="805" y="163"/>
                    </a:lnTo>
                    <a:lnTo>
                      <a:pt x="823" y="177"/>
                    </a:lnTo>
                    <a:lnTo>
                      <a:pt x="839" y="191"/>
                    </a:lnTo>
                    <a:lnTo>
                      <a:pt x="855" y="206"/>
                    </a:lnTo>
                    <a:lnTo>
                      <a:pt x="871" y="222"/>
                    </a:lnTo>
                    <a:lnTo>
                      <a:pt x="885" y="238"/>
                    </a:lnTo>
                    <a:lnTo>
                      <a:pt x="899" y="255"/>
                    </a:lnTo>
                    <a:lnTo>
                      <a:pt x="911" y="274"/>
                    </a:lnTo>
                    <a:lnTo>
                      <a:pt x="923" y="293"/>
                    </a:lnTo>
                    <a:lnTo>
                      <a:pt x="935" y="311"/>
                    </a:lnTo>
                    <a:lnTo>
                      <a:pt x="944" y="331"/>
                    </a:lnTo>
                    <a:lnTo>
                      <a:pt x="953" y="351"/>
                    </a:lnTo>
                    <a:lnTo>
                      <a:pt x="961" y="373"/>
                    </a:lnTo>
                    <a:lnTo>
                      <a:pt x="969" y="394"/>
                    </a:lnTo>
                    <a:lnTo>
                      <a:pt x="975" y="415"/>
                    </a:lnTo>
                    <a:lnTo>
                      <a:pt x="980" y="438"/>
                    </a:lnTo>
                    <a:lnTo>
                      <a:pt x="984" y="460"/>
                    </a:lnTo>
                    <a:lnTo>
                      <a:pt x="988" y="483"/>
                    </a:lnTo>
                    <a:lnTo>
                      <a:pt x="989" y="507"/>
                    </a:lnTo>
                    <a:lnTo>
                      <a:pt x="989" y="531"/>
                    </a:lnTo>
                    <a:lnTo>
                      <a:pt x="989" y="531"/>
                    </a:lnTo>
                    <a:lnTo>
                      <a:pt x="989" y="554"/>
                    </a:lnTo>
                    <a:lnTo>
                      <a:pt x="987" y="578"/>
                    </a:lnTo>
                    <a:lnTo>
                      <a:pt x="984" y="600"/>
                    </a:lnTo>
                    <a:lnTo>
                      <a:pt x="980" y="624"/>
                    </a:lnTo>
                    <a:lnTo>
                      <a:pt x="975" y="645"/>
                    </a:lnTo>
                    <a:lnTo>
                      <a:pt x="969" y="668"/>
                    </a:lnTo>
                    <a:lnTo>
                      <a:pt x="961" y="689"/>
                    </a:lnTo>
                    <a:lnTo>
                      <a:pt x="953" y="711"/>
                    </a:lnTo>
                    <a:lnTo>
                      <a:pt x="944" y="731"/>
                    </a:lnTo>
                    <a:lnTo>
                      <a:pt x="933" y="751"/>
                    </a:lnTo>
                    <a:lnTo>
                      <a:pt x="923" y="769"/>
                    </a:lnTo>
                    <a:lnTo>
                      <a:pt x="911" y="788"/>
                    </a:lnTo>
                    <a:lnTo>
                      <a:pt x="897" y="807"/>
                    </a:lnTo>
                    <a:lnTo>
                      <a:pt x="883" y="824"/>
                    </a:lnTo>
                    <a:lnTo>
                      <a:pt x="868" y="841"/>
                    </a:lnTo>
                    <a:lnTo>
                      <a:pt x="853" y="857"/>
                    </a:lnTo>
                    <a:lnTo>
                      <a:pt x="904" y="908"/>
                    </a:lnTo>
                    <a:lnTo>
                      <a:pt x="904" y="908"/>
                    </a:lnTo>
                    <a:lnTo>
                      <a:pt x="923" y="889"/>
                    </a:lnTo>
                    <a:lnTo>
                      <a:pt x="939" y="871"/>
                    </a:lnTo>
                    <a:lnTo>
                      <a:pt x="955" y="851"/>
                    </a:lnTo>
                    <a:lnTo>
                      <a:pt x="971" y="829"/>
                    </a:lnTo>
                    <a:lnTo>
                      <a:pt x="984" y="808"/>
                    </a:lnTo>
                    <a:lnTo>
                      <a:pt x="997" y="785"/>
                    </a:lnTo>
                    <a:lnTo>
                      <a:pt x="1009" y="763"/>
                    </a:lnTo>
                    <a:lnTo>
                      <a:pt x="1020" y="739"/>
                    </a:lnTo>
                    <a:lnTo>
                      <a:pt x="1029" y="715"/>
                    </a:lnTo>
                    <a:lnTo>
                      <a:pt x="1038" y="689"/>
                    </a:lnTo>
                    <a:lnTo>
                      <a:pt x="1045" y="664"/>
                    </a:lnTo>
                    <a:lnTo>
                      <a:pt x="1050" y="637"/>
                    </a:lnTo>
                    <a:lnTo>
                      <a:pt x="1056" y="612"/>
                    </a:lnTo>
                    <a:lnTo>
                      <a:pt x="1060" y="586"/>
                    </a:lnTo>
                    <a:lnTo>
                      <a:pt x="1061" y="558"/>
                    </a:lnTo>
                    <a:lnTo>
                      <a:pt x="1062" y="531"/>
                    </a:lnTo>
                    <a:lnTo>
                      <a:pt x="1062" y="531"/>
                    </a:lnTo>
                    <a:lnTo>
                      <a:pt x="1061" y="503"/>
                    </a:lnTo>
                    <a:lnTo>
                      <a:pt x="1060" y="476"/>
                    </a:lnTo>
                    <a:lnTo>
                      <a:pt x="1056" y="450"/>
                    </a:lnTo>
                    <a:lnTo>
                      <a:pt x="1052" y="423"/>
                    </a:lnTo>
                    <a:lnTo>
                      <a:pt x="1045" y="398"/>
                    </a:lnTo>
                    <a:lnTo>
                      <a:pt x="1038" y="373"/>
                    </a:lnTo>
                    <a:lnTo>
                      <a:pt x="1030" y="347"/>
                    </a:lnTo>
                    <a:lnTo>
                      <a:pt x="1020" y="323"/>
                    </a:lnTo>
                    <a:lnTo>
                      <a:pt x="1009" y="301"/>
                    </a:lnTo>
                    <a:lnTo>
                      <a:pt x="999" y="277"/>
                    </a:lnTo>
                    <a:lnTo>
                      <a:pt x="985" y="255"/>
                    </a:lnTo>
                    <a:lnTo>
                      <a:pt x="972" y="234"/>
                    </a:lnTo>
                    <a:lnTo>
                      <a:pt x="956" y="213"/>
                    </a:lnTo>
                    <a:lnTo>
                      <a:pt x="941" y="193"/>
                    </a:lnTo>
                    <a:lnTo>
                      <a:pt x="924" y="173"/>
                    </a:lnTo>
                    <a:lnTo>
                      <a:pt x="907" y="155"/>
                    </a:lnTo>
                    <a:lnTo>
                      <a:pt x="888" y="137"/>
                    </a:lnTo>
                    <a:lnTo>
                      <a:pt x="869" y="121"/>
                    </a:lnTo>
                    <a:lnTo>
                      <a:pt x="849" y="105"/>
                    </a:lnTo>
                    <a:lnTo>
                      <a:pt x="828" y="90"/>
                    </a:lnTo>
                    <a:lnTo>
                      <a:pt x="807" y="76"/>
                    </a:lnTo>
                    <a:lnTo>
                      <a:pt x="784" y="64"/>
                    </a:lnTo>
                    <a:lnTo>
                      <a:pt x="761" y="52"/>
                    </a:lnTo>
                    <a:lnTo>
                      <a:pt x="737" y="41"/>
                    </a:lnTo>
                    <a:lnTo>
                      <a:pt x="713" y="32"/>
                    </a:lnTo>
                    <a:lnTo>
                      <a:pt x="688" y="24"/>
                    </a:lnTo>
                    <a:lnTo>
                      <a:pt x="664" y="16"/>
                    </a:lnTo>
                    <a:lnTo>
                      <a:pt x="638" y="10"/>
                    </a:lnTo>
                    <a:lnTo>
                      <a:pt x="612" y="5"/>
                    </a:lnTo>
                    <a:lnTo>
                      <a:pt x="586" y="2"/>
                    </a:lnTo>
                    <a:lnTo>
                      <a:pt x="558" y="0"/>
                    </a:lnTo>
                    <a:lnTo>
                      <a:pt x="531" y="0"/>
                    </a:lnTo>
                    <a:lnTo>
                      <a:pt x="531" y="0"/>
                    </a:lnTo>
                    <a:close/>
                  </a:path>
                </a:pathLst>
              </a:custGeom>
              <a:solidFill>
                <a:schemeClr val="accent1">
                  <a:lumMod val="40000"/>
                  <a:lumOff val="60000"/>
                </a:schemeClr>
              </a:solidFill>
              <a:ln w="7938">
                <a:noFill/>
                <a:prstDash val="solid"/>
                <a:round/>
                <a:headEnd/>
                <a:tailEnd/>
              </a:ln>
            </p:spPr>
            <p:txBody>
              <a:bodyPr vert="horz" wrap="square" lIns="91440" tIns="45720" rIns="91440" bIns="45720" numCol="1" anchor="t" anchorCtr="0" compatLnSpc="1">
                <a:prstTxWarp prst="textNoShape">
                  <a:avLst/>
                </a:prstTxWarp>
              </a:bodyPr>
              <a:lstStyle/>
              <a:p>
                <a:endParaRPr lang="en-US" sz="1400" dirty="0">
                  <a:latin typeface="Segoe UI Light" panose="020B0502040204020203" pitchFamily="34" charset="0"/>
                  <a:cs typeface="Segoe UI Light" panose="020B0502040204020203" pitchFamily="34" charset="0"/>
                </a:endParaRPr>
              </a:p>
            </p:txBody>
          </p:sp>
          <p:cxnSp>
            <p:nvCxnSpPr>
              <p:cNvPr id="44" name="Straight Connector 43">
                <a:extLst>
                  <a:ext uri="{FF2B5EF4-FFF2-40B4-BE49-F238E27FC236}">
                    <a16:creationId xmlns:a16="http://schemas.microsoft.com/office/drawing/2014/main" id="{6950ED33-A3F2-4F0D-AB3B-D16F84BB0EBF}"/>
                  </a:ext>
                </a:extLst>
              </p:cNvPr>
              <p:cNvCxnSpPr/>
              <p:nvPr/>
            </p:nvCxnSpPr>
            <p:spPr>
              <a:xfrm>
                <a:off x="10328793" y="3598033"/>
                <a:ext cx="0" cy="696192"/>
              </a:xfrm>
              <a:prstGeom prst="line">
                <a:avLst/>
              </a:prstGeom>
              <a:ln w="9525">
                <a:solidFill>
                  <a:srgbClr val="00B050"/>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F918B4C-CE2F-4ECD-9E8C-B5C3377759EB}"/>
                  </a:ext>
                </a:extLst>
              </p:cNvPr>
              <p:cNvSpPr/>
              <p:nvPr/>
            </p:nvSpPr>
            <p:spPr>
              <a:xfrm flipV="1">
                <a:off x="10068146" y="4303212"/>
                <a:ext cx="631557" cy="63641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Segoe UI Light" panose="020B0502040204020203" pitchFamily="34" charset="0"/>
                  <a:cs typeface="Segoe UI Light" panose="020B0502040204020203" pitchFamily="34" charset="0"/>
                </a:endParaRPr>
              </a:p>
            </p:txBody>
          </p:sp>
          <p:sp>
            <p:nvSpPr>
              <p:cNvPr id="47" name="TextBox 46">
                <a:extLst>
                  <a:ext uri="{FF2B5EF4-FFF2-40B4-BE49-F238E27FC236}">
                    <a16:creationId xmlns:a16="http://schemas.microsoft.com/office/drawing/2014/main" id="{9A159D72-EF63-4584-9373-21E96D2518CF}"/>
                  </a:ext>
                </a:extLst>
              </p:cNvPr>
              <p:cNvSpPr txBox="1">
                <a:spLocks/>
              </p:cNvSpPr>
              <p:nvPr/>
            </p:nvSpPr>
            <p:spPr>
              <a:xfrm>
                <a:off x="10210900" y="4506147"/>
                <a:ext cx="346047" cy="215444"/>
              </a:xfrm>
              <a:prstGeom prst="rect">
                <a:avLst/>
              </a:prstGeom>
              <a:noFill/>
            </p:spPr>
            <p:txBody>
              <a:bodyPr wrap="square" lIns="0" tIns="0" rIns="0" bIns="0" rtlCol="0">
                <a:spAutoFit/>
              </a:bodyPr>
              <a:lstStyle/>
              <a:p>
                <a:pPr algn="ctr"/>
                <a:r>
                  <a:rPr lang="en-US" sz="1400" b="1" dirty="0">
                    <a:latin typeface="Segoe UI Light" panose="020B0502040204020203" pitchFamily="34" charset="0"/>
                    <a:ea typeface="Roboto" panose="02000000000000000000" pitchFamily="2" charset="0"/>
                    <a:cs typeface="Segoe UI Light" panose="020B0502040204020203" pitchFamily="34" charset="0"/>
                  </a:rPr>
                  <a:t>05</a:t>
                </a:r>
              </a:p>
            </p:txBody>
          </p:sp>
          <p:sp>
            <p:nvSpPr>
              <p:cNvPr id="48" name="TextBox 47">
                <a:extLst>
                  <a:ext uri="{FF2B5EF4-FFF2-40B4-BE49-F238E27FC236}">
                    <a16:creationId xmlns:a16="http://schemas.microsoft.com/office/drawing/2014/main" id="{CC747F1B-6FA6-4B97-B64A-00A3AD7F2321}"/>
                  </a:ext>
                </a:extLst>
              </p:cNvPr>
              <p:cNvSpPr txBox="1"/>
              <p:nvPr/>
            </p:nvSpPr>
            <p:spPr>
              <a:xfrm>
                <a:off x="9796822" y="2267043"/>
                <a:ext cx="1233038" cy="333425"/>
              </a:xfrm>
              <a:prstGeom prst="rect">
                <a:avLst/>
              </a:prstGeom>
              <a:noFill/>
            </p:spPr>
            <p:txBody>
              <a:bodyPr wrap="square" lIns="0" tIns="0" rIns="0" bIns="0" rtlCol="0">
                <a:spAutoFit/>
              </a:bodyPr>
              <a:lstStyle/>
              <a:p>
                <a:pPr algn="ctr">
                  <a:lnSpc>
                    <a:spcPts val="1300"/>
                  </a:lnSpc>
                </a:pPr>
                <a:r>
                  <a:rPr lang="en-US" sz="1400" b="1" dirty="0">
                    <a:latin typeface="Segoe UI Light" panose="020B0502040204020203" pitchFamily="34" charset="0"/>
                    <a:ea typeface="Roboto" panose="02000000000000000000" pitchFamily="2" charset="0"/>
                    <a:cs typeface="Segoe UI Light" panose="020B0502040204020203" pitchFamily="34" charset="0"/>
                  </a:rPr>
                  <a:t>Distribution Strategy</a:t>
                </a:r>
              </a:p>
            </p:txBody>
          </p:sp>
        </p:grpSp>
      </p:grpSp>
    </p:spTree>
    <p:extLst>
      <p:ext uri="{BB962C8B-B14F-4D97-AF65-F5344CB8AC3E}">
        <p14:creationId xmlns:p14="http://schemas.microsoft.com/office/powerpoint/2010/main" val="1133741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4253706" y="1660787"/>
            <a:ext cx="8981171" cy="951113"/>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5075517" y="0"/>
            <a:ext cx="7116483" cy="4003022"/>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grpSp>
        <p:nvGrpSpPr>
          <p:cNvPr id="7" name="Group 7"/>
          <p:cNvGrpSpPr/>
          <p:nvPr/>
        </p:nvGrpSpPr>
        <p:grpSpPr>
          <a:xfrm>
            <a:off x="1533850" y="2240313"/>
            <a:ext cx="4220854" cy="1042529"/>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sp>
        <p:nvSpPr>
          <p:cNvPr id="10" name="TextBox 10"/>
          <p:cNvSpPr txBox="1"/>
          <p:nvPr/>
        </p:nvSpPr>
        <p:spPr>
          <a:xfrm>
            <a:off x="700806" y="548045"/>
            <a:ext cx="6082131" cy="1144224"/>
          </a:xfrm>
          <a:prstGeom prst="rect">
            <a:avLst/>
          </a:prstGeom>
        </p:spPr>
        <p:txBody>
          <a:bodyPr wrap="square" lIns="0" tIns="0" rIns="0" bIns="0" rtlCol="0" anchor="t">
            <a:spAutoFit/>
          </a:bodyPr>
          <a:lstStyle/>
          <a:p>
            <a:pPr>
              <a:lnSpc>
                <a:spcPts val="4562"/>
              </a:lnSpc>
              <a:spcBef>
                <a:spcPct val="0"/>
              </a:spcBef>
            </a:pPr>
            <a:r>
              <a:rPr lang="en-US" sz="3305" spc="115" dirty="0">
                <a:solidFill>
                  <a:srgbClr val="010101"/>
                </a:solidFill>
                <a:latin typeface="Archivo Black"/>
              </a:rPr>
              <a:t>Enhancing Distribution Reliability</a:t>
            </a:r>
          </a:p>
        </p:txBody>
      </p:sp>
      <p:grpSp>
        <p:nvGrpSpPr>
          <p:cNvPr id="11" name="Group 11"/>
          <p:cNvGrpSpPr/>
          <p:nvPr/>
        </p:nvGrpSpPr>
        <p:grpSpPr>
          <a:xfrm>
            <a:off x="5023907" y="2079452"/>
            <a:ext cx="1587490" cy="1364249"/>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id="13" name="TextBox 13"/>
            <p:cNvSpPr txBox="1"/>
            <p:nvPr/>
          </p:nvSpPr>
          <p:spPr>
            <a:xfrm>
              <a:off x="114300" y="-19050"/>
              <a:ext cx="584200" cy="717550"/>
            </a:xfrm>
            <a:prstGeom prst="rect">
              <a:avLst/>
            </a:prstGeom>
          </p:spPr>
          <p:txBody>
            <a:bodyPr lIns="33867" tIns="33867" rIns="33867" bIns="33867" rtlCol="0" anchor="ctr"/>
            <a:lstStyle/>
            <a:p>
              <a:pPr algn="ctr">
                <a:lnSpc>
                  <a:spcPts val="1906"/>
                </a:lnSpc>
              </a:pPr>
              <a:endParaRPr sz="1200"/>
            </a:p>
          </p:txBody>
        </p:sp>
      </p:grpSp>
      <p:sp>
        <p:nvSpPr>
          <p:cNvPr id="14" name="TextBox 14"/>
          <p:cNvSpPr txBox="1"/>
          <p:nvPr/>
        </p:nvSpPr>
        <p:spPr>
          <a:xfrm>
            <a:off x="1723352" y="2373018"/>
            <a:ext cx="3300555" cy="564770"/>
          </a:xfrm>
          <a:prstGeom prst="rect">
            <a:avLst/>
          </a:prstGeom>
        </p:spPr>
        <p:txBody>
          <a:bodyPr lIns="0" tIns="0" rIns="0" bIns="0" rtlCol="0" anchor="t">
            <a:spAutoFit/>
          </a:bodyPr>
          <a:lstStyle/>
          <a:p>
            <a:pPr>
              <a:lnSpc>
                <a:spcPts val="1458"/>
              </a:lnSpc>
            </a:pPr>
            <a:r>
              <a:rPr lang="en-US" sz="1400" b="1" spc="103" dirty="0">
                <a:solidFill>
                  <a:srgbClr val="F2F4F5"/>
                </a:solidFill>
                <a:latin typeface="Montserrat Light"/>
              </a:rPr>
              <a:t>Infrastructure Improvement</a:t>
            </a:r>
          </a:p>
          <a:p>
            <a:pPr marL="171450" indent="-171450">
              <a:lnSpc>
                <a:spcPts val="1458"/>
              </a:lnSpc>
              <a:buFont typeface="Arial" panose="020B0604020202020204" pitchFamily="34" charset="0"/>
              <a:buChar char="•"/>
            </a:pPr>
            <a:r>
              <a:rPr lang="en-US" sz="1057" spc="103" dirty="0">
                <a:solidFill>
                  <a:srgbClr val="F2F4F5"/>
                </a:solidFill>
                <a:latin typeface="Montserrat Light"/>
              </a:rPr>
              <a:t>Upgrade or establish local warehousing.</a:t>
            </a:r>
          </a:p>
          <a:p>
            <a:pPr marL="171450" indent="-171450">
              <a:lnSpc>
                <a:spcPts val="1458"/>
              </a:lnSpc>
              <a:buFont typeface="Arial" panose="020B0604020202020204" pitchFamily="34" charset="0"/>
              <a:buChar char="•"/>
            </a:pPr>
            <a:r>
              <a:rPr lang="en-US" sz="1057" spc="103" dirty="0">
                <a:solidFill>
                  <a:srgbClr val="F2F4F5"/>
                </a:solidFill>
                <a:latin typeface="Montserrat Light"/>
              </a:rPr>
              <a:t>Expand and modernize the transport fleet</a:t>
            </a:r>
          </a:p>
        </p:txBody>
      </p:sp>
      <p:grpSp>
        <p:nvGrpSpPr>
          <p:cNvPr id="15" name="Group 15"/>
          <p:cNvGrpSpPr/>
          <p:nvPr/>
        </p:nvGrpSpPr>
        <p:grpSpPr>
          <a:xfrm>
            <a:off x="4794114" y="3604562"/>
            <a:ext cx="4220854" cy="1042529"/>
            <a:chOff x="0" y="0"/>
            <a:chExt cx="2161091" cy="533778"/>
          </a:xfrm>
        </p:grpSpPr>
        <p:sp>
          <p:nvSpPr>
            <p:cNvPr id="16" name="Freeform 16"/>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7" name="TextBox 17"/>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18" name="Group 18"/>
          <p:cNvGrpSpPr/>
          <p:nvPr/>
        </p:nvGrpSpPr>
        <p:grpSpPr>
          <a:xfrm>
            <a:off x="4022007" y="3443702"/>
            <a:ext cx="1587490" cy="1364249"/>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id="20" name="TextBox 20"/>
            <p:cNvSpPr txBox="1"/>
            <p:nvPr/>
          </p:nvSpPr>
          <p:spPr>
            <a:xfrm>
              <a:off x="114300" y="-19050"/>
              <a:ext cx="584200" cy="717550"/>
            </a:xfrm>
            <a:prstGeom prst="rect">
              <a:avLst/>
            </a:prstGeom>
          </p:spPr>
          <p:txBody>
            <a:bodyPr lIns="33867" tIns="33867" rIns="33867" bIns="33867" rtlCol="0" anchor="ctr"/>
            <a:lstStyle/>
            <a:p>
              <a:pPr algn="ctr">
                <a:lnSpc>
                  <a:spcPts val="1906"/>
                </a:lnSpc>
              </a:pPr>
              <a:endParaRPr sz="1200"/>
            </a:p>
          </p:txBody>
        </p:sp>
      </p:grpSp>
      <p:grpSp>
        <p:nvGrpSpPr>
          <p:cNvPr id="22" name="Group 22"/>
          <p:cNvGrpSpPr/>
          <p:nvPr/>
        </p:nvGrpSpPr>
        <p:grpSpPr>
          <a:xfrm>
            <a:off x="1533850" y="4968812"/>
            <a:ext cx="4220854" cy="1042529"/>
            <a:chOff x="0" y="0"/>
            <a:chExt cx="2161091" cy="533778"/>
          </a:xfrm>
        </p:grpSpPr>
        <p:sp>
          <p:nvSpPr>
            <p:cNvPr id="23" name="Freeform 23"/>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24" name="TextBox 24"/>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25" name="Group 25"/>
          <p:cNvGrpSpPr/>
          <p:nvPr/>
        </p:nvGrpSpPr>
        <p:grpSpPr>
          <a:xfrm>
            <a:off x="5023907" y="4807951"/>
            <a:ext cx="1587490" cy="1364249"/>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a:solidFill>
                <a:srgbClr val="000000"/>
              </a:solidFill>
            </a:ln>
          </p:spPr>
        </p:sp>
        <p:sp>
          <p:nvSpPr>
            <p:cNvPr id="27" name="TextBox 27"/>
            <p:cNvSpPr txBox="1"/>
            <p:nvPr/>
          </p:nvSpPr>
          <p:spPr>
            <a:xfrm>
              <a:off x="114300" y="-19050"/>
              <a:ext cx="584200" cy="717550"/>
            </a:xfrm>
            <a:prstGeom prst="rect">
              <a:avLst/>
            </a:prstGeom>
          </p:spPr>
          <p:txBody>
            <a:bodyPr lIns="33867" tIns="33867" rIns="33867" bIns="33867" rtlCol="0" anchor="ctr"/>
            <a:lstStyle/>
            <a:p>
              <a:pPr algn="ctr">
                <a:lnSpc>
                  <a:spcPts val="1906"/>
                </a:lnSpc>
              </a:pPr>
              <a:endParaRPr sz="1200"/>
            </a:p>
          </p:txBody>
        </p:sp>
      </p:grpSp>
      <p:sp>
        <p:nvSpPr>
          <p:cNvPr id="29" name="Freeform 29"/>
          <p:cNvSpPr/>
          <p:nvPr/>
        </p:nvSpPr>
        <p:spPr>
          <a:xfrm>
            <a:off x="5544165" y="2389557"/>
            <a:ext cx="595360" cy="714952"/>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0" name="Freeform 30"/>
          <p:cNvSpPr/>
          <p:nvPr/>
        </p:nvSpPr>
        <p:spPr>
          <a:xfrm>
            <a:off x="5436967" y="5143143"/>
            <a:ext cx="682510" cy="693864"/>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4421831" y="3755411"/>
            <a:ext cx="653686" cy="713348"/>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46" name="Picture 45" descr="A red button with a thermometer&#10;&#10;Description automatically generated with medium confidence">
            <a:extLst>
              <a:ext uri="{FF2B5EF4-FFF2-40B4-BE49-F238E27FC236}">
                <a16:creationId xmlns:a16="http://schemas.microsoft.com/office/drawing/2014/main" id="{DCB461BE-BBC5-4445-9672-A145846A69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41180" y="5922914"/>
            <a:ext cx="865161" cy="865161"/>
          </a:xfrm>
          <a:prstGeom prst="rect">
            <a:avLst/>
          </a:prstGeom>
        </p:spPr>
      </p:pic>
      <p:pic>
        <p:nvPicPr>
          <p:cNvPr id="33" name="object 3">
            <a:extLst>
              <a:ext uri="{FF2B5EF4-FFF2-40B4-BE49-F238E27FC236}">
                <a16:creationId xmlns:a16="http://schemas.microsoft.com/office/drawing/2014/main" id="{2B6E8955-0F6A-4809-B4DF-6891B3F4EC52}"/>
              </a:ext>
            </a:extLst>
          </p:cNvPr>
          <p:cNvPicPr/>
          <p:nvPr/>
        </p:nvPicPr>
        <p:blipFill>
          <a:blip r:embed="rId12" cstate="print"/>
          <a:stretch>
            <a:fillRect/>
          </a:stretch>
        </p:blipFill>
        <p:spPr>
          <a:xfrm>
            <a:off x="-10205" y="6819830"/>
            <a:ext cx="12188952" cy="170689"/>
          </a:xfrm>
          <a:prstGeom prst="rect">
            <a:avLst/>
          </a:prstGeom>
        </p:spPr>
      </p:pic>
      <p:sp>
        <p:nvSpPr>
          <p:cNvPr id="34" name="TextBox 14">
            <a:extLst>
              <a:ext uri="{FF2B5EF4-FFF2-40B4-BE49-F238E27FC236}">
                <a16:creationId xmlns:a16="http://schemas.microsoft.com/office/drawing/2014/main" id="{AEDF6D8C-8E2A-4645-B4CA-B2B85FE6A0F5}"/>
              </a:ext>
            </a:extLst>
          </p:cNvPr>
          <p:cNvSpPr txBox="1"/>
          <p:nvPr/>
        </p:nvSpPr>
        <p:spPr>
          <a:xfrm>
            <a:off x="5645559" y="3727020"/>
            <a:ext cx="3300555" cy="564770"/>
          </a:xfrm>
          <a:prstGeom prst="rect">
            <a:avLst/>
          </a:prstGeom>
        </p:spPr>
        <p:txBody>
          <a:bodyPr lIns="0" tIns="0" rIns="0" bIns="0" rtlCol="0" anchor="t">
            <a:spAutoFit/>
          </a:bodyPr>
          <a:lstStyle/>
          <a:p>
            <a:pPr>
              <a:lnSpc>
                <a:spcPts val="1458"/>
              </a:lnSpc>
            </a:pPr>
            <a:r>
              <a:rPr lang="en-US" sz="1400" b="1" spc="103" dirty="0">
                <a:solidFill>
                  <a:srgbClr val="F2F4F5"/>
                </a:solidFill>
                <a:latin typeface="Montserrat Light"/>
              </a:rPr>
              <a:t>Technology Integration</a:t>
            </a:r>
          </a:p>
          <a:p>
            <a:pPr marL="171450" indent="-171450">
              <a:lnSpc>
                <a:spcPts val="1458"/>
              </a:lnSpc>
              <a:buFont typeface="Arial" panose="020B0604020202020204" pitchFamily="34" charset="0"/>
              <a:buChar char="•"/>
            </a:pPr>
            <a:r>
              <a:rPr lang="en-US" sz="1057" spc="103" dirty="0">
                <a:solidFill>
                  <a:srgbClr val="F2F4F5"/>
                </a:solidFill>
                <a:latin typeface="Montserrat Light"/>
              </a:rPr>
              <a:t>Implement real-time inventory tracking</a:t>
            </a:r>
          </a:p>
          <a:p>
            <a:pPr marL="171450" indent="-171450">
              <a:lnSpc>
                <a:spcPts val="1458"/>
              </a:lnSpc>
              <a:buFont typeface="Arial" panose="020B0604020202020204" pitchFamily="34" charset="0"/>
              <a:buChar char="•"/>
            </a:pPr>
            <a:r>
              <a:rPr lang="en-US" sz="1057" spc="103" dirty="0">
                <a:solidFill>
                  <a:srgbClr val="F2F4F5"/>
                </a:solidFill>
                <a:latin typeface="Montserrat Light"/>
              </a:rPr>
              <a:t>Use ERP systems for better coordination</a:t>
            </a:r>
          </a:p>
        </p:txBody>
      </p:sp>
      <p:sp>
        <p:nvSpPr>
          <p:cNvPr id="35" name="TextBox 14">
            <a:extLst>
              <a:ext uri="{FF2B5EF4-FFF2-40B4-BE49-F238E27FC236}">
                <a16:creationId xmlns:a16="http://schemas.microsoft.com/office/drawing/2014/main" id="{6E9C7A4B-BD69-4557-B06A-1381C3A384C3}"/>
              </a:ext>
            </a:extLst>
          </p:cNvPr>
          <p:cNvSpPr txBox="1"/>
          <p:nvPr/>
        </p:nvSpPr>
        <p:spPr>
          <a:xfrm>
            <a:off x="1798648" y="5143143"/>
            <a:ext cx="3300555" cy="564770"/>
          </a:xfrm>
          <a:prstGeom prst="rect">
            <a:avLst/>
          </a:prstGeom>
        </p:spPr>
        <p:txBody>
          <a:bodyPr lIns="0" tIns="0" rIns="0" bIns="0" rtlCol="0" anchor="t">
            <a:spAutoFit/>
          </a:bodyPr>
          <a:lstStyle/>
          <a:p>
            <a:pPr>
              <a:lnSpc>
                <a:spcPts val="1458"/>
              </a:lnSpc>
            </a:pPr>
            <a:r>
              <a:rPr lang="en-US" sz="1400" b="1" spc="103" dirty="0">
                <a:solidFill>
                  <a:srgbClr val="F2F4F5"/>
                </a:solidFill>
                <a:latin typeface="Montserrat Light"/>
              </a:rPr>
              <a:t>Route Optimization</a:t>
            </a:r>
          </a:p>
          <a:p>
            <a:pPr marL="171450" indent="-171450">
              <a:lnSpc>
                <a:spcPts val="1458"/>
              </a:lnSpc>
              <a:buFont typeface="Arial" panose="020B0604020202020204" pitchFamily="34" charset="0"/>
              <a:buChar char="•"/>
            </a:pPr>
            <a:r>
              <a:rPr lang="en-US" sz="1057" spc="103" dirty="0">
                <a:solidFill>
                  <a:srgbClr val="F2F4F5"/>
                </a:solidFill>
                <a:latin typeface="Montserrat Light"/>
              </a:rPr>
              <a:t>Optimize delivery routes using data analytics</a:t>
            </a:r>
          </a:p>
          <a:p>
            <a:pPr marL="171450" indent="-171450">
              <a:lnSpc>
                <a:spcPts val="1458"/>
              </a:lnSpc>
              <a:buFont typeface="Arial" panose="020B0604020202020204" pitchFamily="34" charset="0"/>
              <a:buChar char="•"/>
            </a:pPr>
            <a:r>
              <a:rPr lang="en-US" sz="1057" spc="103" dirty="0">
                <a:solidFill>
                  <a:srgbClr val="F2F4F5"/>
                </a:solidFill>
                <a:latin typeface="Montserrat Light"/>
              </a:rPr>
              <a:t>Maintain safety stock to handle disruptions</a:t>
            </a:r>
          </a:p>
        </p:txBody>
      </p:sp>
    </p:spTree>
    <p:extLst>
      <p:ext uri="{BB962C8B-B14F-4D97-AF65-F5344CB8AC3E}">
        <p14:creationId xmlns:p14="http://schemas.microsoft.com/office/powerpoint/2010/main" val="3369381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3985926" y="3089013"/>
            <a:ext cx="10017868" cy="106090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6031320" y="0"/>
            <a:ext cx="6160681" cy="6930766"/>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7" name="Group 7"/>
          <p:cNvGrpSpPr/>
          <p:nvPr/>
        </p:nvGrpSpPr>
        <p:grpSpPr>
          <a:xfrm>
            <a:off x="1081822" y="2258030"/>
            <a:ext cx="997266" cy="95498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
        <p:nvSpPr>
          <p:cNvPr id="10" name="Freeform 10"/>
          <p:cNvSpPr/>
          <p:nvPr/>
        </p:nvSpPr>
        <p:spPr>
          <a:xfrm>
            <a:off x="1194562" y="2455196"/>
            <a:ext cx="824333" cy="572536"/>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056877" y="3405629"/>
            <a:ext cx="1147751" cy="100648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13" name="TextBox 13"/>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
        <p:nvSpPr>
          <p:cNvPr id="14" name="Freeform 14"/>
          <p:cNvSpPr/>
          <p:nvPr/>
        </p:nvSpPr>
        <p:spPr>
          <a:xfrm>
            <a:off x="1329322" y="3561737"/>
            <a:ext cx="695472" cy="68662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5" name="Group 15"/>
          <p:cNvGrpSpPr/>
          <p:nvPr/>
        </p:nvGrpSpPr>
        <p:grpSpPr>
          <a:xfrm>
            <a:off x="-2633508" y="535388"/>
            <a:ext cx="10572883" cy="1505349"/>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sp>
        <p:sp>
          <p:nvSpPr>
            <p:cNvPr id="17" name="TextBox 17"/>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18" name="TextBox 18"/>
          <p:cNvSpPr txBox="1"/>
          <p:nvPr/>
        </p:nvSpPr>
        <p:spPr>
          <a:xfrm>
            <a:off x="2756309" y="2312603"/>
            <a:ext cx="4754787" cy="498726"/>
          </a:xfrm>
          <a:prstGeom prst="rect">
            <a:avLst/>
          </a:prstGeom>
        </p:spPr>
        <p:txBody>
          <a:bodyPr lIns="0" tIns="0" rIns="0" bIns="0" rtlCol="0" anchor="t">
            <a:spAutoFit/>
          </a:bodyPr>
          <a:lstStyle/>
          <a:p>
            <a:pPr>
              <a:lnSpc>
                <a:spcPts val="2033"/>
              </a:lnSpc>
              <a:spcBef>
                <a:spcPct val="0"/>
              </a:spcBef>
            </a:pPr>
            <a:r>
              <a:rPr lang="en-US" sz="1473" spc="144" dirty="0">
                <a:solidFill>
                  <a:srgbClr val="231F20"/>
                </a:solidFill>
                <a:latin typeface="Montserrat Light"/>
              </a:rPr>
              <a:t>Offer training for retailers on handling and promoting </a:t>
            </a:r>
            <a:r>
              <a:rPr lang="en-US" sz="1473" spc="144" dirty="0" err="1">
                <a:solidFill>
                  <a:srgbClr val="231F20"/>
                </a:solidFill>
                <a:latin typeface="Montserrat Light"/>
              </a:rPr>
              <a:t>Onga’s</a:t>
            </a:r>
            <a:r>
              <a:rPr lang="en-US" sz="1473" spc="144" dirty="0">
                <a:solidFill>
                  <a:srgbClr val="231F20"/>
                </a:solidFill>
                <a:latin typeface="Montserrat Light"/>
              </a:rPr>
              <a:t> products</a:t>
            </a:r>
          </a:p>
        </p:txBody>
      </p:sp>
      <p:sp>
        <p:nvSpPr>
          <p:cNvPr id="19" name="TextBox 19"/>
          <p:cNvSpPr txBox="1"/>
          <p:nvPr/>
        </p:nvSpPr>
        <p:spPr>
          <a:xfrm>
            <a:off x="2804936" y="3413061"/>
            <a:ext cx="4754787" cy="755207"/>
          </a:xfrm>
          <a:prstGeom prst="rect">
            <a:avLst/>
          </a:prstGeom>
        </p:spPr>
        <p:txBody>
          <a:bodyPr lIns="0" tIns="0" rIns="0" bIns="0" rtlCol="0" anchor="t">
            <a:spAutoFit/>
          </a:bodyPr>
          <a:lstStyle/>
          <a:p>
            <a:pPr>
              <a:lnSpc>
                <a:spcPts val="2033"/>
              </a:lnSpc>
              <a:spcBef>
                <a:spcPct val="0"/>
              </a:spcBef>
            </a:pPr>
            <a:r>
              <a:rPr lang="en-US" sz="1473" spc="144" dirty="0">
                <a:solidFill>
                  <a:srgbClr val="231F20"/>
                </a:solidFill>
                <a:latin typeface="Montserrat Light"/>
              </a:rPr>
              <a:t>Provide incentives or promotional support to retailers who achieve sales targets or demonstrate high service levels</a:t>
            </a:r>
          </a:p>
        </p:txBody>
      </p:sp>
      <p:sp>
        <p:nvSpPr>
          <p:cNvPr id="20" name="TextBox 20"/>
          <p:cNvSpPr txBox="1"/>
          <p:nvPr/>
        </p:nvSpPr>
        <p:spPr>
          <a:xfrm>
            <a:off x="163774" y="611024"/>
            <a:ext cx="6209730" cy="1543243"/>
          </a:xfrm>
          <a:prstGeom prst="rect">
            <a:avLst/>
          </a:prstGeom>
        </p:spPr>
        <p:txBody>
          <a:bodyPr wrap="square" lIns="0" tIns="0" rIns="0" bIns="0" rtlCol="0" anchor="t">
            <a:spAutoFit/>
          </a:bodyPr>
          <a:lstStyle/>
          <a:p>
            <a:pPr algn="ctr">
              <a:lnSpc>
                <a:spcPts val="6191"/>
              </a:lnSpc>
              <a:spcBef>
                <a:spcPct val="0"/>
              </a:spcBef>
            </a:pPr>
            <a:r>
              <a:rPr lang="en-US" sz="3160" spc="35" dirty="0">
                <a:solidFill>
                  <a:srgbClr val="FFFFFF"/>
                </a:solidFill>
                <a:latin typeface="Archivo Black"/>
              </a:rPr>
              <a:t>Strengthening Retailer and Consumer Relationships</a:t>
            </a:r>
          </a:p>
        </p:txBody>
      </p:sp>
      <p:sp>
        <p:nvSpPr>
          <p:cNvPr id="21" name="TextBox 19">
            <a:extLst>
              <a:ext uri="{FF2B5EF4-FFF2-40B4-BE49-F238E27FC236}">
                <a16:creationId xmlns:a16="http://schemas.microsoft.com/office/drawing/2014/main" id="{95E44D41-FC20-4B9F-8CC1-9159FDB95D46}"/>
              </a:ext>
            </a:extLst>
          </p:cNvPr>
          <p:cNvSpPr txBox="1"/>
          <p:nvPr/>
        </p:nvSpPr>
        <p:spPr>
          <a:xfrm>
            <a:off x="2756308" y="4537210"/>
            <a:ext cx="4754787" cy="755207"/>
          </a:xfrm>
          <a:prstGeom prst="rect">
            <a:avLst/>
          </a:prstGeom>
        </p:spPr>
        <p:txBody>
          <a:bodyPr lIns="0" tIns="0" rIns="0" bIns="0" rtlCol="0" anchor="t">
            <a:spAutoFit/>
          </a:bodyPr>
          <a:lstStyle/>
          <a:p>
            <a:pPr>
              <a:lnSpc>
                <a:spcPts val="2033"/>
              </a:lnSpc>
              <a:spcBef>
                <a:spcPct val="0"/>
              </a:spcBef>
            </a:pPr>
            <a:r>
              <a:rPr lang="en-US" sz="1473" spc="144" dirty="0">
                <a:solidFill>
                  <a:srgbClr val="231F20"/>
                </a:solidFill>
                <a:latin typeface="Montserrat Light"/>
              </a:rPr>
              <a:t>Create channels for consumer feedback to quickly address any issues related to product availability or quality</a:t>
            </a:r>
          </a:p>
        </p:txBody>
      </p:sp>
      <p:grpSp>
        <p:nvGrpSpPr>
          <p:cNvPr id="22" name="Group 11">
            <a:extLst>
              <a:ext uri="{FF2B5EF4-FFF2-40B4-BE49-F238E27FC236}">
                <a16:creationId xmlns:a16="http://schemas.microsoft.com/office/drawing/2014/main" id="{3E72BA7A-A332-4ACF-91E0-FC88A891D9D5}"/>
              </a:ext>
            </a:extLst>
          </p:cNvPr>
          <p:cNvGrpSpPr/>
          <p:nvPr/>
        </p:nvGrpSpPr>
        <p:grpSpPr>
          <a:xfrm>
            <a:off x="1084541" y="4619766"/>
            <a:ext cx="1173560" cy="961895"/>
            <a:chOff x="0" y="0"/>
            <a:chExt cx="812800" cy="812800"/>
          </a:xfrm>
        </p:grpSpPr>
        <p:sp>
          <p:nvSpPr>
            <p:cNvPr id="23" name="Freeform 12">
              <a:extLst>
                <a:ext uri="{FF2B5EF4-FFF2-40B4-BE49-F238E27FC236}">
                  <a16:creationId xmlns:a16="http://schemas.microsoft.com/office/drawing/2014/main" id="{92E3EDD1-F0BD-4662-B7E0-25914D97D48E}"/>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24" name="TextBox 13">
              <a:extLst>
                <a:ext uri="{FF2B5EF4-FFF2-40B4-BE49-F238E27FC236}">
                  <a16:creationId xmlns:a16="http://schemas.microsoft.com/office/drawing/2014/main" id="{0F275E39-4942-4550-8652-5EDB40F58DF9}"/>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
        <p:nvSpPr>
          <p:cNvPr id="25" name="Freeform 30">
            <a:extLst>
              <a:ext uri="{FF2B5EF4-FFF2-40B4-BE49-F238E27FC236}">
                <a16:creationId xmlns:a16="http://schemas.microsoft.com/office/drawing/2014/main" id="{05AFEB35-9D6F-4B00-A2C5-3CAEF49B60CF}"/>
              </a:ext>
            </a:extLst>
          </p:cNvPr>
          <p:cNvSpPr/>
          <p:nvPr/>
        </p:nvSpPr>
        <p:spPr>
          <a:xfrm>
            <a:off x="1328639" y="4739178"/>
            <a:ext cx="617896" cy="723069"/>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26" name="object 3">
            <a:extLst>
              <a:ext uri="{FF2B5EF4-FFF2-40B4-BE49-F238E27FC236}">
                <a16:creationId xmlns:a16="http://schemas.microsoft.com/office/drawing/2014/main" id="{92049025-9B00-48F0-8F68-C69C9B3F3F56}"/>
              </a:ext>
            </a:extLst>
          </p:cNvPr>
          <p:cNvPicPr/>
          <p:nvPr/>
        </p:nvPicPr>
        <p:blipFill>
          <a:blip r:embed="rId11" cstate="print"/>
          <a:stretch>
            <a:fillRect/>
          </a:stretch>
        </p:blipFill>
        <p:spPr>
          <a:xfrm>
            <a:off x="-10205" y="6819830"/>
            <a:ext cx="12188952" cy="170689"/>
          </a:xfrm>
          <a:prstGeom prst="rect">
            <a:avLst/>
          </a:prstGeom>
        </p:spPr>
      </p:pic>
      <p:grpSp>
        <p:nvGrpSpPr>
          <p:cNvPr id="27" name="Group 11">
            <a:extLst>
              <a:ext uri="{FF2B5EF4-FFF2-40B4-BE49-F238E27FC236}">
                <a16:creationId xmlns:a16="http://schemas.microsoft.com/office/drawing/2014/main" id="{186AC40D-21F6-4B44-915F-064F598CD948}"/>
              </a:ext>
            </a:extLst>
          </p:cNvPr>
          <p:cNvGrpSpPr/>
          <p:nvPr/>
        </p:nvGrpSpPr>
        <p:grpSpPr>
          <a:xfrm>
            <a:off x="1096353" y="5774669"/>
            <a:ext cx="1173560" cy="961895"/>
            <a:chOff x="0" y="0"/>
            <a:chExt cx="812800" cy="812800"/>
          </a:xfrm>
        </p:grpSpPr>
        <p:sp>
          <p:nvSpPr>
            <p:cNvPr id="28" name="Freeform 12">
              <a:extLst>
                <a:ext uri="{FF2B5EF4-FFF2-40B4-BE49-F238E27FC236}">
                  <a16:creationId xmlns:a16="http://schemas.microsoft.com/office/drawing/2014/main" id="{A037E7CB-509B-4CDF-AC66-E56ED22246D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29" name="TextBox 13">
              <a:extLst>
                <a:ext uri="{FF2B5EF4-FFF2-40B4-BE49-F238E27FC236}">
                  <a16:creationId xmlns:a16="http://schemas.microsoft.com/office/drawing/2014/main" id="{20E157A3-477A-4D3B-B8CA-77CFCFCEAFAA}"/>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
        <p:nvSpPr>
          <p:cNvPr id="30" name="TextBox 19">
            <a:extLst>
              <a:ext uri="{FF2B5EF4-FFF2-40B4-BE49-F238E27FC236}">
                <a16:creationId xmlns:a16="http://schemas.microsoft.com/office/drawing/2014/main" id="{900E6A4D-BF07-4A9D-B9DF-CE8C9D68936C}"/>
              </a:ext>
            </a:extLst>
          </p:cNvPr>
          <p:cNvSpPr txBox="1"/>
          <p:nvPr/>
        </p:nvSpPr>
        <p:spPr>
          <a:xfrm>
            <a:off x="2818304" y="6015058"/>
            <a:ext cx="4754787" cy="242246"/>
          </a:xfrm>
          <a:prstGeom prst="rect">
            <a:avLst/>
          </a:prstGeom>
        </p:spPr>
        <p:txBody>
          <a:bodyPr lIns="0" tIns="0" rIns="0" bIns="0" rtlCol="0" anchor="t">
            <a:spAutoFit/>
          </a:bodyPr>
          <a:lstStyle/>
          <a:p>
            <a:pPr>
              <a:lnSpc>
                <a:spcPts val="2033"/>
              </a:lnSpc>
              <a:spcBef>
                <a:spcPct val="0"/>
              </a:spcBef>
            </a:pPr>
            <a:r>
              <a:rPr lang="en-US" sz="1473" spc="144" dirty="0">
                <a:solidFill>
                  <a:srgbClr val="231F20"/>
                </a:solidFill>
                <a:latin typeface="Montserrat Light"/>
              </a:rPr>
              <a:t>Launch targeted marketing campaigns</a:t>
            </a:r>
          </a:p>
        </p:txBody>
      </p:sp>
      <p:sp>
        <p:nvSpPr>
          <p:cNvPr id="31" name="Freeform 4">
            <a:extLst>
              <a:ext uri="{FF2B5EF4-FFF2-40B4-BE49-F238E27FC236}">
                <a16:creationId xmlns:a16="http://schemas.microsoft.com/office/drawing/2014/main" id="{98D4F459-6033-4A46-8D53-247716AB547B}"/>
              </a:ext>
            </a:extLst>
          </p:cNvPr>
          <p:cNvSpPr/>
          <p:nvPr/>
        </p:nvSpPr>
        <p:spPr>
          <a:xfrm>
            <a:off x="1340451" y="5911488"/>
            <a:ext cx="617896" cy="678969"/>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extLst>
      <p:ext uri="{BB962C8B-B14F-4D97-AF65-F5344CB8AC3E}">
        <p14:creationId xmlns:p14="http://schemas.microsoft.com/office/powerpoint/2010/main" val="1917831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27" name="TextBox 27"/>
          <p:cNvSpPr txBox="1"/>
          <p:nvPr/>
        </p:nvSpPr>
        <p:spPr>
          <a:xfrm>
            <a:off x="233438" y="153803"/>
            <a:ext cx="7279121" cy="578235"/>
          </a:xfrm>
          <a:prstGeom prst="rect">
            <a:avLst/>
          </a:prstGeom>
        </p:spPr>
        <p:txBody>
          <a:bodyPr wrap="square" lIns="0" tIns="0" rIns="0" bIns="0" rtlCol="0" anchor="t">
            <a:spAutoFit/>
          </a:bodyPr>
          <a:lstStyle/>
          <a:p>
            <a:pPr>
              <a:lnSpc>
                <a:spcPts val="4861"/>
              </a:lnSpc>
              <a:spcBef>
                <a:spcPct val="0"/>
              </a:spcBef>
            </a:pPr>
            <a:r>
              <a:rPr lang="en-US" sz="3160" spc="123" dirty="0">
                <a:solidFill>
                  <a:srgbClr val="010101"/>
                </a:solidFill>
                <a:latin typeface="Archivo Black"/>
              </a:rPr>
              <a:t>Monitoring and Evaluation</a:t>
            </a:r>
          </a:p>
        </p:txBody>
      </p:sp>
      <p:cxnSp>
        <p:nvCxnSpPr>
          <p:cNvPr id="60" name="Straight Connector 59">
            <a:extLst>
              <a:ext uri="{FF2B5EF4-FFF2-40B4-BE49-F238E27FC236}">
                <a16:creationId xmlns:a16="http://schemas.microsoft.com/office/drawing/2014/main" id="{625C8EB0-20A1-4D2A-BA97-50CD5A9A82D3}"/>
              </a:ext>
            </a:extLst>
          </p:cNvPr>
          <p:cNvCxnSpPr>
            <a:cxnSpLocks/>
          </p:cNvCxnSpPr>
          <p:nvPr/>
        </p:nvCxnSpPr>
        <p:spPr>
          <a:xfrm>
            <a:off x="34821" y="779781"/>
            <a:ext cx="10701562"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1" name="Shape 18419">
            <a:extLst>
              <a:ext uri="{FF2B5EF4-FFF2-40B4-BE49-F238E27FC236}">
                <a16:creationId xmlns:a16="http://schemas.microsoft.com/office/drawing/2014/main" id="{FA31BA03-6082-465F-A8A1-46CD1402ED78}"/>
              </a:ext>
            </a:extLst>
          </p:cNvPr>
          <p:cNvSpPr txBox="1">
            <a:spLocks/>
          </p:cNvSpPr>
          <p:nvPr/>
        </p:nvSpPr>
        <p:spPr>
          <a:xfrm>
            <a:off x="11500416" y="480262"/>
            <a:ext cx="314189" cy="25648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defPPr>
              <a:defRPr lang="en-US"/>
            </a:defPPr>
            <a:lvl1pPr marL="0" algn="l" defTabSz="914400" rtl="0" eaLnBrk="1" latinLnBrk="0" hangingPunct="1">
              <a:defRPr sz="1000" kern="1200">
                <a:solidFill>
                  <a:srgbClr val="FFFFFF"/>
                </a:solidFill>
                <a:latin typeface="Roboto Medium"/>
                <a:ea typeface="Roboto Medium"/>
                <a:cs typeface="Roboto Medium"/>
                <a:sym typeface="Roboto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4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000" b="0" i="0" u="none" strike="noStrike" kern="0" cap="none" spc="0" normalizeH="0" baseline="0" noProof="0" smtClean="0">
                <a:ln>
                  <a:noFill/>
                </a:ln>
                <a:solidFill>
                  <a:srgbClr val="FFFFFF"/>
                </a:solidFill>
                <a:effectLst/>
                <a:uLnTx/>
                <a:uFillTx/>
                <a:latin typeface="Roboto Medium"/>
                <a:sym typeface="Roboto Medium"/>
              </a:rPr>
              <a:pPr marL="0" marR="0" lvl="0" indent="0" algn="ctr" defTabSz="412740"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0" cap="none" spc="0" normalizeH="0" baseline="0" noProof="0" dirty="0">
              <a:ln>
                <a:noFill/>
              </a:ln>
              <a:solidFill>
                <a:srgbClr val="FFFFFF"/>
              </a:solidFill>
              <a:effectLst/>
              <a:uLnTx/>
              <a:uFillTx/>
              <a:latin typeface="Roboto Medium"/>
              <a:sym typeface="Roboto Medium"/>
            </a:endParaRPr>
          </a:p>
        </p:txBody>
      </p:sp>
      <p:pic>
        <p:nvPicPr>
          <p:cNvPr id="51" name="object 3">
            <a:extLst>
              <a:ext uri="{FF2B5EF4-FFF2-40B4-BE49-F238E27FC236}">
                <a16:creationId xmlns:a16="http://schemas.microsoft.com/office/drawing/2014/main" id="{10E3A8FE-5819-4CDE-89B9-1DC0C21C5B67}"/>
              </a:ext>
            </a:extLst>
          </p:cNvPr>
          <p:cNvPicPr/>
          <p:nvPr/>
        </p:nvPicPr>
        <p:blipFill>
          <a:blip r:embed="rId3" cstate="print"/>
          <a:stretch>
            <a:fillRect/>
          </a:stretch>
        </p:blipFill>
        <p:spPr>
          <a:xfrm>
            <a:off x="-10205" y="6819830"/>
            <a:ext cx="12188952" cy="170689"/>
          </a:xfrm>
          <a:prstGeom prst="rect">
            <a:avLst/>
          </a:prstGeom>
        </p:spPr>
      </p:pic>
      <p:pic>
        <p:nvPicPr>
          <p:cNvPr id="21" name="Picture Placeholder 10">
            <a:extLst>
              <a:ext uri="{FF2B5EF4-FFF2-40B4-BE49-F238E27FC236}">
                <a16:creationId xmlns:a16="http://schemas.microsoft.com/office/drawing/2014/main" id="{F6897669-61DE-483A-B3A0-42743878ABCD}"/>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a:xfrm>
            <a:off x="7967743" y="1847619"/>
            <a:ext cx="3835064" cy="3514644"/>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p:spPr>
      </p:pic>
      <p:grpSp>
        <p:nvGrpSpPr>
          <p:cNvPr id="24" name="Group 3">
            <a:extLst>
              <a:ext uri="{FF2B5EF4-FFF2-40B4-BE49-F238E27FC236}">
                <a16:creationId xmlns:a16="http://schemas.microsoft.com/office/drawing/2014/main" id="{E8111B87-BA5E-4155-8231-0B1DDF49DDD9}"/>
              </a:ext>
            </a:extLst>
          </p:cNvPr>
          <p:cNvGrpSpPr/>
          <p:nvPr/>
        </p:nvGrpSpPr>
        <p:grpSpPr>
          <a:xfrm>
            <a:off x="1506912" y="2271410"/>
            <a:ext cx="2578727" cy="1432874"/>
            <a:chOff x="0" y="0"/>
            <a:chExt cx="4159440" cy="2311200"/>
          </a:xfrm>
        </p:grpSpPr>
        <p:sp>
          <p:nvSpPr>
            <p:cNvPr id="25" name="Freeform 4">
              <a:extLst>
                <a:ext uri="{FF2B5EF4-FFF2-40B4-BE49-F238E27FC236}">
                  <a16:creationId xmlns:a16="http://schemas.microsoft.com/office/drawing/2014/main" id="{3E94731E-F13F-4680-B0B3-CD04337725CE}"/>
                </a:ext>
              </a:extLst>
            </p:cNvPr>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26" name="Group 5">
            <a:extLst>
              <a:ext uri="{FF2B5EF4-FFF2-40B4-BE49-F238E27FC236}">
                <a16:creationId xmlns:a16="http://schemas.microsoft.com/office/drawing/2014/main" id="{D2D0EC9F-C487-44BC-8BA3-8A7E4CBA33ED}"/>
              </a:ext>
            </a:extLst>
          </p:cNvPr>
          <p:cNvGrpSpPr/>
          <p:nvPr/>
        </p:nvGrpSpPr>
        <p:grpSpPr>
          <a:xfrm>
            <a:off x="1607793" y="2670472"/>
            <a:ext cx="2087711" cy="2089050"/>
            <a:chOff x="0" y="0"/>
            <a:chExt cx="3367440" cy="3369600"/>
          </a:xfrm>
        </p:grpSpPr>
        <p:sp>
          <p:nvSpPr>
            <p:cNvPr id="28" name="Freeform 6">
              <a:extLst>
                <a:ext uri="{FF2B5EF4-FFF2-40B4-BE49-F238E27FC236}">
                  <a16:creationId xmlns:a16="http://schemas.microsoft.com/office/drawing/2014/main" id="{59881205-F89A-4073-AF03-02C5B69A6308}"/>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29" name="Group 7">
            <a:extLst>
              <a:ext uri="{FF2B5EF4-FFF2-40B4-BE49-F238E27FC236}">
                <a16:creationId xmlns:a16="http://schemas.microsoft.com/office/drawing/2014/main" id="{EDD6E572-00D6-4E18-9B70-BD32C80B5173}"/>
              </a:ext>
            </a:extLst>
          </p:cNvPr>
          <p:cNvGrpSpPr/>
          <p:nvPr/>
        </p:nvGrpSpPr>
        <p:grpSpPr>
          <a:xfrm>
            <a:off x="4340934" y="2669133"/>
            <a:ext cx="2088157" cy="2086818"/>
            <a:chOff x="0" y="0"/>
            <a:chExt cx="3368160" cy="3366000"/>
          </a:xfrm>
        </p:grpSpPr>
        <p:sp>
          <p:nvSpPr>
            <p:cNvPr id="30" name="Freeform 8">
              <a:extLst>
                <a:ext uri="{FF2B5EF4-FFF2-40B4-BE49-F238E27FC236}">
                  <a16:creationId xmlns:a16="http://schemas.microsoft.com/office/drawing/2014/main" id="{24D2A96A-C15E-4150-87A1-C75F1E3C2173}"/>
                </a:ext>
              </a:extLst>
            </p:cNvPr>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sp>
        <p:nvSpPr>
          <p:cNvPr id="33" name="Freeform 25">
            <a:extLst>
              <a:ext uri="{FF2B5EF4-FFF2-40B4-BE49-F238E27FC236}">
                <a16:creationId xmlns:a16="http://schemas.microsoft.com/office/drawing/2014/main" id="{FF761FFF-07C6-4906-9741-16458CE8573E}"/>
              </a:ext>
            </a:extLst>
          </p:cNvPr>
          <p:cNvSpPr/>
          <p:nvPr/>
        </p:nvSpPr>
        <p:spPr>
          <a:xfrm>
            <a:off x="2163120" y="3151601"/>
            <a:ext cx="977057" cy="1121882"/>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Freeform 26">
            <a:extLst>
              <a:ext uri="{FF2B5EF4-FFF2-40B4-BE49-F238E27FC236}">
                <a16:creationId xmlns:a16="http://schemas.microsoft.com/office/drawing/2014/main" id="{A7D954A7-A620-4900-8089-1785C68B1359}"/>
              </a:ext>
            </a:extLst>
          </p:cNvPr>
          <p:cNvSpPr/>
          <p:nvPr/>
        </p:nvSpPr>
        <p:spPr>
          <a:xfrm>
            <a:off x="4920610" y="3290518"/>
            <a:ext cx="928806" cy="896720"/>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7" name="TextBox 31">
            <a:extLst>
              <a:ext uri="{FF2B5EF4-FFF2-40B4-BE49-F238E27FC236}">
                <a16:creationId xmlns:a16="http://schemas.microsoft.com/office/drawing/2014/main" id="{720865AC-0F0E-4F71-B340-BE6A4EE13818}"/>
              </a:ext>
            </a:extLst>
          </p:cNvPr>
          <p:cNvSpPr txBox="1"/>
          <p:nvPr/>
        </p:nvSpPr>
        <p:spPr>
          <a:xfrm>
            <a:off x="981919" y="5294194"/>
            <a:ext cx="4531776" cy="472694"/>
          </a:xfrm>
          <a:prstGeom prst="rect">
            <a:avLst/>
          </a:prstGeom>
        </p:spPr>
        <p:txBody>
          <a:bodyPr wrap="square" lIns="0" tIns="0" rIns="0" bIns="0" rtlCol="0" anchor="t">
            <a:spAutoFit/>
          </a:bodyPr>
          <a:lstStyle/>
          <a:p>
            <a:pPr marL="285750" indent="-285750">
              <a:lnSpc>
                <a:spcPts val="1886"/>
              </a:lnSpc>
              <a:buFont typeface="Arial" panose="020B0604020202020204" pitchFamily="34" charset="0"/>
              <a:buChar char="•"/>
            </a:pPr>
            <a:r>
              <a:rPr lang="en-US" sz="1367" spc="133" dirty="0">
                <a:solidFill>
                  <a:srgbClr val="040506"/>
                </a:solidFill>
                <a:latin typeface="Montserrat Light"/>
              </a:rPr>
              <a:t>Regular performance evaluations of distributors.</a:t>
            </a:r>
          </a:p>
          <a:p>
            <a:pPr marL="285750" indent="-285750">
              <a:lnSpc>
                <a:spcPts val="1886"/>
              </a:lnSpc>
              <a:buFont typeface="Arial" panose="020B0604020202020204" pitchFamily="34" charset="0"/>
              <a:buChar char="•"/>
            </a:pPr>
            <a:r>
              <a:rPr lang="en-US" sz="1367" spc="133" dirty="0">
                <a:solidFill>
                  <a:srgbClr val="040506"/>
                </a:solidFill>
                <a:latin typeface="Montserrat Light"/>
              </a:rPr>
              <a:t> Use KPIs and SLAs to measure success.</a:t>
            </a:r>
          </a:p>
        </p:txBody>
      </p:sp>
      <p:sp>
        <p:nvSpPr>
          <p:cNvPr id="48" name="TextBox 32">
            <a:extLst>
              <a:ext uri="{FF2B5EF4-FFF2-40B4-BE49-F238E27FC236}">
                <a16:creationId xmlns:a16="http://schemas.microsoft.com/office/drawing/2014/main" id="{1E89A174-4368-41F4-91D3-5DBBB81C7FCC}"/>
              </a:ext>
            </a:extLst>
          </p:cNvPr>
          <p:cNvSpPr txBox="1"/>
          <p:nvPr/>
        </p:nvSpPr>
        <p:spPr>
          <a:xfrm>
            <a:off x="1197831" y="4764153"/>
            <a:ext cx="3196850" cy="434350"/>
          </a:xfrm>
          <a:prstGeom prst="rect">
            <a:avLst/>
          </a:prstGeom>
        </p:spPr>
        <p:txBody>
          <a:bodyPr wrap="square" lIns="0" tIns="0" rIns="0" bIns="0" rtlCol="0" anchor="t">
            <a:spAutoFit/>
          </a:bodyPr>
          <a:lstStyle/>
          <a:p>
            <a:pPr algn="ctr">
              <a:lnSpc>
                <a:spcPts val="3591"/>
              </a:lnSpc>
            </a:pPr>
            <a:r>
              <a:rPr lang="en-US" sz="2400" b="1" spc="36" dirty="0">
                <a:solidFill>
                  <a:srgbClr val="040506"/>
                </a:solidFill>
                <a:latin typeface="Montserrat Classic"/>
              </a:rPr>
              <a:t>Performance Reviews</a:t>
            </a:r>
          </a:p>
        </p:txBody>
      </p:sp>
      <p:sp>
        <p:nvSpPr>
          <p:cNvPr id="52" name="TextBox 31">
            <a:extLst>
              <a:ext uri="{FF2B5EF4-FFF2-40B4-BE49-F238E27FC236}">
                <a16:creationId xmlns:a16="http://schemas.microsoft.com/office/drawing/2014/main" id="{4AA7AE57-645F-4D10-9A70-DB01058A3DE5}"/>
              </a:ext>
            </a:extLst>
          </p:cNvPr>
          <p:cNvSpPr txBox="1"/>
          <p:nvPr/>
        </p:nvSpPr>
        <p:spPr>
          <a:xfrm>
            <a:off x="4044759" y="1592673"/>
            <a:ext cx="4403306" cy="960006"/>
          </a:xfrm>
          <a:prstGeom prst="rect">
            <a:avLst/>
          </a:prstGeom>
        </p:spPr>
        <p:txBody>
          <a:bodyPr wrap="square" lIns="0" tIns="0" rIns="0" bIns="0" rtlCol="0" anchor="t">
            <a:spAutoFit/>
          </a:bodyPr>
          <a:lstStyle/>
          <a:p>
            <a:pPr marL="285750" indent="-285750">
              <a:lnSpc>
                <a:spcPts val="1886"/>
              </a:lnSpc>
              <a:buFont typeface="Arial" panose="020B0604020202020204" pitchFamily="34" charset="0"/>
              <a:buChar char="•"/>
            </a:pPr>
            <a:r>
              <a:rPr lang="en-US" sz="1367" spc="133" dirty="0">
                <a:solidFill>
                  <a:srgbClr val="040506"/>
                </a:solidFill>
                <a:latin typeface="Montserrat Light"/>
              </a:rPr>
              <a:t>Adapt strategy based on feedback and performance data.</a:t>
            </a:r>
          </a:p>
          <a:p>
            <a:pPr marL="285750" indent="-285750">
              <a:lnSpc>
                <a:spcPts val="1886"/>
              </a:lnSpc>
              <a:buFont typeface="Arial" panose="020B0604020202020204" pitchFamily="34" charset="0"/>
              <a:buChar char="•"/>
            </a:pPr>
            <a:r>
              <a:rPr lang="en-US" sz="1367" spc="133" dirty="0">
                <a:solidFill>
                  <a:srgbClr val="040506"/>
                </a:solidFill>
                <a:latin typeface="Montserrat Light"/>
              </a:rPr>
              <a:t>Implement a process for ongoing assessment and adjustment.</a:t>
            </a:r>
          </a:p>
        </p:txBody>
      </p:sp>
      <p:sp>
        <p:nvSpPr>
          <p:cNvPr id="53" name="TextBox 32">
            <a:extLst>
              <a:ext uri="{FF2B5EF4-FFF2-40B4-BE49-F238E27FC236}">
                <a16:creationId xmlns:a16="http://schemas.microsoft.com/office/drawing/2014/main" id="{2D37CE4E-880D-4BA0-AF6C-AF247FA1F429}"/>
              </a:ext>
            </a:extLst>
          </p:cNvPr>
          <p:cNvSpPr txBox="1"/>
          <p:nvPr/>
        </p:nvSpPr>
        <p:spPr>
          <a:xfrm>
            <a:off x="4085600" y="1074651"/>
            <a:ext cx="3712910" cy="427489"/>
          </a:xfrm>
          <a:prstGeom prst="rect">
            <a:avLst/>
          </a:prstGeom>
        </p:spPr>
        <p:txBody>
          <a:bodyPr wrap="square" lIns="0" tIns="0" rIns="0" bIns="0" rtlCol="0" anchor="t">
            <a:spAutoFit/>
          </a:bodyPr>
          <a:lstStyle/>
          <a:p>
            <a:pPr>
              <a:lnSpc>
                <a:spcPts val="3591"/>
              </a:lnSpc>
            </a:pPr>
            <a:r>
              <a:rPr lang="en-US" sz="2400" b="1" spc="36" dirty="0">
                <a:solidFill>
                  <a:srgbClr val="040506"/>
                </a:solidFill>
                <a:latin typeface="Montserrat Classic"/>
              </a:rPr>
              <a:t>Continuous Improvement</a:t>
            </a:r>
          </a:p>
        </p:txBody>
      </p:sp>
    </p:spTree>
    <p:extLst>
      <p:ext uri="{BB962C8B-B14F-4D97-AF65-F5344CB8AC3E}">
        <p14:creationId xmlns:p14="http://schemas.microsoft.com/office/powerpoint/2010/main" val="4285955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27" name="TextBox 27"/>
          <p:cNvSpPr txBox="1"/>
          <p:nvPr/>
        </p:nvSpPr>
        <p:spPr>
          <a:xfrm>
            <a:off x="233438" y="153803"/>
            <a:ext cx="7279121" cy="578235"/>
          </a:xfrm>
          <a:prstGeom prst="rect">
            <a:avLst/>
          </a:prstGeom>
        </p:spPr>
        <p:txBody>
          <a:bodyPr wrap="square" lIns="0" tIns="0" rIns="0" bIns="0" rtlCol="0" anchor="t">
            <a:spAutoFit/>
          </a:bodyPr>
          <a:lstStyle/>
          <a:p>
            <a:pPr>
              <a:lnSpc>
                <a:spcPts val="4861"/>
              </a:lnSpc>
              <a:spcBef>
                <a:spcPct val="0"/>
              </a:spcBef>
            </a:pPr>
            <a:r>
              <a:rPr lang="en-US" sz="3160" spc="123" dirty="0">
                <a:solidFill>
                  <a:srgbClr val="010101"/>
                </a:solidFill>
                <a:latin typeface="Archivo Black"/>
              </a:rPr>
              <a:t>Financial and Resource Considerations</a:t>
            </a:r>
          </a:p>
        </p:txBody>
      </p:sp>
      <p:cxnSp>
        <p:nvCxnSpPr>
          <p:cNvPr id="60" name="Straight Connector 59">
            <a:extLst>
              <a:ext uri="{FF2B5EF4-FFF2-40B4-BE49-F238E27FC236}">
                <a16:creationId xmlns:a16="http://schemas.microsoft.com/office/drawing/2014/main" id="{625C8EB0-20A1-4D2A-BA97-50CD5A9A82D3}"/>
              </a:ext>
            </a:extLst>
          </p:cNvPr>
          <p:cNvCxnSpPr>
            <a:cxnSpLocks/>
          </p:cNvCxnSpPr>
          <p:nvPr/>
        </p:nvCxnSpPr>
        <p:spPr>
          <a:xfrm>
            <a:off x="34821" y="779781"/>
            <a:ext cx="10701562"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1" name="Shape 18419">
            <a:extLst>
              <a:ext uri="{FF2B5EF4-FFF2-40B4-BE49-F238E27FC236}">
                <a16:creationId xmlns:a16="http://schemas.microsoft.com/office/drawing/2014/main" id="{FA31BA03-6082-465F-A8A1-46CD1402ED78}"/>
              </a:ext>
            </a:extLst>
          </p:cNvPr>
          <p:cNvSpPr txBox="1">
            <a:spLocks/>
          </p:cNvSpPr>
          <p:nvPr/>
        </p:nvSpPr>
        <p:spPr>
          <a:xfrm>
            <a:off x="11500416" y="480262"/>
            <a:ext cx="314189" cy="25648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defPPr>
              <a:defRPr lang="en-US"/>
            </a:defPPr>
            <a:lvl1pPr marL="0" algn="l" defTabSz="914400" rtl="0" eaLnBrk="1" latinLnBrk="0" hangingPunct="1">
              <a:defRPr sz="1000" kern="1200">
                <a:solidFill>
                  <a:srgbClr val="FFFFFF"/>
                </a:solidFill>
                <a:latin typeface="Roboto Medium"/>
                <a:ea typeface="Roboto Medium"/>
                <a:cs typeface="Roboto Medium"/>
                <a:sym typeface="Roboto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4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000" b="0" i="0" u="none" strike="noStrike" kern="0" cap="none" spc="0" normalizeH="0" baseline="0" noProof="0" smtClean="0">
                <a:ln>
                  <a:noFill/>
                </a:ln>
                <a:solidFill>
                  <a:srgbClr val="FFFFFF"/>
                </a:solidFill>
                <a:effectLst/>
                <a:uLnTx/>
                <a:uFillTx/>
                <a:latin typeface="Roboto Medium"/>
                <a:sym typeface="Roboto Medium"/>
              </a:rPr>
              <a:pPr marL="0" marR="0" lvl="0" indent="0" algn="ctr" defTabSz="412740" rtl="0" eaLnBrk="1" fontAlgn="auto" latinLnBrk="0" hangingPunct="0">
                <a:lnSpc>
                  <a:spcPct val="100000"/>
                </a:lnSpc>
                <a:spcBef>
                  <a:spcPts val="0"/>
                </a:spcBef>
                <a:spcAft>
                  <a:spcPts val="0"/>
                </a:spcAft>
                <a:buClrTx/>
                <a:buSzTx/>
                <a:buFontTx/>
                <a:buNone/>
                <a:tabLst/>
                <a:defRPr/>
              </a:pPr>
              <a:t>23</a:t>
            </a:fld>
            <a:endParaRPr kumimoji="0" lang="en-US" sz="1000" b="0" i="0" u="none" strike="noStrike" kern="0" cap="none" spc="0" normalizeH="0" baseline="0" noProof="0" dirty="0">
              <a:ln>
                <a:noFill/>
              </a:ln>
              <a:solidFill>
                <a:srgbClr val="FFFFFF"/>
              </a:solidFill>
              <a:effectLst/>
              <a:uLnTx/>
              <a:uFillTx/>
              <a:latin typeface="Roboto Medium"/>
              <a:sym typeface="Roboto Medium"/>
            </a:endParaRPr>
          </a:p>
        </p:txBody>
      </p:sp>
      <p:pic>
        <p:nvPicPr>
          <p:cNvPr id="51" name="object 3">
            <a:extLst>
              <a:ext uri="{FF2B5EF4-FFF2-40B4-BE49-F238E27FC236}">
                <a16:creationId xmlns:a16="http://schemas.microsoft.com/office/drawing/2014/main" id="{10E3A8FE-5819-4CDE-89B9-1DC0C21C5B67}"/>
              </a:ext>
            </a:extLst>
          </p:cNvPr>
          <p:cNvPicPr/>
          <p:nvPr/>
        </p:nvPicPr>
        <p:blipFill>
          <a:blip r:embed="rId3" cstate="print"/>
          <a:stretch>
            <a:fillRect/>
          </a:stretch>
        </p:blipFill>
        <p:spPr>
          <a:xfrm>
            <a:off x="-10205" y="6819830"/>
            <a:ext cx="12188952" cy="170689"/>
          </a:xfrm>
          <a:prstGeom prst="rect">
            <a:avLst/>
          </a:prstGeom>
        </p:spPr>
      </p:pic>
      <p:sp>
        <p:nvSpPr>
          <p:cNvPr id="33" name="Freeform 25">
            <a:extLst>
              <a:ext uri="{FF2B5EF4-FFF2-40B4-BE49-F238E27FC236}">
                <a16:creationId xmlns:a16="http://schemas.microsoft.com/office/drawing/2014/main" id="{FF761FFF-07C6-4906-9741-16458CE8573E}"/>
              </a:ext>
            </a:extLst>
          </p:cNvPr>
          <p:cNvSpPr/>
          <p:nvPr/>
        </p:nvSpPr>
        <p:spPr>
          <a:xfrm>
            <a:off x="2163120" y="3151601"/>
            <a:ext cx="977057" cy="1121882"/>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26">
            <a:extLst>
              <a:ext uri="{FF2B5EF4-FFF2-40B4-BE49-F238E27FC236}">
                <a16:creationId xmlns:a16="http://schemas.microsoft.com/office/drawing/2014/main" id="{A7D954A7-A620-4900-8089-1785C68B1359}"/>
              </a:ext>
            </a:extLst>
          </p:cNvPr>
          <p:cNvSpPr/>
          <p:nvPr/>
        </p:nvSpPr>
        <p:spPr>
          <a:xfrm>
            <a:off x="4920610" y="3290518"/>
            <a:ext cx="928806" cy="896720"/>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0" name="Group 19">
            <a:extLst>
              <a:ext uri="{FF2B5EF4-FFF2-40B4-BE49-F238E27FC236}">
                <a16:creationId xmlns:a16="http://schemas.microsoft.com/office/drawing/2014/main" id="{5B91385A-D3C8-4724-A93E-4A78F3CBBC90}"/>
              </a:ext>
            </a:extLst>
          </p:cNvPr>
          <p:cNvGrpSpPr/>
          <p:nvPr/>
        </p:nvGrpSpPr>
        <p:grpSpPr>
          <a:xfrm>
            <a:off x="569605" y="2645719"/>
            <a:ext cx="4954387" cy="2567389"/>
            <a:chOff x="534092" y="1638852"/>
            <a:chExt cx="4954387" cy="2567389"/>
          </a:xfrm>
        </p:grpSpPr>
        <p:graphicFrame>
          <p:nvGraphicFramePr>
            <p:cNvPr id="22" name="Chart 21">
              <a:extLst>
                <a:ext uri="{FF2B5EF4-FFF2-40B4-BE49-F238E27FC236}">
                  <a16:creationId xmlns:a16="http://schemas.microsoft.com/office/drawing/2014/main" id="{14DE9BA9-E16F-4299-A853-22C94D7AA4E2}"/>
                </a:ext>
              </a:extLst>
            </p:cNvPr>
            <p:cNvGraphicFramePr/>
            <p:nvPr>
              <p:extLst>
                <p:ext uri="{D42A27DB-BD31-4B8C-83A1-F6EECF244321}">
                  <p14:modId xmlns:p14="http://schemas.microsoft.com/office/powerpoint/2010/main" val="4068700802"/>
                </p:ext>
              </p:extLst>
            </p:nvPr>
          </p:nvGraphicFramePr>
          <p:xfrm>
            <a:off x="534092" y="1795550"/>
            <a:ext cx="4954387" cy="2410691"/>
          </p:xfrm>
          <a:graphic>
            <a:graphicData uri="http://schemas.openxmlformats.org/drawingml/2006/chart">
              <c:chart xmlns:c="http://schemas.openxmlformats.org/drawingml/2006/chart" xmlns:r="http://schemas.openxmlformats.org/officeDocument/2006/relationships" r:id="rId8"/>
            </a:graphicData>
          </a:graphic>
        </p:graphicFrame>
        <p:sp>
          <p:nvSpPr>
            <p:cNvPr id="23" name="Teardrop 22">
              <a:extLst>
                <a:ext uri="{FF2B5EF4-FFF2-40B4-BE49-F238E27FC236}">
                  <a16:creationId xmlns:a16="http://schemas.microsoft.com/office/drawing/2014/main" id="{9277F9D8-104C-43D3-B565-E7581D4D6FE2}"/>
                </a:ext>
              </a:extLst>
            </p:cNvPr>
            <p:cNvSpPr/>
            <p:nvPr/>
          </p:nvSpPr>
          <p:spPr>
            <a:xfrm rot="8100000">
              <a:off x="1232212" y="2864416"/>
              <a:ext cx="340470" cy="34047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BBCB949-27D2-4A3E-9F82-0511888193F7}"/>
                </a:ext>
              </a:extLst>
            </p:cNvPr>
            <p:cNvSpPr txBox="1"/>
            <p:nvPr/>
          </p:nvSpPr>
          <p:spPr>
            <a:xfrm>
              <a:off x="1259319" y="2944883"/>
              <a:ext cx="281686" cy="179536"/>
            </a:xfrm>
            <a:prstGeom prst="rect">
              <a:avLst/>
            </a:prstGeom>
            <a:noFill/>
          </p:spPr>
          <p:txBody>
            <a:bodyPr wrap="square" lIns="0" tIns="0" rIns="0" bIns="0" rtlCol="0">
              <a:spAutoFit/>
            </a:bodyPr>
            <a:lstStyle/>
            <a:p>
              <a:pPr algn="ctr">
                <a:lnSpc>
                  <a:spcPts val="1400"/>
                </a:lnSpc>
              </a:pPr>
              <a:r>
                <a:rPr lang="en-US" sz="900" b="1" dirty="0">
                  <a:solidFill>
                    <a:schemeClr val="bg1"/>
                  </a:solidFill>
                  <a:latin typeface="Lato" panose="020F0502020204030203" pitchFamily="34" charset="0"/>
                  <a:ea typeface="Roboto" panose="02000000000000000000" pitchFamily="2" charset="0"/>
                </a:rPr>
                <a:t>12%</a:t>
              </a:r>
            </a:p>
          </p:txBody>
        </p:sp>
        <p:sp>
          <p:nvSpPr>
            <p:cNvPr id="32" name="Teardrop 31">
              <a:extLst>
                <a:ext uri="{FF2B5EF4-FFF2-40B4-BE49-F238E27FC236}">
                  <a16:creationId xmlns:a16="http://schemas.microsoft.com/office/drawing/2014/main" id="{FD762F12-8A11-4754-A957-5A3CF4010CE3}"/>
                </a:ext>
              </a:extLst>
            </p:cNvPr>
            <p:cNvSpPr/>
            <p:nvPr/>
          </p:nvSpPr>
          <p:spPr>
            <a:xfrm rot="8100000">
              <a:off x="2137087" y="2954184"/>
              <a:ext cx="340470" cy="34047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A6ADF4F-A989-439E-BD8C-4C6A8B50BF3B}"/>
                </a:ext>
              </a:extLst>
            </p:cNvPr>
            <p:cNvSpPr txBox="1"/>
            <p:nvPr/>
          </p:nvSpPr>
          <p:spPr>
            <a:xfrm>
              <a:off x="2164194" y="3034651"/>
              <a:ext cx="281686" cy="179536"/>
            </a:xfrm>
            <a:prstGeom prst="rect">
              <a:avLst/>
            </a:prstGeom>
            <a:noFill/>
          </p:spPr>
          <p:txBody>
            <a:bodyPr wrap="square" lIns="0" tIns="0" rIns="0" bIns="0" rtlCol="0">
              <a:spAutoFit/>
            </a:bodyPr>
            <a:lstStyle/>
            <a:p>
              <a:pPr algn="ctr">
                <a:lnSpc>
                  <a:spcPts val="1400"/>
                </a:lnSpc>
              </a:pPr>
              <a:r>
                <a:rPr lang="en-US" sz="900" b="1" dirty="0">
                  <a:solidFill>
                    <a:schemeClr val="bg1"/>
                  </a:solidFill>
                  <a:latin typeface="Lato" panose="020F0502020204030203" pitchFamily="34" charset="0"/>
                  <a:ea typeface="Roboto" panose="02000000000000000000" pitchFamily="2" charset="0"/>
                </a:rPr>
                <a:t>10%</a:t>
              </a:r>
            </a:p>
          </p:txBody>
        </p:sp>
        <p:sp>
          <p:nvSpPr>
            <p:cNvPr id="36" name="Teardrop 35">
              <a:extLst>
                <a:ext uri="{FF2B5EF4-FFF2-40B4-BE49-F238E27FC236}">
                  <a16:creationId xmlns:a16="http://schemas.microsoft.com/office/drawing/2014/main" id="{7C4A14EC-21C7-487E-B4F5-D1029D7434BF}"/>
                </a:ext>
              </a:extLst>
            </p:cNvPr>
            <p:cNvSpPr/>
            <p:nvPr/>
          </p:nvSpPr>
          <p:spPr>
            <a:xfrm rot="8100000">
              <a:off x="3036903" y="2131989"/>
              <a:ext cx="340470" cy="34047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B898040-466A-4008-AADA-B36A25BFF1E0}"/>
                </a:ext>
              </a:extLst>
            </p:cNvPr>
            <p:cNvSpPr txBox="1"/>
            <p:nvPr/>
          </p:nvSpPr>
          <p:spPr>
            <a:xfrm>
              <a:off x="3064010" y="2212456"/>
              <a:ext cx="281686" cy="179536"/>
            </a:xfrm>
            <a:prstGeom prst="rect">
              <a:avLst/>
            </a:prstGeom>
            <a:noFill/>
          </p:spPr>
          <p:txBody>
            <a:bodyPr wrap="square" lIns="0" tIns="0" rIns="0" bIns="0" rtlCol="0">
              <a:spAutoFit/>
            </a:bodyPr>
            <a:lstStyle/>
            <a:p>
              <a:pPr algn="ctr">
                <a:lnSpc>
                  <a:spcPts val="1400"/>
                </a:lnSpc>
              </a:pPr>
              <a:r>
                <a:rPr lang="en-US" sz="900" b="1" dirty="0">
                  <a:solidFill>
                    <a:schemeClr val="bg1"/>
                  </a:solidFill>
                  <a:latin typeface="Lato" panose="020F0502020204030203" pitchFamily="34" charset="0"/>
                  <a:ea typeface="Roboto" panose="02000000000000000000" pitchFamily="2" charset="0"/>
                </a:rPr>
                <a:t>26%</a:t>
              </a:r>
            </a:p>
          </p:txBody>
        </p:sp>
        <p:sp>
          <p:nvSpPr>
            <p:cNvPr id="38" name="Teardrop 37">
              <a:extLst>
                <a:ext uri="{FF2B5EF4-FFF2-40B4-BE49-F238E27FC236}">
                  <a16:creationId xmlns:a16="http://schemas.microsoft.com/office/drawing/2014/main" id="{B03F78A9-DFAA-4DED-9E18-4918B3CD655C}"/>
                </a:ext>
              </a:extLst>
            </p:cNvPr>
            <p:cNvSpPr/>
            <p:nvPr/>
          </p:nvSpPr>
          <p:spPr>
            <a:xfrm rot="8100000">
              <a:off x="3947955" y="2236045"/>
              <a:ext cx="340470" cy="340470"/>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189FBB3-FD16-455E-8646-500CE211820F}"/>
                </a:ext>
              </a:extLst>
            </p:cNvPr>
            <p:cNvSpPr txBox="1"/>
            <p:nvPr/>
          </p:nvSpPr>
          <p:spPr>
            <a:xfrm>
              <a:off x="3975062" y="2316512"/>
              <a:ext cx="281686" cy="179536"/>
            </a:xfrm>
            <a:prstGeom prst="rect">
              <a:avLst/>
            </a:prstGeom>
            <a:noFill/>
          </p:spPr>
          <p:txBody>
            <a:bodyPr wrap="square" lIns="0" tIns="0" rIns="0" bIns="0" rtlCol="0">
              <a:spAutoFit/>
            </a:bodyPr>
            <a:lstStyle/>
            <a:p>
              <a:pPr algn="ctr">
                <a:lnSpc>
                  <a:spcPts val="1400"/>
                </a:lnSpc>
              </a:pPr>
              <a:r>
                <a:rPr lang="en-US" sz="900" b="1" dirty="0">
                  <a:solidFill>
                    <a:schemeClr val="bg1"/>
                  </a:solidFill>
                  <a:latin typeface="Lato" panose="020F0502020204030203" pitchFamily="34" charset="0"/>
                  <a:ea typeface="Roboto" panose="02000000000000000000" pitchFamily="2" charset="0"/>
                </a:rPr>
                <a:t>24$</a:t>
              </a:r>
            </a:p>
          </p:txBody>
        </p:sp>
        <p:sp>
          <p:nvSpPr>
            <p:cNvPr id="40" name="Teardrop 39">
              <a:extLst>
                <a:ext uri="{FF2B5EF4-FFF2-40B4-BE49-F238E27FC236}">
                  <a16:creationId xmlns:a16="http://schemas.microsoft.com/office/drawing/2014/main" id="{B2749AB6-4E4C-4705-9626-1A235504D60D}"/>
                </a:ext>
              </a:extLst>
            </p:cNvPr>
            <p:cNvSpPr/>
            <p:nvPr/>
          </p:nvSpPr>
          <p:spPr>
            <a:xfrm rot="8100000">
              <a:off x="4848772" y="1638852"/>
              <a:ext cx="340470" cy="340470"/>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52FE1260-0764-465C-AF2E-2EF14D3C6D51}"/>
                </a:ext>
              </a:extLst>
            </p:cNvPr>
            <p:cNvSpPr txBox="1"/>
            <p:nvPr/>
          </p:nvSpPr>
          <p:spPr>
            <a:xfrm>
              <a:off x="4875879" y="1719319"/>
              <a:ext cx="281686" cy="179536"/>
            </a:xfrm>
            <a:prstGeom prst="rect">
              <a:avLst/>
            </a:prstGeom>
            <a:noFill/>
          </p:spPr>
          <p:txBody>
            <a:bodyPr wrap="square" lIns="0" tIns="0" rIns="0" bIns="0" rtlCol="0">
              <a:spAutoFit/>
            </a:bodyPr>
            <a:lstStyle/>
            <a:p>
              <a:pPr algn="ctr">
                <a:lnSpc>
                  <a:spcPts val="1400"/>
                </a:lnSpc>
              </a:pPr>
              <a:r>
                <a:rPr lang="en-US" sz="900" b="1" dirty="0">
                  <a:solidFill>
                    <a:schemeClr val="bg1"/>
                  </a:solidFill>
                  <a:latin typeface="Lato" panose="020F0502020204030203" pitchFamily="34" charset="0"/>
                  <a:ea typeface="Roboto" panose="02000000000000000000" pitchFamily="2" charset="0"/>
                </a:rPr>
                <a:t>36%</a:t>
              </a:r>
            </a:p>
          </p:txBody>
        </p:sp>
      </p:grpSp>
      <p:grpSp>
        <p:nvGrpSpPr>
          <p:cNvPr id="57" name="Group 56">
            <a:extLst>
              <a:ext uri="{FF2B5EF4-FFF2-40B4-BE49-F238E27FC236}">
                <a16:creationId xmlns:a16="http://schemas.microsoft.com/office/drawing/2014/main" id="{71EE86C1-7CF9-4000-83E6-C7995107E5F5}"/>
              </a:ext>
            </a:extLst>
          </p:cNvPr>
          <p:cNvGrpSpPr/>
          <p:nvPr/>
        </p:nvGrpSpPr>
        <p:grpSpPr>
          <a:xfrm>
            <a:off x="6498984" y="2129662"/>
            <a:ext cx="2434919" cy="2840355"/>
            <a:chOff x="685800" y="1574739"/>
            <a:chExt cx="1737360" cy="2840355"/>
          </a:xfrm>
        </p:grpSpPr>
        <p:sp>
          <p:nvSpPr>
            <p:cNvPr id="58" name="Rectangle 57">
              <a:extLst>
                <a:ext uri="{FF2B5EF4-FFF2-40B4-BE49-F238E27FC236}">
                  <a16:creationId xmlns:a16="http://schemas.microsoft.com/office/drawing/2014/main" id="{85FA2B1A-78FB-46F6-80C0-66E982DF495E}"/>
                </a:ext>
              </a:extLst>
            </p:cNvPr>
            <p:cNvSpPr/>
            <p:nvPr/>
          </p:nvSpPr>
          <p:spPr>
            <a:xfrm>
              <a:off x="685800" y="1574739"/>
              <a:ext cx="1737360" cy="2840355"/>
            </a:xfrm>
            <a:prstGeom prst="rect">
              <a:avLst/>
            </a:prstGeom>
            <a:no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id="{64A15DAC-B6E9-43D1-8F78-C4C4C1CC987B}"/>
                </a:ext>
              </a:extLst>
            </p:cNvPr>
            <p:cNvSpPr/>
            <p:nvPr/>
          </p:nvSpPr>
          <p:spPr>
            <a:xfrm>
              <a:off x="822960" y="1704914"/>
              <a:ext cx="1463040" cy="398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a:p>
          </p:txBody>
        </p:sp>
        <p:sp>
          <p:nvSpPr>
            <p:cNvPr id="63" name="TextBox 12">
              <a:extLst>
                <a:ext uri="{FF2B5EF4-FFF2-40B4-BE49-F238E27FC236}">
                  <a16:creationId xmlns:a16="http://schemas.microsoft.com/office/drawing/2014/main" id="{026D366D-016D-4D0C-B654-7857E7DFA22B}"/>
                </a:ext>
              </a:extLst>
            </p:cNvPr>
            <p:cNvSpPr txBox="1"/>
            <p:nvPr/>
          </p:nvSpPr>
          <p:spPr>
            <a:xfrm>
              <a:off x="848998" y="2326432"/>
              <a:ext cx="1463039" cy="184666"/>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1200" b="1" dirty="0">
                  <a:solidFill>
                    <a:schemeClr val="tx2">
                      <a:lumMod val="75000"/>
                    </a:schemeClr>
                  </a:solidFill>
                  <a:latin typeface="Lato" panose="020F0502020204030203" pitchFamily="34" charset="0"/>
                </a:rPr>
                <a:t>Investment Requirements</a:t>
              </a:r>
            </a:p>
          </p:txBody>
        </p:sp>
        <p:sp>
          <p:nvSpPr>
            <p:cNvPr id="64" name="TextBox 13">
              <a:extLst>
                <a:ext uri="{FF2B5EF4-FFF2-40B4-BE49-F238E27FC236}">
                  <a16:creationId xmlns:a16="http://schemas.microsoft.com/office/drawing/2014/main" id="{47DE18C5-EB58-4892-921A-B9A5129997B4}"/>
                </a:ext>
              </a:extLst>
            </p:cNvPr>
            <p:cNvSpPr txBox="1"/>
            <p:nvPr/>
          </p:nvSpPr>
          <p:spPr>
            <a:xfrm>
              <a:off x="822960" y="2627382"/>
              <a:ext cx="1551622" cy="846386"/>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lnSpc>
                  <a:spcPts val="1200"/>
                </a:lnSpc>
                <a:spcAft>
                  <a:spcPts val="600"/>
                </a:spcAft>
                <a:buFont typeface="Wingdings" panose="05000000000000000000" pitchFamily="2" charset="2"/>
                <a:buChar char="q"/>
              </a:pPr>
              <a:r>
                <a:rPr lang="en-US" sz="1000" dirty="0">
                  <a:solidFill>
                    <a:schemeClr val="tx2"/>
                  </a:solidFill>
                  <a:latin typeface="Lato" panose="020F0502020204030203" pitchFamily="34" charset="0"/>
                  <a:ea typeface="Roboto light" panose="02000000000000000000" pitchFamily="2" charset="0"/>
                </a:rPr>
                <a:t>Costs associated with infrastructure upgrades, technology, and pilot testing.</a:t>
              </a:r>
            </a:p>
            <a:p>
              <a:pPr marL="171450" indent="-171450">
                <a:lnSpc>
                  <a:spcPts val="1200"/>
                </a:lnSpc>
                <a:spcAft>
                  <a:spcPts val="600"/>
                </a:spcAft>
                <a:buFont typeface="Wingdings" panose="05000000000000000000" pitchFamily="2" charset="2"/>
                <a:buChar char="q"/>
              </a:pPr>
              <a:r>
                <a:rPr lang="en-US" sz="1000" dirty="0">
                  <a:solidFill>
                    <a:schemeClr val="tx2"/>
                  </a:solidFill>
                  <a:latin typeface="Lato" panose="020F0502020204030203" pitchFamily="34" charset="0"/>
                  <a:ea typeface="Roboto light" panose="02000000000000000000" pitchFamily="2" charset="0"/>
                </a:rPr>
                <a:t>Budget allocation and financial projections</a:t>
              </a:r>
            </a:p>
          </p:txBody>
        </p:sp>
      </p:grpSp>
      <p:grpSp>
        <p:nvGrpSpPr>
          <p:cNvPr id="65" name="Group 64">
            <a:extLst>
              <a:ext uri="{FF2B5EF4-FFF2-40B4-BE49-F238E27FC236}">
                <a16:creationId xmlns:a16="http://schemas.microsoft.com/office/drawing/2014/main" id="{ABC2A7D2-349A-4C4D-8B4A-5719F458DDD5}"/>
              </a:ext>
            </a:extLst>
          </p:cNvPr>
          <p:cNvGrpSpPr/>
          <p:nvPr/>
        </p:nvGrpSpPr>
        <p:grpSpPr>
          <a:xfrm>
            <a:off x="9208223" y="2129662"/>
            <a:ext cx="2414172" cy="2840355"/>
            <a:chOff x="2697480" y="1574739"/>
            <a:chExt cx="1737360" cy="2840355"/>
          </a:xfrm>
        </p:grpSpPr>
        <p:sp>
          <p:nvSpPr>
            <p:cNvPr id="66" name="Rectangle 65">
              <a:extLst>
                <a:ext uri="{FF2B5EF4-FFF2-40B4-BE49-F238E27FC236}">
                  <a16:creationId xmlns:a16="http://schemas.microsoft.com/office/drawing/2014/main" id="{A7F4E4F8-181C-462C-89A6-1DD013EA4B47}"/>
                </a:ext>
              </a:extLst>
            </p:cNvPr>
            <p:cNvSpPr/>
            <p:nvPr/>
          </p:nvSpPr>
          <p:spPr>
            <a:xfrm>
              <a:off x="2697480" y="1574739"/>
              <a:ext cx="1737360" cy="2840355"/>
            </a:xfrm>
            <a:prstGeom prst="rect">
              <a:avLst/>
            </a:prstGeom>
            <a:no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4AE18F48-916A-44E8-BB68-FAE546CB618F}"/>
                </a:ext>
              </a:extLst>
            </p:cNvPr>
            <p:cNvSpPr/>
            <p:nvPr/>
          </p:nvSpPr>
          <p:spPr>
            <a:xfrm>
              <a:off x="2834640" y="1704914"/>
              <a:ext cx="1463040" cy="398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US"/>
            </a:p>
          </p:txBody>
        </p:sp>
        <p:sp>
          <p:nvSpPr>
            <p:cNvPr id="68" name="TextBox 19">
              <a:extLst>
                <a:ext uri="{FF2B5EF4-FFF2-40B4-BE49-F238E27FC236}">
                  <a16:creationId xmlns:a16="http://schemas.microsoft.com/office/drawing/2014/main" id="{2FC8BE8C-80EF-4446-9973-A237FD492678}"/>
                </a:ext>
              </a:extLst>
            </p:cNvPr>
            <p:cNvSpPr txBox="1"/>
            <p:nvPr/>
          </p:nvSpPr>
          <p:spPr>
            <a:xfrm>
              <a:off x="2923222" y="2326432"/>
              <a:ext cx="1285875" cy="184666"/>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200" b="1" dirty="0">
                  <a:solidFill>
                    <a:schemeClr val="tx2">
                      <a:lumMod val="75000"/>
                    </a:schemeClr>
                  </a:solidFill>
                  <a:latin typeface="Lato" panose="020F0502020204030203" pitchFamily="34" charset="0"/>
                </a:rPr>
                <a:t>Resource Allocation</a:t>
              </a:r>
            </a:p>
          </p:txBody>
        </p:sp>
        <p:sp>
          <p:nvSpPr>
            <p:cNvPr id="69" name="TextBox 20">
              <a:extLst>
                <a:ext uri="{FF2B5EF4-FFF2-40B4-BE49-F238E27FC236}">
                  <a16:creationId xmlns:a16="http://schemas.microsoft.com/office/drawing/2014/main" id="{D1C22A61-1A77-48BB-8997-897313E1485F}"/>
                </a:ext>
              </a:extLst>
            </p:cNvPr>
            <p:cNvSpPr txBox="1"/>
            <p:nvPr/>
          </p:nvSpPr>
          <p:spPr>
            <a:xfrm>
              <a:off x="2923222" y="2627382"/>
              <a:ext cx="1285875" cy="69249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50" indent="-171450">
                <a:lnSpc>
                  <a:spcPts val="1200"/>
                </a:lnSpc>
                <a:spcAft>
                  <a:spcPts val="600"/>
                </a:spcAft>
                <a:buFont typeface="Wingdings" panose="05000000000000000000" pitchFamily="2" charset="2"/>
                <a:buChar char="q"/>
              </a:pPr>
              <a:r>
                <a:rPr lang="en-US" sz="1000" dirty="0">
                  <a:solidFill>
                    <a:schemeClr val="tx2"/>
                  </a:solidFill>
                  <a:latin typeface="Lato" panose="020F0502020204030203" pitchFamily="34" charset="0"/>
                  <a:ea typeface="Roboto light" panose="02000000000000000000" pitchFamily="2" charset="0"/>
                </a:rPr>
                <a:t>Team and responsibilities for implementation</a:t>
              </a:r>
            </a:p>
            <a:p>
              <a:pPr marL="171450" indent="-171450">
                <a:lnSpc>
                  <a:spcPts val="1200"/>
                </a:lnSpc>
                <a:spcAft>
                  <a:spcPts val="600"/>
                </a:spcAft>
                <a:buFont typeface="Wingdings" panose="05000000000000000000" pitchFamily="2" charset="2"/>
                <a:buChar char="q"/>
              </a:pPr>
              <a:r>
                <a:rPr lang="en-US" sz="1000" dirty="0">
                  <a:solidFill>
                    <a:schemeClr val="tx2"/>
                  </a:solidFill>
                  <a:latin typeface="Lato" panose="020F0502020204030203" pitchFamily="34" charset="0"/>
                  <a:ea typeface="Roboto light" panose="02000000000000000000" pitchFamily="2" charset="0"/>
                </a:rPr>
                <a:t>Timeline and milestones for the strategy rollout</a:t>
              </a:r>
            </a:p>
          </p:txBody>
        </p:sp>
        <p:sp>
          <p:nvSpPr>
            <p:cNvPr id="70" name="Freeform 20">
              <a:extLst>
                <a:ext uri="{FF2B5EF4-FFF2-40B4-BE49-F238E27FC236}">
                  <a16:creationId xmlns:a16="http://schemas.microsoft.com/office/drawing/2014/main" id="{556929AA-1CAD-4078-B7F5-8E2CDC126B4A}"/>
                </a:ext>
              </a:extLst>
            </p:cNvPr>
            <p:cNvSpPr>
              <a:spLocks noEditPoints="1"/>
            </p:cNvSpPr>
            <p:nvPr/>
          </p:nvSpPr>
          <p:spPr bwMode="auto">
            <a:xfrm>
              <a:off x="3477413" y="1783127"/>
              <a:ext cx="177492" cy="242406"/>
            </a:xfrm>
            <a:custGeom>
              <a:avLst/>
              <a:gdLst>
                <a:gd name="T0" fmla="*/ 537 w 1744"/>
                <a:gd name="T1" fmla="*/ 2282 h 2384"/>
                <a:gd name="T2" fmla="*/ 872 w 1744"/>
                <a:gd name="T3" fmla="*/ 2381 h 2384"/>
                <a:gd name="T4" fmla="*/ 1207 w 1744"/>
                <a:gd name="T5" fmla="*/ 2282 h 2384"/>
                <a:gd name="T6" fmla="*/ 1205 w 1744"/>
                <a:gd name="T7" fmla="*/ 2023 h 2384"/>
                <a:gd name="T8" fmla="*/ 539 w 1744"/>
                <a:gd name="T9" fmla="*/ 2023 h 2384"/>
                <a:gd name="T10" fmla="*/ 537 w 1744"/>
                <a:gd name="T11" fmla="*/ 2282 h 2384"/>
                <a:gd name="T12" fmla="*/ 1193 w 1744"/>
                <a:gd name="T13" fmla="*/ 1904 h 2384"/>
                <a:gd name="T14" fmla="*/ 1703 w 1744"/>
                <a:gd name="T15" fmla="*/ 691 h 2384"/>
                <a:gd name="T16" fmla="*/ 872 w 1744"/>
                <a:gd name="T17" fmla="*/ 0 h 2384"/>
                <a:gd name="T18" fmla="*/ 41 w 1744"/>
                <a:gd name="T19" fmla="*/ 692 h 2384"/>
                <a:gd name="T20" fmla="*/ 551 w 1744"/>
                <a:gd name="T21" fmla="*/ 1904 h 2384"/>
                <a:gd name="T22" fmla="*/ 1193 w 1744"/>
                <a:gd name="T23" fmla="*/ 1904 h 2384"/>
                <a:gd name="T24" fmla="*/ 277 w 1744"/>
                <a:gd name="T25" fmla="*/ 714 h 2384"/>
                <a:gd name="T26" fmla="*/ 872 w 1744"/>
                <a:gd name="T27" fmla="*/ 238 h 2384"/>
                <a:gd name="T28" fmla="*/ 1451 w 1744"/>
                <a:gd name="T29" fmla="*/ 710 h 2384"/>
                <a:gd name="T30" fmla="*/ 1235 w 1744"/>
                <a:gd name="T31" fmla="*/ 1177 h 2384"/>
                <a:gd name="T32" fmla="*/ 991 w 1744"/>
                <a:gd name="T33" fmla="*/ 1666 h 2384"/>
                <a:gd name="T34" fmla="*/ 753 w 1744"/>
                <a:gd name="T35" fmla="*/ 1666 h 2384"/>
                <a:gd name="T36" fmla="*/ 509 w 1744"/>
                <a:gd name="T37" fmla="*/ 1177 h 2384"/>
                <a:gd name="T38" fmla="*/ 277 w 1744"/>
                <a:gd name="T39" fmla="*/ 714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44" h="2384">
                  <a:moveTo>
                    <a:pt x="537" y="2282"/>
                  </a:moveTo>
                  <a:cubicBezTo>
                    <a:pt x="631" y="2343"/>
                    <a:pt x="739" y="2384"/>
                    <a:pt x="872" y="2381"/>
                  </a:cubicBezTo>
                  <a:cubicBezTo>
                    <a:pt x="1004" y="2384"/>
                    <a:pt x="1113" y="2343"/>
                    <a:pt x="1207" y="2282"/>
                  </a:cubicBezTo>
                  <a:cubicBezTo>
                    <a:pt x="1205" y="2023"/>
                    <a:pt x="1205" y="2023"/>
                    <a:pt x="1205" y="2023"/>
                  </a:cubicBezTo>
                  <a:cubicBezTo>
                    <a:pt x="539" y="2023"/>
                    <a:pt x="539" y="2023"/>
                    <a:pt x="539" y="2023"/>
                  </a:cubicBezTo>
                  <a:lnTo>
                    <a:pt x="537" y="2282"/>
                  </a:lnTo>
                  <a:close/>
                  <a:moveTo>
                    <a:pt x="1193" y="1904"/>
                  </a:moveTo>
                  <a:cubicBezTo>
                    <a:pt x="1193" y="1386"/>
                    <a:pt x="1744" y="1208"/>
                    <a:pt x="1703" y="691"/>
                  </a:cubicBezTo>
                  <a:cubicBezTo>
                    <a:pt x="1677" y="365"/>
                    <a:pt x="1456" y="0"/>
                    <a:pt x="872" y="0"/>
                  </a:cubicBezTo>
                  <a:cubicBezTo>
                    <a:pt x="288" y="0"/>
                    <a:pt x="67" y="365"/>
                    <a:pt x="41" y="692"/>
                  </a:cubicBezTo>
                  <a:cubicBezTo>
                    <a:pt x="0" y="1208"/>
                    <a:pt x="551" y="1386"/>
                    <a:pt x="551" y="1904"/>
                  </a:cubicBezTo>
                  <a:lnTo>
                    <a:pt x="1193" y="1904"/>
                  </a:lnTo>
                  <a:close/>
                  <a:moveTo>
                    <a:pt x="277" y="714"/>
                  </a:moveTo>
                  <a:cubicBezTo>
                    <a:pt x="301" y="404"/>
                    <a:pt x="528" y="238"/>
                    <a:pt x="872" y="238"/>
                  </a:cubicBezTo>
                  <a:cubicBezTo>
                    <a:pt x="1216" y="238"/>
                    <a:pt x="1426" y="401"/>
                    <a:pt x="1451" y="710"/>
                  </a:cubicBezTo>
                  <a:cubicBezTo>
                    <a:pt x="1464" y="880"/>
                    <a:pt x="1367" y="993"/>
                    <a:pt x="1235" y="1177"/>
                  </a:cubicBezTo>
                  <a:cubicBezTo>
                    <a:pt x="1138" y="1314"/>
                    <a:pt x="1045" y="1456"/>
                    <a:pt x="991" y="1666"/>
                  </a:cubicBezTo>
                  <a:cubicBezTo>
                    <a:pt x="753" y="1666"/>
                    <a:pt x="753" y="1666"/>
                    <a:pt x="753" y="1666"/>
                  </a:cubicBezTo>
                  <a:cubicBezTo>
                    <a:pt x="699" y="1456"/>
                    <a:pt x="606" y="1314"/>
                    <a:pt x="509" y="1177"/>
                  </a:cubicBezTo>
                  <a:cubicBezTo>
                    <a:pt x="377" y="993"/>
                    <a:pt x="263" y="883"/>
                    <a:pt x="277" y="7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a:p>
          </p:txBody>
        </p:sp>
      </p:grpSp>
      <p:sp>
        <p:nvSpPr>
          <p:cNvPr id="71" name="Freeform 22">
            <a:extLst>
              <a:ext uri="{FF2B5EF4-FFF2-40B4-BE49-F238E27FC236}">
                <a16:creationId xmlns:a16="http://schemas.microsoft.com/office/drawing/2014/main" id="{808641AC-095F-4D8B-B76F-E0FF19EE23BA}"/>
              </a:ext>
            </a:extLst>
          </p:cNvPr>
          <p:cNvSpPr>
            <a:spLocks noEditPoints="1"/>
          </p:cNvSpPr>
          <p:nvPr/>
        </p:nvSpPr>
        <p:spPr bwMode="auto">
          <a:xfrm>
            <a:off x="7469743" y="2362343"/>
            <a:ext cx="246700" cy="219508"/>
          </a:xfrm>
          <a:custGeom>
            <a:avLst/>
            <a:gdLst>
              <a:gd name="T0" fmla="*/ 374 w 2388"/>
              <a:gd name="T1" fmla="*/ 687 h 2123"/>
              <a:gd name="T2" fmla="*/ 700 w 2388"/>
              <a:gd name="T3" fmla="*/ 802 h 2123"/>
              <a:gd name="T4" fmla="*/ 743 w 2388"/>
              <a:gd name="T5" fmla="*/ 790 h 2123"/>
              <a:gd name="T6" fmla="*/ 924 w 2388"/>
              <a:gd name="T7" fmla="*/ 628 h 2123"/>
              <a:gd name="T8" fmla="*/ 928 w 2388"/>
              <a:gd name="T9" fmla="*/ 594 h 2123"/>
              <a:gd name="T10" fmla="*/ 840 w 2388"/>
              <a:gd name="T11" fmla="*/ 480 h 2123"/>
              <a:gd name="T12" fmla="*/ 1305 w 2388"/>
              <a:gd name="T13" fmla="*/ 5 h 2123"/>
              <a:gd name="T14" fmla="*/ 953 w 2388"/>
              <a:gd name="T15" fmla="*/ 4 h 2123"/>
              <a:gd name="T16" fmla="*/ 512 w 2388"/>
              <a:gd name="T17" fmla="*/ 230 h 2123"/>
              <a:gd name="T18" fmla="*/ 330 w 2388"/>
              <a:gd name="T19" fmla="*/ 374 h 2123"/>
              <a:gd name="T20" fmla="*/ 260 w 2388"/>
              <a:gd name="T21" fmla="*/ 534 h 2123"/>
              <a:gd name="T22" fmla="*/ 109 w 2388"/>
              <a:gd name="T23" fmla="*/ 583 h 2123"/>
              <a:gd name="T24" fmla="*/ 19 w 2388"/>
              <a:gd name="T25" fmla="*/ 656 h 2123"/>
              <a:gd name="T26" fmla="*/ 16 w 2388"/>
              <a:gd name="T27" fmla="*/ 712 h 2123"/>
              <a:gd name="T28" fmla="*/ 179 w 2388"/>
              <a:gd name="T29" fmla="*/ 893 h 2123"/>
              <a:gd name="T30" fmla="*/ 247 w 2388"/>
              <a:gd name="T31" fmla="*/ 901 h 2123"/>
              <a:gd name="T32" fmla="*/ 331 w 2388"/>
              <a:gd name="T33" fmla="*/ 827 h 2123"/>
              <a:gd name="T34" fmla="*/ 374 w 2388"/>
              <a:gd name="T35" fmla="*/ 687 h 2123"/>
              <a:gd name="T36" fmla="*/ 1053 w 2388"/>
              <a:gd name="T37" fmla="*/ 748 h 2123"/>
              <a:gd name="T38" fmla="*/ 1006 w 2388"/>
              <a:gd name="T39" fmla="*/ 745 h 2123"/>
              <a:gd name="T40" fmla="*/ 835 w 2388"/>
              <a:gd name="T41" fmla="*/ 894 h 2123"/>
              <a:gd name="T42" fmla="*/ 832 w 2388"/>
              <a:gd name="T43" fmla="*/ 942 h 2123"/>
              <a:gd name="T44" fmla="*/ 1819 w 2388"/>
              <a:gd name="T45" fmla="*/ 2065 h 2123"/>
              <a:gd name="T46" fmla="*/ 1909 w 2388"/>
              <a:gd name="T47" fmla="*/ 2072 h 2123"/>
              <a:gd name="T48" fmla="*/ 2024 w 2388"/>
              <a:gd name="T49" fmla="*/ 1975 h 2123"/>
              <a:gd name="T50" fmla="*/ 2031 w 2388"/>
              <a:gd name="T51" fmla="*/ 1885 h 2123"/>
              <a:gd name="T52" fmla="*/ 1053 w 2388"/>
              <a:gd name="T53" fmla="*/ 748 h 2123"/>
              <a:gd name="T54" fmla="*/ 2370 w 2388"/>
              <a:gd name="T55" fmla="*/ 270 h 2123"/>
              <a:gd name="T56" fmla="*/ 2315 w 2388"/>
              <a:gd name="T57" fmla="*/ 248 h 2123"/>
              <a:gd name="T58" fmla="*/ 2200 w 2388"/>
              <a:gd name="T59" fmla="*/ 428 h 2123"/>
              <a:gd name="T60" fmla="*/ 1970 w 2388"/>
              <a:gd name="T61" fmla="*/ 476 h 2123"/>
              <a:gd name="T62" fmla="*/ 1905 w 2388"/>
              <a:gd name="T63" fmla="*/ 267 h 2123"/>
              <a:gd name="T64" fmla="*/ 2012 w 2388"/>
              <a:gd name="T65" fmla="*/ 78 h 2123"/>
              <a:gd name="T66" fmla="*/ 1968 w 2388"/>
              <a:gd name="T67" fmla="*/ 35 h 2123"/>
              <a:gd name="T68" fmla="*/ 1632 w 2388"/>
              <a:gd name="T69" fmla="*/ 304 h 2123"/>
              <a:gd name="T70" fmla="*/ 1531 w 2388"/>
              <a:gd name="T71" fmla="*/ 720 h 2123"/>
              <a:gd name="T72" fmla="*/ 1371 w 2388"/>
              <a:gd name="T73" fmla="*/ 886 h 2123"/>
              <a:gd name="T74" fmla="*/ 1532 w 2388"/>
              <a:gd name="T75" fmla="*/ 1073 h 2123"/>
              <a:gd name="T76" fmla="*/ 1729 w 2388"/>
              <a:gd name="T77" fmla="*/ 886 h 2123"/>
              <a:gd name="T78" fmla="*/ 1967 w 2388"/>
              <a:gd name="T79" fmla="*/ 814 h 2123"/>
              <a:gd name="T80" fmla="*/ 2331 w 2388"/>
              <a:gd name="T81" fmla="*/ 664 h 2123"/>
              <a:gd name="T82" fmla="*/ 2370 w 2388"/>
              <a:gd name="T83" fmla="*/ 270 h 2123"/>
              <a:gd name="T84" fmla="*/ 327 w 2388"/>
              <a:gd name="T85" fmla="*/ 1897 h 2123"/>
              <a:gd name="T86" fmla="*/ 327 w 2388"/>
              <a:gd name="T87" fmla="*/ 1987 h 2123"/>
              <a:gd name="T88" fmla="*/ 440 w 2388"/>
              <a:gd name="T89" fmla="*/ 2098 h 2123"/>
              <a:gd name="T90" fmla="*/ 529 w 2388"/>
              <a:gd name="T91" fmla="*/ 2087 h 2123"/>
              <a:gd name="T92" fmla="*/ 1113 w 2388"/>
              <a:gd name="T93" fmla="*/ 1513 h 2123"/>
              <a:gd name="T94" fmla="*/ 934 w 2388"/>
              <a:gd name="T95" fmla="*/ 1309 h 2123"/>
              <a:gd name="T96" fmla="*/ 327 w 2388"/>
              <a:gd name="T97" fmla="*/ 1897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8" h="2123">
                <a:moveTo>
                  <a:pt x="374" y="687"/>
                </a:moveTo>
                <a:cubicBezTo>
                  <a:pt x="485" y="600"/>
                  <a:pt x="577" y="660"/>
                  <a:pt x="700" y="802"/>
                </a:cubicBezTo>
                <a:cubicBezTo>
                  <a:pt x="714" y="818"/>
                  <a:pt x="732" y="800"/>
                  <a:pt x="743" y="790"/>
                </a:cubicBezTo>
                <a:cubicBezTo>
                  <a:pt x="753" y="781"/>
                  <a:pt x="916" y="635"/>
                  <a:pt x="924" y="628"/>
                </a:cubicBezTo>
                <a:cubicBezTo>
                  <a:pt x="931" y="621"/>
                  <a:pt x="941" y="608"/>
                  <a:pt x="928" y="594"/>
                </a:cubicBezTo>
                <a:cubicBezTo>
                  <a:pt x="916" y="579"/>
                  <a:pt x="870" y="519"/>
                  <a:pt x="840" y="480"/>
                </a:cubicBezTo>
                <a:cubicBezTo>
                  <a:pt x="625" y="199"/>
                  <a:pt x="1429" y="8"/>
                  <a:pt x="1305" y="5"/>
                </a:cubicBezTo>
                <a:cubicBezTo>
                  <a:pt x="1243" y="3"/>
                  <a:pt x="990" y="0"/>
                  <a:pt x="953" y="4"/>
                </a:cubicBezTo>
                <a:cubicBezTo>
                  <a:pt x="800" y="20"/>
                  <a:pt x="608" y="163"/>
                  <a:pt x="512" y="230"/>
                </a:cubicBezTo>
                <a:cubicBezTo>
                  <a:pt x="385" y="316"/>
                  <a:pt x="338" y="367"/>
                  <a:pt x="330" y="374"/>
                </a:cubicBezTo>
                <a:cubicBezTo>
                  <a:pt x="295" y="405"/>
                  <a:pt x="325" y="477"/>
                  <a:pt x="260" y="534"/>
                </a:cubicBezTo>
                <a:cubicBezTo>
                  <a:pt x="191" y="594"/>
                  <a:pt x="149" y="549"/>
                  <a:pt x="109" y="583"/>
                </a:cubicBezTo>
                <a:cubicBezTo>
                  <a:pt x="89" y="601"/>
                  <a:pt x="34" y="642"/>
                  <a:pt x="19" y="656"/>
                </a:cubicBezTo>
                <a:cubicBezTo>
                  <a:pt x="3" y="669"/>
                  <a:pt x="0" y="693"/>
                  <a:pt x="16" y="712"/>
                </a:cubicBezTo>
                <a:cubicBezTo>
                  <a:pt x="16" y="712"/>
                  <a:pt x="167" y="878"/>
                  <a:pt x="179" y="893"/>
                </a:cubicBezTo>
                <a:cubicBezTo>
                  <a:pt x="192" y="907"/>
                  <a:pt x="226" y="920"/>
                  <a:pt x="247" y="901"/>
                </a:cubicBezTo>
                <a:cubicBezTo>
                  <a:pt x="268" y="882"/>
                  <a:pt x="322" y="835"/>
                  <a:pt x="331" y="827"/>
                </a:cubicBezTo>
                <a:cubicBezTo>
                  <a:pt x="340" y="819"/>
                  <a:pt x="325" y="724"/>
                  <a:pt x="374" y="687"/>
                </a:cubicBezTo>
                <a:close/>
                <a:moveTo>
                  <a:pt x="1053" y="748"/>
                </a:moveTo>
                <a:cubicBezTo>
                  <a:pt x="1039" y="732"/>
                  <a:pt x="1021" y="731"/>
                  <a:pt x="1006" y="745"/>
                </a:cubicBezTo>
                <a:cubicBezTo>
                  <a:pt x="835" y="894"/>
                  <a:pt x="835" y="894"/>
                  <a:pt x="835" y="894"/>
                </a:cubicBezTo>
                <a:cubicBezTo>
                  <a:pt x="822" y="906"/>
                  <a:pt x="820" y="928"/>
                  <a:pt x="832" y="942"/>
                </a:cubicBezTo>
                <a:cubicBezTo>
                  <a:pt x="1819" y="2065"/>
                  <a:pt x="1819" y="2065"/>
                  <a:pt x="1819" y="2065"/>
                </a:cubicBezTo>
                <a:cubicBezTo>
                  <a:pt x="1843" y="2092"/>
                  <a:pt x="1883" y="2095"/>
                  <a:pt x="1909" y="2072"/>
                </a:cubicBezTo>
                <a:cubicBezTo>
                  <a:pt x="2024" y="1975"/>
                  <a:pt x="2024" y="1975"/>
                  <a:pt x="2024" y="1975"/>
                </a:cubicBezTo>
                <a:cubicBezTo>
                  <a:pt x="2051" y="1952"/>
                  <a:pt x="2054" y="1911"/>
                  <a:pt x="2031" y="1885"/>
                </a:cubicBezTo>
                <a:lnTo>
                  <a:pt x="1053" y="748"/>
                </a:lnTo>
                <a:close/>
                <a:moveTo>
                  <a:pt x="2370" y="270"/>
                </a:moveTo>
                <a:cubicBezTo>
                  <a:pt x="2361" y="211"/>
                  <a:pt x="2331" y="223"/>
                  <a:pt x="2315" y="248"/>
                </a:cubicBezTo>
                <a:cubicBezTo>
                  <a:pt x="2299" y="273"/>
                  <a:pt x="2229" y="380"/>
                  <a:pt x="2200" y="428"/>
                </a:cubicBezTo>
                <a:cubicBezTo>
                  <a:pt x="2172" y="475"/>
                  <a:pt x="2101" y="569"/>
                  <a:pt x="1970" y="476"/>
                </a:cubicBezTo>
                <a:cubicBezTo>
                  <a:pt x="1833" y="380"/>
                  <a:pt x="1881" y="313"/>
                  <a:pt x="1905" y="267"/>
                </a:cubicBezTo>
                <a:cubicBezTo>
                  <a:pt x="1928" y="222"/>
                  <a:pt x="2002" y="94"/>
                  <a:pt x="2012" y="78"/>
                </a:cubicBezTo>
                <a:cubicBezTo>
                  <a:pt x="2023" y="62"/>
                  <a:pt x="2011" y="15"/>
                  <a:pt x="1968" y="35"/>
                </a:cubicBezTo>
                <a:cubicBezTo>
                  <a:pt x="1926" y="54"/>
                  <a:pt x="1668" y="157"/>
                  <a:pt x="1632" y="304"/>
                </a:cubicBezTo>
                <a:cubicBezTo>
                  <a:pt x="1596" y="453"/>
                  <a:pt x="1663" y="587"/>
                  <a:pt x="1531" y="720"/>
                </a:cubicBezTo>
                <a:cubicBezTo>
                  <a:pt x="1371" y="886"/>
                  <a:pt x="1371" y="886"/>
                  <a:pt x="1371" y="886"/>
                </a:cubicBezTo>
                <a:cubicBezTo>
                  <a:pt x="1532" y="1073"/>
                  <a:pt x="1532" y="1073"/>
                  <a:pt x="1532" y="1073"/>
                </a:cubicBezTo>
                <a:cubicBezTo>
                  <a:pt x="1729" y="886"/>
                  <a:pt x="1729" y="886"/>
                  <a:pt x="1729" y="886"/>
                </a:cubicBezTo>
                <a:cubicBezTo>
                  <a:pt x="1776" y="839"/>
                  <a:pt x="1876" y="793"/>
                  <a:pt x="1967" y="814"/>
                </a:cubicBezTo>
                <a:cubicBezTo>
                  <a:pt x="2161" y="858"/>
                  <a:pt x="2267" y="785"/>
                  <a:pt x="2331" y="664"/>
                </a:cubicBezTo>
                <a:cubicBezTo>
                  <a:pt x="2388" y="556"/>
                  <a:pt x="2379" y="329"/>
                  <a:pt x="2370" y="270"/>
                </a:cubicBezTo>
                <a:close/>
                <a:moveTo>
                  <a:pt x="327" y="1897"/>
                </a:moveTo>
                <a:cubicBezTo>
                  <a:pt x="302" y="1922"/>
                  <a:pt x="302" y="1962"/>
                  <a:pt x="327" y="1987"/>
                </a:cubicBezTo>
                <a:cubicBezTo>
                  <a:pt x="440" y="2098"/>
                  <a:pt x="440" y="2098"/>
                  <a:pt x="440" y="2098"/>
                </a:cubicBezTo>
                <a:cubicBezTo>
                  <a:pt x="465" y="2123"/>
                  <a:pt x="504" y="2112"/>
                  <a:pt x="529" y="2087"/>
                </a:cubicBezTo>
                <a:cubicBezTo>
                  <a:pt x="1113" y="1513"/>
                  <a:pt x="1113" y="1513"/>
                  <a:pt x="1113" y="1513"/>
                </a:cubicBezTo>
                <a:cubicBezTo>
                  <a:pt x="934" y="1309"/>
                  <a:pt x="934" y="1309"/>
                  <a:pt x="934" y="1309"/>
                </a:cubicBezTo>
                <a:lnTo>
                  <a:pt x="327" y="18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417708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arn(outVertical)">
                                      <p:cBhvr>
                                        <p:cTn id="12" dur="750"/>
                                        <p:tgtEl>
                                          <p:spTgt spid="57"/>
                                        </p:tgtEl>
                                      </p:cBhvr>
                                    </p:animEffect>
                                  </p:childTnLst>
                                </p:cTn>
                              </p:par>
                            </p:childTnLst>
                          </p:cTn>
                        </p:par>
                        <p:par>
                          <p:cTn id="13" fill="hold">
                            <p:stCondLst>
                              <p:cond delay="1250"/>
                            </p:stCondLst>
                            <p:childTnLst>
                              <p:par>
                                <p:cTn id="14" presetID="16" presetClass="entr" presetSubtype="37"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barn(outVertical)">
                                      <p:cBhvr>
                                        <p:cTn id="16"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64344">
            <a:off x="4999688" y="-615814"/>
            <a:ext cx="725675" cy="7939210"/>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a:noFill/>
            </a:ln>
          </p:spPr>
        </p:sp>
        <p:sp>
          <p:nvSpPr>
            <p:cNvPr id="4" name="TextBox 4"/>
            <p:cNvSpPr txBox="1"/>
            <p:nvPr/>
          </p:nvSpPr>
          <p:spPr>
            <a:xfrm>
              <a:off x="0" y="-19050"/>
              <a:ext cx="812800" cy="831850"/>
            </a:xfrm>
            <a:prstGeom prst="rect">
              <a:avLst/>
            </a:prstGeom>
          </p:spPr>
          <p:txBody>
            <a:bodyPr lIns="33867" tIns="33867" rIns="33867" bIns="33867" rtlCol="0" anchor="ctr"/>
            <a:lstStyle/>
            <a:p>
              <a:pPr algn="ctr">
                <a:lnSpc>
                  <a:spcPts val="1906"/>
                </a:lnSpc>
                <a:spcBef>
                  <a:spcPct val="0"/>
                </a:spcBef>
              </a:pPr>
              <a:endParaRPr sz="1200"/>
            </a:p>
          </p:txBody>
        </p:sp>
      </p:grpSp>
      <p:grpSp>
        <p:nvGrpSpPr>
          <p:cNvPr id="5" name="Group 5"/>
          <p:cNvGrpSpPr>
            <a:grpSpLocks noChangeAspect="1"/>
          </p:cNvGrpSpPr>
          <p:nvPr/>
        </p:nvGrpSpPr>
        <p:grpSpPr>
          <a:xfrm>
            <a:off x="28612" y="0"/>
            <a:ext cx="5723805" cy="6858000"/>
            <a:chOff x="0" y="0"/>
            <a:chExt cx="8585708" cy="10287000"/>
          </a:xfrm>
        </p:grpSpPr>
        <p:sp>
          <p:nvSpPr>
            <p:cNvPr id="6" name="Freeform 6"/>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833" r="-39833"/>
              </a:stretch>
            </a:blipFill>
          </p:spPr>
        </p:sp>
      </p:grpSp>
      <p:grpSp>
        <p:nvGrpSpPr>
          <p:cNvPr id="7" name="Group 7"/>
          <p:cNvGrpSpPr/>
          <p:nvPr/>
        </p:nvGrpSpPr>
        <p:grpSpPr>
          <a:xfrm>
            <a:off x="3789039" y="656553"/>
            <a:ext cx="7077744" cy="5515647"/>
            <a:chOff x="0" y="0"/>
            <a:chExt cx="2599595" cy="2179021"/>
          </a:xfrm>
        </p:grpSpPr>
        <p:sp>
          <p:nvSpPr>
            <p:cNvPr id="8" name="Freeform 8"/>
            <p:cNvSpPr/>
            <p:nvPr/>
          </p:nvSpPr>
          <p:spPr>
            <a:xfrm>
              <a:off x="0" y="0"/>
              <a:ext cx="2599595" cy="2179021"/>
            </a:xfrm>
            <a:custGeom>
              <a:avLst/>
              <a:gdLst/>
              <a:ahLst/>
              <a:cxnLst/>
              <a:rect l="l" t="t" r="r" b="b"/>
              <a:pathLst>
                <a:path w="2599595" h="2179021">
                  <a:moveTo>
                    <a:pt x="20393" y="0"/>
                  </a:moveTo>
                  <a:lnTo>
                    <a:pt x="2579202" y="0"/>
                  </a:lnTo>
                  <a:cubicBezTo>
                    <a:pt x="2584610" y="0"/>
                    <a:pt x="2589798" y="2149"/>
                    <a:pt x="2593622" y="5973"/>
                  </a:cubicBezTo>
                  <a:cubicBezTo>
                    <a:pt x="2597447" y="9798"/>
                    <a:pt x="2599595" y="14985"/>
                    <a:pt x="2599595" y="20393"/>
                  </a:cubicBezTo>
                  <a:lnTo>
                    <a:pt x="2599595" y="2158628"/>
                  </a:lnTo>
                  <a:cubicBezTo>
                    <a:pt x="2599595" y="2164037"/>
                    <a:pt x="2597447" y="2169224"/>
                    <a:pt x="2593622" y="2173048"/>
                  </a:cubicBezTo>
                  <a:cubicBezTo>
                    <a:pt x="2589798" y="2176873"/>
                    <a:pt x="2584610" y="2179021"/>
                    <a:pt x="2579202" y="2179021"/>
                  </a:cubicBezTo>
                  <a:lnTo>
                    <a:pt x="20393" y="2179021"/>
                  </a:lnTo>
                  <a:cubicBezTo>
                    <a:pt x="14985" y="2179021"/>
                    <a:pt x="9798" y="2176873"/>
                    <a:pt x="5973" y="2173048"/>
                  </a:cubicBezTo>
                  <a:cubicBezTo>
                    <a:pt x="2149" y="2169224"/>
                    <a:pt x="0" y="2164037"/>
                    <a:pt x="0" y="2158628"/>
                  </a:cubicBezTo>
                  <a:lnTo>
                    <a:pt x="0" y="20393"/>
                  </a:lnTo>
                  <a:cubicBezTo>
                    <a:pt x="0" y="14985"/>
                    <a:pt x="2149" y="9798"/>
                    <a:pt x="5973" y="5973"/>
                  </a:cubicBezTo>
                  <a:cubicBezTo>
                    <a:pt x="9798" y="2149"/>
                    <a:pt x="14985" y="0"/>
                    <a:pt x="20393" y="0"/>
                  </a:cubicBezTo>
                  <a:close/>
                </a:path>
              </a:pathLst>
            </a:custGeom>
            <a:solidFill>
              <a:srgbClr val="FFFFFF">
                <a:alpha val="58824"/>
              </a:srgbClr>
            </a:solidFill>
            <a:ln w="38100">
              <a:solidFill>
                <a:srgbClr val="000000">
                  <a:alpha val="58824"/>
                </a:srgbClr>
              </a:solidFill>
            </a:ln>
          </p:spPr>
        </p:sp>
        <p:sp>
          <p:nvSpPr>
            <p:cNvPr id="9" name="TextBox 9"/>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sp>
        <p:nvSpPr>
          <p:cNvPr id="22" name="TextBox 22"/>
          <p:cNvSpPr txBox="1"/>
          <p:nvPr/>
        </p:nvSpPr>
        <p:spPr>
          <a:xfrm>
            <a:off x="5613109" y="769212"/>
            <a:ext cx="3280821" cy="590546"/>
          </a:xfrm>
          <a:prstGeom prst="rect">
            <a:avLst/>
          </a:prstGeom>
        </p:spPr>
        <p:txBody>
          <a:bodyPr lIns="0" tIns="0" rIns="0" bIns="0" rtlCol="0" anchor="t">
            <a:spAutoFit/>
          </a:bodyPr>
          <a:lstStyle/>
          <a:p>
            <a:pPr algn="ctr">
              <a:lnSpc>
                <a:spcPts val="4861"/>
              </a:lnSpc>
              <a:spcBef>
                <a:spcPct val="0"/>
              </a:spcBef>
            </a:pPr>
            <a:r>
              <a:rPr lang="en-US" sz="3522" spc="123" dirty="0">
                <a:solidFill>
                  <a:srgbClr val="010101"/>
                </a:solidFill>
                <a:latin typeface="Archivo Black"/>
              </a:rPr>
              <a:t>Conclusion</a:t>
            </a:r>
          </a:p>
        </p:txBody>
      </p:sp>
      <p:grpSp>
        <p:nvGrpSpPr>
          <p:cNvPr id="33" name="Group 15">
            <a:extLst>
              <a:ext uri="{FF2B5EF4-FFF2-40B4-BE49-F238E27FC236}">
                <a16:creationId xmlns:a16="http://schemas.microsoft.com/office/drawing/2014/main" id="{F5BE74B7-AB93-4013-A9A2-E94AD82C43A0}"/>
              </a:ext>
            </a:extLst>
          </p:cNvPr>
          <p:cNvGrpSpPr/>
          <p:nvPr/>
        </p:nvGrpSpPr>
        <p:grpSpPr>
          <a:xfrm>
            <a:off x="4166764" y="4003968"/>
            <a:ext cx="2088157" cy="2086818"/>
            <a:chOff x="0" y="0"/>
            <a:chExt cx="3368160" cy="3366000"/>
          </a:xfrm>
        </p:grpSpPr>
        <p:sp>
          <p:nvSpPr>
            <p:cNvPr id="34" name="Freeform 16">
              <a:extLst>
                <a:ext uri="{FF2B5EF4-FFF2-40B4-BE49-F238E27FC236}">
                  <a16:creationId xmlns:a16="http://schemas.microsoft.com/office/drawing/2014/main" id="{6AC488C8-752D-47E0-B37B-9C91BFDFE8F0}"/>
                </a:ext>
              </a:extLst>
            </p:cNvPr>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35" name="Group 21">
            <a:extLst>
              <a:ext uri="{FF2B5EF4-FFF2-40B4-BE49-F238E27FC236}">
                <a16:creationId xmlns:a16="http://schemas.microsoft.com/office/drawing/2014/main" id="{80C4CB4E-C321-47D8-BC75-4F815FC7A03C}"/>
              </a:ext>
            </a:extLst>
          </p:cNvPr>
          <p:cNvGrpSpPr/>
          <p:nvPr/>
        </p:nvGrpSpPr>
        <p:grpSpPr>
          <a:xfrm>
            <a:off x="4178757" y="1807451"/>
            <a:ext cx="2087711" cy="2089050"/>
            <a:chOff x="0" y="0"/>
            <a:chExt cx="3367440" cy="3369600"/>
          </a:xfrm>
        </p:grpSpPr>
        <p:sp>
          <p:nvSpPr>
            <p:cNvPr id="36" name="Freeform 22">
              <a:extLst>
                <a:ext uri="{FF2B5EF4-FFF2-40B4-BE49-F238E27FC236}">
                  <a16:creationId xmlns:a16="http://schemas.microsoft.com/office/drawing/2014/main" id="{662DCF96-346F-4F00-9741-CB51700E4B54}"/>
                </a:ext>
              </a:extLst>
            </p:cNvPr>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sp>
        <p:nvSpPr>
          <p:cNvPr id="37" name="Freeform 27">
            <a:extLst>
              <a:ext uri="{FF2B5EF4-FFF2-40B4-BE49-F238E27FC236}">
                <a16:creationId xmlns:a16="http://schemas.microsoft.com/office/drawing/2014/main" id="{CCF5BD59-5E57-4ABF-A399-734D11FBFF95}"/>
              </a:ext>
            </a:extLst>
          </p:cNvPr>
          <p:cNvSpPr/>
          <p:nvPr/>
        </p:nvSpPr>
        <p:spPr>
          <a:xfrm>
            <a:off x="4724916" y="2427498"/>
            <a:ext cx="995393" cy="955577"/>
          </a:xfrm>
          <a:custGeom>
            <a:avLst/>
            <a:gdLst/>
            <a:ahLst/>
            <a:cxnLst/>
            <a:rect l="l" t="t" r="r" b="b"/>
            <a:pathLst>
              <a:path w="995393" h="955577">
                <a:moveTo>
                  <a:pt x="0" y="0"/>
                </a:moveTo>
                <a:lnTo>
                  <a:pt x="995394" y="0"/>
                </a:lnTo>
                <a:lnTo>
                  <a:pt x="995394" y="955577"/>
                </a:lnTo>
                <a:lnTo>
                  <a:pt x="0" y="9555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8" name="Freeform 28">
            <a:extLst>
              <a:ext uri="{FF2B5EF4-FFF2-40B4-BE49-F238E27FC236}">
                <a16:creationId xmlns:a16="http://schemas.microsoft.com/office/drawing/2014/main" id="{E61FFDBD-E8D1-4F90-8B53-814077BA4F00}"/>
              </a:ext>
            </a:extLst>
          </p:cNvPr>
          <p:cNvSpPr/>
          <p:nvPr/>
        </p:nvSpPr>
        <p:spPr>
          <a:xfrm>
            <a:off x="4742282" y="4599017"/>
            <a:ext cx="1114987" cy="952807"/>
          </a:xfrm>
          <a:custGeom>
            <a:avLst/>
            <a:gdLst/>
            <a:ahLst/>
            <a:cxnLst/>
            <a:rect l="l" t="t" r="r" b="b"/>
            <a:pathLst>
              <a:path w="1114987" h="952807">
                <a:moveTo>
                  <a:pt x="0" y="0"/>
                </a:moveTo>
                <a:lnTo>
                  <a:pt x="1114987" y="0"/>
                </a:lnTo>
                <a:lnTo>
                  <a:pt x="1114987" y="952808"/>
                </a:lnTo>
                <a:lnTo>
                  <a:pt x="0" y="9528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TextBox 31">
            <a:extLst>
              <a:ext uri="{FF2B5EF4-FFF2-40B4-BE49-F238E27FC236}">
                <a16:creationId xmlns:a16="http://schemas.microsoft.com/office/drawing/2014/main" id="{4C5DED45-AF0C-4D79-B5E7-EAE3F56C8361}"/>
              </a:ext>
            </a:extLst>
          </p:cNvPr>
          <p:cNvSpPr txBox="1"/>
          <p:nvPr/>
        </p:nvSpPr>
        <p:spPr>
          <a:xfrm>
            <a:off x="6392598" y="2117684"/>
            <a:ext cx="4303841" cy="1690976"/>
          </a:xfrm>
          <a:prstGeom prst="rect">
            <a:avLst/>
          </a:prstGeom>
        </p:spPr>
        <p:txBody>
          <a:bodyPr wrap="square" lIns="0" tIns="0" rIns="0" bIns="0" rtlCol="0" anchor="t">
            <a:spAutoFit/>
          </a:bodyPr>
          <a:lstStyle/>
          <a:p>
            <a:pPr marL="285750" indent="-285750">
              <a:lnSpc>
                <a:spcPts val="1886"/>
              </a:lnSpc>
              <a:buFont typeface="Arial" panose="020B0604020202020204" pitchFamily="34" charset="0"/>
              <a:buChar char="•"/>
            </a:pPr>
            <a:r>
              <a:rPr lang="en-US" sz="1367" spc="133" dirty="0">
                <a:solidFill>
                  <a:srgbClr val="040506"/>
                </a:solidFill>
                <a:latin typeface="Montserrat Light"/>
              </a:rPr>
              <a:t>Need for improved distribution network and reliability.</a:t>
            </a:r>
          </a:p>
          <a:p>
            <a:pPr marL="285750" indent="-285750">
              <a:lnSpc>
                <a:spcPts val="1886"/>
              </a:lnSpc>
              <a:buFont typeface="Arial" panose="020B0604020202020204" pitchFamily="34" charset="0"/>
              <a:buChar char="•"/>
            </a:pPr>
            <a:r>
              <a:rPr lang="en-US" sz="1367" spc="133" dirty="0">
                <a:solidFill>
                  <a:srgbClr val="040506"/>
                </a:solidFill>
                <a:latin typeface="Montserrat Light"/>
              </a:rPr>
              <a:t>Strategic approach to selecting and partnering with new distributors.</a:t>
            </a:r>
          </a:p>
          <a:p>
            <a:pPr marL="285750" indent="-285750">
              <a:lnSpc>
                <a:spcPts val="1886"/>
              </a:lnSpc>
              <a:buFont typeface="Arial" panose="020B0604020202020204" pitchFamily="34" charset="0"/>
              <a:buChar char="•"/>
            </a:pPr>
            <a:r>
              <a:rPr lang="en-US" sz="1367" b="1" spc="133" dirty="0">
                <a:solidFill>
                  <a:srgbClr val="040506"/>
                </a:solidFill>
                <a:latin typeface="Montserrat Light"/>
              </a:rPr>
              <a:t>Expected outcomes</a:t>
            </a:r>
            <a:r>
              <a:rPr lang="en-US" sz="1367" spc="133" dirty="0">
                <a:solidFill>
                  <a:srgbClr val="040506"/>
                </a:solidFill>
                <a:latin typeface="Montserrat Light"/>
              </a:rPr>
              <a:t>: Enhanced market presence, improved customer satisfaction, and increased market share</a:t>
            </a:r>
          </a:p>
        </p:txBody>
      </p:sp>
      <p:sp>
        <p:nvSpPr>
          <p:cNvPr id="40" name="TextBox 32">
            <a:extLst>
              <a:ext uri="{FF2B5EF4-FFF2-40B4-BE49-F238E27FC236}">
                <a16:creationId xmlns:a16="http://schemas.microsoft.com/office/drawing/2014/main" id="{835F48BD-980E-4EE2-B1DE-6C7A97CCE485}"/>
              </a:ext>
            </a:extLst>
          </p:cNvPr>
          <p:cNvSpPr txBox="1"/>
          <p:nvPr/>
        </p:nvSpPr>
        <p:spPr>
          <a:xfrm>
            <a:off x="6485028" y="1651119"/>
            <a:ext cx="1685765" cy="427489"/>
          </a:xfrm>
          <a:prstGeom prst="rect">
            <a:avLst/>
          </a:prstGeom>
        </p:spPr>
        <p:txBody>
          <a:bodyPr wrap="square" lIns="0" tIns="0" rIns="0" bIns="0" rtlCol="0" anchor="t">
            <a:spAutoFit/>
          </a:bodyPr>
          <a:lstStyle/>
          <a:p>
            <a:pPr>
              <a:lnSpc>
                <a:spcPts val="3591"/>
              </a:lnSpc>
            </a:pPr>
            <a:r>
              <a:rPr lang="en-US" sz="2400" b="1" spc="36" dirty="0">
                <a:solidFill>
                  <a:srgbClr val="040506"/>
                </a:solidFill>
                <a:latin typeface="Montserrat Classic"/>
              </a:rPr>
              <a:t>Key Points</a:t>
            </a:r>
          </a:p>
        </p:txBody>
      </p:sp>
      <p:sp>
        <p:nvSpPr>
          <p:cNvPr id="41" name="TextBox 31">
            <a:extLst>
              <a:ext uri="{FF2B5EF4-FFF2-40B4-BE49-F238E27FC236}">
                <a16:creationId xmlns:a16="http://schemas.microsoft.com/office/drawing/2014/main" id="{860FD16A-9EDE-423A-9E31-7F98FFCF1132}"/>
              </a:ext>
            </a:extLst>
          </p:cNvPr>
          <p:cNvSpPr txBox="1"/>
          <p:nvPr/>
        </p:nvSpPr>
        <p:spPr>
          <a:xfrm>
            <a:off x="6371651" y="4605662"/>
            <a:ext cx="4303841" cy="716350"/>
          </a:xfrm>
          <a:prstGeom prst="rect">
            <a:avLst/>
          </a:prstGeom>
        </p:spPr>
        <p:txBody>
          <a:bodyPr wrap="square" lIns="0" tIns="0" rIns="0" bIns="0" rtlCol="0" anchor="t">
            <a:spAutoFit/>
          </a:bodyPr>
          <a:lstStyle/>
          <a:p>
            <a:pPr marL="285750" indent="-285750">
              <a:lnSpc>
                <a:spcPts val="1886"/>
              </a:lnSpc>
              <a:buFont typeface="Arial" panose="020B0604020202020204" pitchFamily="34" charset="0"/>
              <a:buChar char="•"/>
            </a:pPr>
            <a:r>
              <a:rPr lang="en-US" sz="1367" spc="133" dirty="0">
                <a:solidFill>
                  <a:srgbClr val="040506"/>
                </a:solidFill>
                <a:latin typeface="Montserrat Light"/>
              </a:rPr>
              <a:t>Approval of the proposed strategy</a:t>
            </a:r>
          </a:p>
          <a:p>
            <a:pPr marL="285750" indent="-285750">
              <a:lnSpc>
                <a:spcPts val="1886"/>
              </a:lnSpc>
              <a:buFont typeface="Arial" panose="020B0604020202020204" pitchFamily="34" charset="0"/>
              <a:buChar char="•"/>
            </a:pPr>
            <a:r>
              <a:rPr lang="en-US" sz="1367" spc="133" dirty="0">
                <a:solidFill>
                  <a:srgbClr val="040506"/>
                </a:solidFill>
                <a:latin typeface="Montserrat Light"/>
              </a:rPr>
              <a:t>Initiation of the distributor selection and pilot testing phases</a:t>
            </a:r>
          </a:p>
        </p:txBody>
      </p:sp>
      <p:sp>
        <p:nvSpPr>
          <p:cNvPr id="42" name="TextBox 32">
            <a:extLst>
              <a:ext uri="{FF2B5EF4-FFF2-40B4-BE49-F238E27FC236}">
                <a16:creationId xmlns:a16="http://schemas.microsoft.com/office/drawing/2014/main" id="{46846AD0-02AC-4E09-A5B6-74999BB9E2B8}"/>
              </a:ext>
            </a:extLst>
          </p:cNvPr>
          <p:cNvSpPr txBox="1"/>
          <p:nvPr/>
        </p:nvSpPr>
        <p:spPr>
          <a:xfrm>
            <a:off x="6464081" y="4139097"/>
            <a:ext cx="1685765" cy="427489"/>
          </a:xfrm>
          <a:prstGeom prst="rect">
            <a:avLst/>
          </a:prstGeom>
        </p:spPr>
        <p:txBody>
          <a:bodyPr wrap="square" lIns="0" tIns="0" rIns="0" bIns="0" rtlCol="0" anchor="t">
            <a:spAutoFit/>
          </a:bodyPr>
          <a:lstStyle/>
          <a:p>
            <a:pPr>
              <a:lnSpc>
                <a:spcPts val="3591"/>
              </a:lnSpc>
            </a:pPr>
            <a:r>
              <a:rPr lang="en-US" sz="2400" b="1" spc="36" dirty="0">
                <a:solidFill>
                  <a:srgbClr val="040506"/>
                </a:solidFill>
                <a:latin typeface="Montserrat Classic"/>
              </a:rPr>
              <a:t>Next Steps</a:t>
            </a:r>
          </a:p>
        </p:txBody>
      </p:sp>
      <p:grpSp>
        <p:nvGrpSpPr>
          <p:cNvPr id="43" name="Group 42">
            <a:extLst>
              <a:ext uri="{FF2B5EF4-FFF2-40B4-BE49-F238E27FC236}">
                <a16:creationId xmlns:a16="http://schemas.microsoft.com/office/drawing/2014/main" id="{94719845-7A73-4642-BB0E-D9A844DF5DDE}"/>
              </a:ext>
            </a:extLst>
          </p:cNvPr>
          <p:cNvGrpSpPr/>
          <p:nvPr/>
        </p:nvGrpSpPr>
        <p:grpSpPr>
          <a:xfrm>
            <a:off x="10983587" y="5321442"/>
            <a:ext cx="1073182" cy="1382429"/>
            <a:chOff x="4056062" y="659130"/>
            <a:chExt cx="1041400" cy="1890192"/>
          </a:xfrm>
        </p:grpSpPr>
        <p:grpSp>
          <p:nvGrpSpPr>
            <p:cNvPr id="44" name="Group 43">
              <a:extLst>
                <a:ext uri="{FF2B5EF4-FFF2-40B4-BE49-F238E27FC236}">
                  <a16:creationId xmlns:a16="http://schemas.microsoft.com/office/drawing/2014/main" id="{7D33BA03-473B-4A48-AF2D-BFB583600FB7}"/>
                </a:ext>
              </a:extLst>
            </p:cNvPr>
            <p:cNvGrpSpPr/>
            <p:nvPr/>
          </p:nvGrpSpPr>
          <p:grpSpPr>
            <a:xfrm>
              <a:off x="4298857" y="1787039"/>
              <a:ext cx="546286" cy="762283"/>
              <a:chOff x="4499466" y="1718459"/>
              <a:chExt cx="546286" cy="762283"/>
            </a:xfrm>
          </p:grpSpPr>
          <p:sp>
            <p:nvSpPr>
              <p:cNvPr id="60" name="Freeform 9">
                <a:extLst>
                  <a:ext uri="{FF2B5EF4-FFF2-40B4-BE49-F238E27FC236}">
                    <a16:creationId xmlns:a16="http://schemas.microsoft.com/office/drawing/2014/main" id="{7CD48574-521A-4102-8478-EBF687C0058F}"/>
                  </a:ext>
                </a:extLst>
              </p:cNvPr>
              <p:cNvSpPr>
                <a:spLocks/>
              </p:cNvSpPr>
              <p:nvPr/>
            </p:nvSpPr>
            <p:spPr bwMode="auto">
              <a:xfrm>
                <a:off x="4499466" y="1718459"/>
                <a:ext cx="546286" cy="762283"/>
              </a:xfrm>
              <a:custGeom>
                <a:avLst/>
                <a:gdLst/>
                <a:ahLst/>
                <a:cxnLst>
                  <a:cxn ang="0">
                    <a:pos x="349" y="71"/>
                  </a:cxn>
                  <a:cxn ang="0">
                    <a:pos x="253" y="217"/>
                  </a:cxn>
                  <a:cxn ang="0">
                    <a:pos x="185" y="329"/>
                  </a:cxn>
                  <a:cxn ang="0">
                    <a:pos x="124" y="445"/>
                  </a:cxn>
                  <a:cxn ang="0">
                    <a:pos x="74" y="564"/>
                  </a:cxn>
                  <a:cxn ang="0">
                    <a:pos x="36" y="688"/>
                  </a:cxn>
                  <a:cxn ang="0">
                    <a:pos x="11" y="816"/>
                  </a:cxn>
                  <a:cxn ang="0">
                    <a:pos x="0" y="950"/>
                  </a:cxn>
                  <a:cxn ang="0">
                    <a:pos x="10" y="1088"/>
                  </a:cxn>
                  <a:cxn ang="0">
                    <a:pos x="37" y="1234"/>
                  </a:cxn>
                  <a:cxn ang="0">
                    <a:pos x="255" y="1127"/>
                  </a:cxn>
                  <a:cxn ang="0">
                    <a:pos x="245" y="1251"/>
                  </a:cxn>
                  <a:cxn ang="0">
                    <a:pos x="250" y="1383"/>
                  </a:cxn>
                  <a:cxn ang="0">
                    <a:pos x="271" y="1523"/>
                  </a:cxn>
                  <a:cxn ang="0">
                    <a:pos x="308" y="1672"/>
                  </a:cxn>
                  <a:cxn ang="0">
                    <a:pos x="363" y="1829"/>
                  </a:cxn>
                  <a:cxn ang="0">
                    <a:pos x="436" y="1996"/>
                  </a:cxn>
                  <a:cxn ang="0">
                    <a:pos x="529" y="2173"/>
                  </a:cxn>
                  <a:cxn ang="0">
                    <a:pos x="641" y="2359"/>
                  </a:cxn>
                  <a:cxn ang="0">
                    <a:pos x="774" y="2557"/>
                  </a:cxn>
                  <a:cxn ang="0">
                    <a:pos x="929" y="2764"/>
                  </a:cxn>
                  <a:cxn ang="0">
                    <a:pos x="1103" y="2837"/>
                  </a:cxn>
                  <a:cxn ang="0">
                    <a:pos x="1265" y="2624"/>
                  </a:cxn>
                  <a:cxn ang="0">
                    <a:pos x="1405" y="2424"/>
                  </a:cxn>
                  <a:cxn ang="0">
                    <a:pos x="1524" y="2233"/>
                  </a:cxn>
                  <a:cxn ang="0">
                    <a:pos x="1623" y="2054"/>
                  </a:cxn>
                  <a:cxn ang="0">
                    <a:pos x="1702" y="1883"/>
                  </a:cxn>
                  <a:cxn ang="0">
                    <a:pos x="1763" y="1724"/>
                  </a:cxn>
                  <a:cxn ang="0">
                    <a:pos x="1807" y="1572"/>
                  </a:cxn>
                  <a:cxn ang="0">
                    <a:pos x="1833" y="1429"/>
                  </a:cxn>
                  <a:cxn ang="0">
                    <a:pos x="1842" y="1294"/>
                  </a:cxn>
                  <a:cxn ang="0">
                    <a:pos x="1838" y="1168"/>
                  </a:cxn>
                  <a:cxn ang="0">
                    <a:pos x="2037" y="1284"/>
                  </a:cxn>
                  <a:cxn ang="0">
                    <a:pos x="2072" y="1136"/>
                  </a:cxn>
                  <a:cxn ang="0">
                    <a:pos x="2087" y="995"/>
                  </a:cxn>
                  <a:cxn ang="0">
                    <a:pos x="2083" y="860"/>
                  </a:cxn>
                  <a:cxn ang="0">
                    <a:pos x="2063" y="730"/>
                  </a:cxn>
                  <a:cxn ang="0">
                    <a:pos x="2029" y="605"/>
                  </a:cxn>
                  <a:cxn ang="0">
                    <a:pos x="1981" y="485"/>
                  </a:cxn>
                  <a:cxn ang="0">
                    <a:pos x="1924" y="367"/>
                  </a:cxn>
                  <a:cxn ang="0">
                    <a:pos x="1860" y="254"/>
                  </a:cxn>
                  <a:cxn ang="0">
                    <a:pos x="1788" y="144"/>
                  </a:cxn>
                  <a:cxn ang="0">
                    <a:pos x="1044" y="0"/>
                  </a:cxn>
                </a:cxnLst>
                <a:rect l="0" t="0" r="r" b="b"/>
                <a:pathLst>
                  <a:path w="2087" h="2910">
                    <a:moveTo>
                      <a:pt x="1044" y="0"/>
                    </a:moveTo>
                    <a:lnTo>
                      <a:pt x="400" y="0"/>
                    </a:lnTo>
                    <a:lnTo>
                      <a:pt x="349" y="71"/>
                    </a:lnTo>
                    <a:lnTo>
                      <a:pt x="300" y="144"/>
                    </a:lnTo>
                    <a:lnTo>
                      <a:pt x="275" y="180"/>
                    </a:lnTo>
                    <a:lnTo>
                      <a:pt x="253" y="217"/>
                    </a:lnTo>
                    <a:lnTo>
                      <a:pt x="229" y="254"/>
                    </a:lnTo>
                    <a:lnTo>
                      <a:pt x="206" y="292"/>
                    </a:lnTo>
                    <a:lnTo>
                      <a:pt x="185" y="329"/>
                    </a:lnTo>
                    <a:lnTo>
                      <a:pt x="164" y="367"/>
                    </a:lnTo>
                    <a:lnTo>
                      <a:pt x="144" y="406"/>
                    </a:lnTo>
                    <a:lnTo>
                      <a:pt x="124" y="445"/>
                    </a:lnTo>
                    <a:lnTo>
                      <a:pt x="107" y="485"/>
                    </a:lnTo>
                    <a:lnTo>
                      <a:pt x="90" y="524"/>
                    </a:lnTo>
                    <a:lnTo>
                      <a:pt x="74" y="564"/>
                    </a:lnTo>
                    <a:lnTo>
                      <a:pt x="60" y="605"/>
                    </a:lnTo>
                    <a:lnTo>
                      <a:pt x="47" y="646"/>
                    </a:lnTo>
                    <a:lnTo>
                      <a:pt x="36" y="688"/>
                    </a:lnTo>
                    <a:lnTo>
                      <a:pt x="25" y="730"/>
                    </a:lnTo>
                    <a:lnTo>
                      <a:pt x="18" y="773"/>
                    </a:lnTo>
                    <a:lnTo>
                      <a:pt x="11" y="816"/>
                    </a:lnTo>
                    <a:lnTo>
                      <a:pt x="6" y="860"/>
                    </a:lnTo>
                    <a:lnTo>
                      <a:pt x="2" y="905"/>
                    </a:lnTo>
                    <a:lnTo>
                      <a:pt x="0" y="950"/>
                    </a:lnTo>
                    <a:lnTo>
                      <a:pt x="2" y="995"/>
                    </a:lnTo>
                    <a:lnTo>
                      <a:pt x="4" y="1041"/>
                    </a:lnTo>
                    <a:lnTo>
                      <a:pt x="10" y="1088"/>
                    </a:lnTo>
                    <a:lnTo>
                      <a:pt x="16" y="1136"/>
                    </a:lnTo>
                    <a:lnTo>
                      <a:pt x="25" y="1185"/>
                    </a:lnTo>
                    <a:lnTo>
                      <a:pt x="37" y="1234"/>
                    </a:lnTo>
                    <a:lnTo>
                      <a:pt x="52" y="1284"/>
                    </a:lnTo>
                    <a:lnTo>
                      <a:pt x="68" y="1334"/>
                    </a:lnTo>
                    <a:lnTo>
                      <a:pt x="255" y="1127"/>
                    </a:lnTo>
                    <a:lnTo>
                      <a:pt x="250" y="1168"/>
                    </a:lnTo>
                    <a:lnTo>
                      <a:pt x="246" y="1209"/>
                    </a:lnTo>
                    <a:lnTo>
                      <a:pt x="245" y="1251"/>
                    </a:lnTo>
                    <a:lnTo>
                      <a:pt x="245" y="1294"/>
                    </a:lnTo>
                    <a:lnTo>
                      <a:pt x="247" y="1338"/>
                    </a:lnTo>
                    <a:lnTo>
                      <a:pt x="250" y="1383"/>
                    </a:lnTo>
                    <a:lnTo>
                      <a:pt x="255" y="1429"/>
                    </a:lnTo>
                    <a:lnTo>
                      <a:pt x="262" y="1475"/>
                    </a:lnTo>
                    <a:lnTo>
                      <a:pt x="271" y="1523"/>
                    </a:lnTo>
                    <a:lnTo>
                      <a:pt x="282" y="1572"/>
                    </a:lnTo>
                    <a:lnTo>
                      <a:pt x="294" y="1622"/>
                    </a:lnTo>
                    <a:lnTo>
                      <a:pt x="308" y="1672"/>
                    </a:lnTo>
                    <a:lnTo>
                      <a:pt x="325" y="1724"/>
                    </a:lnTo>
                    <a:lnTo>
                      <a:pt x="344" y="1776"/>
                    </a:lnTo>
                    <a:lnTo>
                      <a:pt x="363" y="1829"/>
                    </a:lnTo>
                    <a:lnTo>
                      <a:pt x="386" y="1883"/>
                    </a:lnTo>
                    <a:lnTo>
                      <a:pt x="410" y="1939"/>
                    </a:lnTo>
                    <a:lnTo>
                      <a:pt x="436" y="1996"/>
                    </a:lnTo>
                    <a:lnTo>
                      <a:pt x="465" y="2054"/>
                    </a:lnTo>
                    <a:lnTo>
                      <a:pt x="496" y="2113"/>
                    </a:lnTo>
                    <a:lnTo>
                      <a:pt x="529" y="2173"/>
                    </a:lnTo>
                    <a:lnTo>
                      <a:pt x="564" y="2233"/>
                    </a:lnTo>
                    <a:lnTo>
                      <a:pt x="601" y="2295"/>
                    </a:lnTo>
                    <a:lnTo>
                      <a:pt x="641" y="2359"/>
                    </a:lnTo>
                    <a:lnTo>
                      <a:pt x="683" y="2424"/>
                    </a:lnTo>
                    <a:lnTo>
                      <a:pt x="727" y="2490"/>
                    </a:lnTo>
                    <a:lnTo>
                      <a:pt x="774" y="2557"/>
                    </a:lnTo>
                    <a:lnTo>
                      <a:pt x="823" y="2624"/>
                    </a:lnTo>
                    <a:lnTo>
                      <a:pt x="875" y="2694"/>
                    </a:lnTo>
                    <a:lnTo>
                      <a:pt x="929" y="2764"/>
                    </a:lnTo>
                    <a:lnTo>
                      <a:pt x="985" y="2837"/>
                    </a:lnTo>
                    <a:lnTo>
                      <a:pt x="1044" y="2910"/>
                    </a:lnTo>
                    <a:lnTo>
                      <a:pt x="1103" y="2837"/>
                    </a:lnTo>
                    <a:lnTo>
                      <a:pt x="1160" y="2764"/>
                    </a:lnTo>
                    <a:lnTo>
                      <a:pt x="1214" y="2694"/>
                    </a:lnTo>
                    <a:lnTo>
                      <a:pt x="1265" y="2624"/>
                    </a:lnTo>
                    <a:lnTo>
                      <a:pt x="1314" y="2557"/>
                    </a:lnTo>
                    <a:lnTo>
                      <a:pt x="1360" y="2490"/>
                    </a:lnTo>
                    <a:lnTo>
                      <a:pt x="1405" y="2424"/>
                    </a:lnTo>
                    <a:lnTo>
                      <a:pt x="1448" y="2359"/>
                    </a:lnTo>
                    <a:lnTo>
                      <a:pt x="1487" y="2295"/>
                    </a:lnTo>
                    <a:lnTo>
                      <a:pt x="1524" y="2233"/>
                    </a:lnTo>
                    <a:lnTo>
                      <a:pt x="1560" y="2173"/>
                    </a:lnTo>
                    <a:lnTo>
                      <a:pt x="1593" y="2113"/>
                    </a:lnTo>
                    <a:lnTo>
                      <a:pt x="1623" y="2054"/>
                    </a:lnTo>
                    <a:lnTo>
                      <a:pt x="1652" y="1996"/>
                    </a:lnTo>
                    <a:lnTo>
                      <a:pt x="1679" y="1939"/>
                    </a:lnTo>
                    <a:lnTo>
                      <a:pt x="1702" y="1883"/>
                    </a:lnTo>
                    <a:lnTo>
                      <a:pt x="1725" y="1829"/>
                    </a:lnTo>
                    <a:lnTo>
                      <a:pt x="1745" y="1776"/>
                    </a:lnTo>
                    <a:lnTo>
                      <a:pt x="1763" y="1724"/>
                    </a:lnTo>
                    <a:lnTo>
                      <a:pt x="1779" y="1672"/>
                    </a:lnTo>
                    <a:lnTo>
                      <a:pt x="1794" y="1622"/>
                    </a:lnTo>
                    <a:lnTo>
                      <a:pt x="1807" y="1572"/>
                    </a:lnTo>
                    <a:lnTo>
                      <a:pt x="1817" y="1523"/>
                    </a:lnTo>
                    <a:lnTo>
                      <a:pt x="1825" y="1475"/>
                    </a:lnTo>
                    <a:lnTo>
                      <a:pt x="1833" y="1429"/>
                    </a:lnTo>
                    <a:lnTo>
                      <a:pt x="1838" y="1383"/>
                    </a:lnTo>
                    <a:lnTo>
                      <a:pt x="1841" y="1338"/>
                    </a:lnTo>
                    <a:lnTo>
                      <a:pt x="1842" y="1294"/>
                    </a:lnTo>
                    <a:lnTo>
                      <a:pt x="1842" y="1251"/>
                    </a:lnTo>
                    <a:lnTo>
                      <a:pt x="1841" y="1209"/>
                    </a:lnTo>
                    <a:lnTo>
                      <a:pt x="1838" y="1168"/>
                    </a:lnTo>
                    <a:lnTo>
                      <a:pt x="1833" y="1127"/>
                    </a:lnTo>
                    <a:lnTo>
                      <a:pt x="2019" y="1334"/>
                    </a:lnTo>
                    <a:lnTo>
                      <a:pt x="2037" y="1284"/>
                    </a:lnTo>
                    <a:lnTo>
                      <a:pt x="2051" y="1234"/>
                    </a:lnTo>
                    <a:lnTo>
                      <a:pt x="2063" y="1185"/>
                    </a:lnTo>
                    <a:lnTo>
                      <a:pt x="2072" y="1136"/>
                    </a:lnTo>
                    <a:lnTo>
                      <a:pt x="2079" y="1088"/>
                    </a:lnTo>
                    <a:lnTo>
                      <a:pt x="2084" y="1041"/>
                    </a:lnTo>
                    <a:lnTo>
                      <a:pt x="2087" y="995"/>
                    </a:lnTo>
                    <a:lnTo>
                      <a:pt x="2087" y="950"/>
                    </a:lnTo>
                    <a:lnTo>
                      <a:pt x="2085" y="905"/>
                    </a:lnTo>
                    <a:lnTo>
                      <a:pt x="2083" y="860"/>
                    </a:lnTo>
                    <a:lnTo>
                      <a:pt x="2078" y="816"/>
                    </a:lnTo>
                    <a:lnTo>
                      <a:pt x="2071" y="773"/>
                    </a:lnTo>
                    <a:lnTo>
                      <a:pt x="2063" y="730"/>
                    </a:lnTo>
                    <a:lnTo>
                      <a:pt x="2052" y="688"/>
                    </a:lnTo>
                    <a:lnTo>
                      <a:pt x="2041" y="646"/>
                    </a:lnTo>
                    <a:lnTo>
                      <a:pt x="2029" y="605"/>
                    </a:lnTo>
                    <a:lnTo>
                      <a:pt x="2014" y="564"/>
                    </a:lnTo>
                    <a:lnTo>
                      <a:pt x="1998" y="524"/>
                    </a:lnTo>
                    <a:lnTo>
                      <a:pt x="1981" y="485"/>
                    </a:lnTo>
                    <a:lnTo>
                      <a:pt x="1964" y="445"/>
                    </a:lnTo>
                    <a:lnTo>
                      <a:pt x="1944" y="406"/>
                    </a:lnTo>
                    <a:lnTo>
                      <a:pt x="1924" y="367"/>
                    </a:lnTo>
                    <a:lnTo>
                      <a:pt x="1903" y="329"/>
                    </a:lnTo>
                    <a:lnTo>
                      <a:pt x="1882" y="292"/>
                    </a:lnTo>
                    <a:lnTo>
                      <a:pt x="1860" y="254"/>
                    </a:lnTo>
                    <a:lnTo>
                      <a:pt x="1836" y="217"/>
                    </a:lnTo>
                    <a:lnTo>
                      <a:pt x="1812" y="180"/>
                    </a:lnTo>
                    <a:lnTo>
                      <a:pt x="1788" y="144"/>
                    </a:lnTo>
                    <a:lnTo>
                      <a:pt x="1738" y="71"/>
                    </a:lnTo>
                    <a:lnTo>
                      <a:pt x="1688" y="0"/>
                    </a:lnTo>
                    <a:lnTo>
                      <a:pt x="1044" y="0"/>
                    </a:lnTo>
                  </a:path>
                </a:pathLst>
              </a:custGeom>
              <a:solidFill>
                <a:schemeClr val="accent4">
                  <a:lumMod val="40000"/>
                  <a:lumOff val="60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61" name="Freeform 10">
                <a:extLst>
                  <a:ext uri="{FF2B5EF4-FFF2-40B4-BE49-F238E27FC236}">
                    <a16:creationId xmlns:a16="http://schemas.microsoft.com/office/drawing/2014/main" id="{B3A1F0BD-E92B-4EDE-AB45-287F5D4A5CC4}"/>
                  </a:ext>
                </a:extLst>
              </p:cNvPr>
              <p:cNvSpPr>
                <a:spLocks/>
              </p:cNvSpPr>
              <p:nvPr/>
            </p:nvSpPr>
            <p:spPr bwMode="auto">
              <a:xfrm>
                <a:off x="4583349" y="1718459"/>
                <a:ext cx="378521" cy="523218"/>
              </a:xfrm>
              <a:custGeom>
                <a:avLst/>
                <a:gdLst/>
                <a:ahLst/>
                <a:cxnLst>
                  <a:cxn ang="0">
                    <a:pos x="278" y="0"/>
                  </a:cxn>
                  <a:cxn ang="0">
                    <a:pos x="208" y="103"/>
                  </a:cxn>
                  <a:cxn ang="0">
                    <a:pos x="175" y="159"/>
                  </a:cxn>
                  <a:cxn ang="0">
                    <a:pos x="143" y="217"/>
                  </a:cxn>
                  <a:cxn ang="0">
                    <a:pos x="112" y="277"/>
                  </a:cxn>
                  <a:cxn ang="0">
                    <a:pos x="86" y="339"/>
                  </a:cxn>
                  <a:cxn ang="0">
                    <a:pos x="62" y="403"/>
                  </a:cxn>
                  <a:cxn ang="0">
                    <a:pos x="41" y="469"/>
                  </a:cxn>
                  <a:cxn ang="0">
                    <a:pos x="24" y="536"/>
                  </a:cxn>
                  <a:cxn ang="0">
                    <a:pos x="12" y="604"/>
                  </a:cxn>
                  <a:cxn ang="0">
                    <a:pos x="3" y="674"/>
                  </a:cxn>
                  <a:cxn ang="0">
                    <a:pos x="0" y="742"/>
                  </a:cxn>
                  <a:cxn ang="0">
                    <a:pos x="3" y="812"/>
                  </a:cxn>
                  <a:cxn ang="0">
                    <a:pos x="11" y="882"/>
                  </a:cxn>
                  <a:cxn ang="0">
                    <a:pos x="25" y="954"/>
                  </a:cxn>
                  <a:cxn ang="0">
                    <a:pos x="46" y="1024"/>
                  </a:cxn>
                  <a:cxn ang="0">
                    <a:pos x="173" y="800"/>
                  </a:cxn>
                  <a:cxn ang="0">
                    <a:pos x="169" y="859"/>
                  </a:cxn>
                  <a:cxn ang="0">
                    <a:pos x="171" y="918"/>
                  </a:cxn>
                  <a:cxn ang="0">
                    <a:pos x="177" y="980"/>
                  </a:cxn>
                  <a:cxn ang="0">
                    <a:pos x="188" y="1045"/>
                  </a:cxn>
                  <a:cxn ang="0">
                    <a:pos x="204" y="1112"/>
                  </a:cxn>
                  <a:cxn ang="0">
                    <a:pos x="225" y="1182"/>
                  </a:cxn>
                  <a:cxn ang="0">
                    <a:pos x="251" y="1255"/>
                  </a:cxn>
                  <a:cxn ang="0">
                    <a:pos x="284" y="1330"/>
                  </a:cxn>
                  <a:cxn ang="0">
                    <a:pos x="322" y="1408"/>
                  </a:cxn>
                  <a:cxn ang="0">
                    <a:pos x="366" y="1490"/>
                  </a:cxn>
                  <a:cxn ang="0">
                    <a:pos x="416" y="1574"/>
                  </a:cxn>
                  <a:cxn ang="0">
                    <a:pos x="473" y="1662"/>
                  </a:cxn>
                  <a:cxn ang="0">
                    <a:pos x="536" y="1753"/>
                  </a:cxn>
                  <a:cxn ang="0">
                    <a:pos x="605" y="1848"/>
                  </a:cxn>
                  <a:cxn ang="0">
                    <a:pos x="682" y="1945"/>
                  </a:cxn>
                  <a:cxn ang="0">
                    <a:pos x="763" y="1945"/>
                  </a:cxn>
                  <a:cxn ang="0">
                    <a:pos x="840" y="1848"/>
                  </a:cxn>
                  <a:cxn ang="0">
                    <a:pos x="910" y="1753"/>
                  </a:cxn>
                  <a:cxn ang="0">
                    <a:pos x="973" y="1662"/>
                  </a:cxn>
                  <a:cxn ang="0">
                    <a:pos x="1030" y="1574"/>
                  </a:cxn>
                  <a:cxn ang="0">
                    <a:pos x="1080" y="1490"/>
                  </a:cxn>
                  <a:cxn ang="0">
                    <a:pos x="1124" y="1408"/>
                  </a:cxn>
                  <a:cxn ang="0">
                    <a:pos x="1162" y="1330"/>
                  </a:cxn>
                  <a:cxn ang="0">
                    <a:pos x="1195" y="1255"/>
                  </a:cxn>
                  <a:cxn ang="0">
                    <a:pos x="1222" y="1182"/>
                  </a:cxn>
                  <a:cxn ang="0">
                    <a:pos x="1243" y="1112"/>
                  </a:cxn>
                  <a:cxn ang="0">
                    <a:pos x="1259" y="1045"/>
                  </a:cxn>
                  <a:cxn ang="0">
                    <a:pos x="1269" y="980"/>
                  </a:cxn>
                  <a:cxn ang="0">
                    <a:pos x="1276" y="918"/>
                  </a:cxn>
                  <a:cxn ang="0">
                    <a:pos x="1277" y="859"/>
                  </a:cxn>
                  <a:cxn ang="0">
                    <a:pos x="1273" y="800"/>
                  </a:cxn>
                  <a:cxn ang="0">
                    <a:pos x="1399" y="1024"/>
                  </a:cxn>
                  <a:cxn ang="0">
                    <a:pos x="1421" y="954"/>
                  </a:cxn>
                  <a:cxn ang="0">
                    <a:pos x="1436" y="882"/>
                  </a:cxn>
                  <a:cxn ang="0">
                    <a:pos x="1444" y="812"/>
                  </a:cxn>
                  <a:cxn ang="0">
                    <a:pos x="1446" y="742"/>
                  </a:cxn>
                  <a:cxn ang="0">
                    <a:pos x="1442" y="674"/>
                  </a:cxn>
                  <a:cxn ang="0">
                    <a:pos x="1434" y="604"/>
                  </a:cxn>
                  <a:cxn ang="0">
                    <a:pos x="1422" y="536"/>
                  </a:cxn>
                  <a:cxn ang="0">
                    <a:pos x="1405" y="469"/>
                  </a:cxn>
                  <a:cxn ang="0">
                    <a:pos x="1384" y="403"/>
                  </a:cxn>
                  <a:cxn ang="0">
                    <a:pos x="1360" y="339"/>
                  </a:cxn>
                  <a:cxn ang="0">
                    <a:pos x="1333" y="277"/>
                  </a:cxn>
                  <a:cxn ang="0">
                    <a:pos x="1304" y="217"/>
                  </a:cxn>
                  <a:cxn ang="0">
                    <a:pos x="1239" y="103"/>
                  </a:cxn>
                  <a:cxn ang="0">
                    <a:pos x="1169" y="0"/>
                  </a:cxn>
                </a:cxnLst>
                <a:rect l="0" t="0" r="r" b="b"/>
                <a:pathLst>
                  <a:path w="1446" h="1996">
                    <a:moveTo>
                      <a:pt x="723" y="0"/>
                    </a:moveTo>
                    <a:lnTo>
                      <a:pt x="278" y="0"/>
                    </a:lnTo>
                    <a:lnTo>
                      <a:pt x="242" y="50"/>
                    </a:lnTo>
                    <a:lnTo>
                      <a:pt x="208" y="103"/>
                    </a:lnTo>
                    <a:lnTo>
                      <a:pt x="190" y="131"/>
                    </a:lnTo>
                    <a:lnTo>
                      <a:pt x="175" y="159"/>
                    </a:lnTo>
                    <a:lnTo>
                      <a:pt x="159" y="188"/>
                    </a:lnTo>
                    <a:lnTo>
                      <a:pt x="143" y="217"/>
                    </a:lnTo>
                    <a:lnTo>
                      <a:pt x="127" y="247"/>
                    </a:lnTo>
                    <a:lnTo>
                      <a:pt x="112" y="277"/>
                    </a:lnTo>
                    <a:lnTo>
                      <a:pt x="99" y="308"/>
                    </a:lnTo>
                    <a:lnTo>
                      <a:pt x="86" y="339"/>
                    </a:lnTo>
                    <a:lnTo>
                      <a:pt x="74" y="371"/>
                    </a:lnTo>
                    <a:lnTo>
                      <a:pt x="62" y="403"/>
                    </a:lnTo>
                    <a:lnTo>
                      <a:pt x="52" y="436"/>
                    </a:lnTo>
                    <a:lnTo>
                      <a:pt x="41" y="469"/>
                    </a:lnTo>
                    <a:lnTo>
                      <a:pt x="32" y="502"/>
                    </a:lnTo>
                    <a:lnTo>
                      <a:pt x="24" y="536"/>
                    </a:lnTo>
                    <a:lnTo>
                      <a:pt x="17" y="569"/>
                    </a:lnTo>
                    <a:lnTo>
                      <a:pt x="12" y="604"/>
                    </a:lnTo>
                    <a:lnTo>
                      <a:pt x="7" y="638"/>
                    </a:lnTo>
                    <a:lnTo>
                      <a:pt x="3" y="674"/>
                    </a:lnTo>
                    <a:lnTo>
                      <a:pt x="2" y="708"/>
                    </a:lnTo>
                    <a:lnTo>
                      <a:pt x="0" y="742"/>
                    </a:lnTo>
                    <a:lnTo>
                      <a:pt x="0" y="778"/>
                    </a:lnTo>
                    <a:lnTo>
                      <a:pt x="3" y="812"/>
                    </a:lnTo>
                    <a:lnTo>
                      <a:pt x="6" y="848"/>
                    </a:lnTo>
                    <a:lnTo>
                      <a:pt x="11" y="882"/>
                    </a:lnTo>
                    <a:lnTo>
                      <a:pt x="17" y="918"/>
                    </a:lnTo>
                    <a:lnTo>
                      <a:pt x="25" y="954"/>
                    </a:lnTo>
                    <a:lnTo>
                      <a:pt x="36" y="988"/>
                    </a:lnTo>
                    <a:lnTo>
                      <a:pt x="46" y="1024"/>
                    </a:lnTo>
                    <a:lnTo>
                      <a:pt x="176" y="773"/>
                    </a:lnTo>
                    <a:lnTo>
                      <a:pt x="173" y="800"/>
                    </a:lnTo>
                    <a:lnTo>
                      <a:pt x="171" y="829"/>
                    </a:lnTo>
                    <a:lnTo>
                      <a:pt x="169" y="859"/>
                    </a:lnTo>
                    <a:lnTo>
                      <a:pt x="169" y="888"/>
                    </a:lnTo>
                    <a:lnTo>
                      <a:pt x="171" y="918"/>
                    </a:lnTo>
                    <a:lnTo>
                      <a:pt x="173" y="948"/>
                    </a:lnTo>
                    <a:lnTo>
                      <a:pt x="177" y="980"/>
                    </a:lnTo>
                    <a:lnTo>
                      <a:pt x="181" y="1012"/>
                    </a:lnTo>
                    <a:lnTo>
                      <a:pt x="188" y="1045"/>
                    </a:lnTo>
                    <a:lnTo>
                      <a:pt x="194" y="1078"/>
                    </a:lnTo>
                    <a:lnTo>
                      <a:pt x="204" y="1112"/>
                    </a:lnTo>
                    <a:lnTo>
                      <a:pt x="213" y="1146"/>
                    </a:lnTo>
                    <a:lnTo>
                      <a:pt x="225" y="1182"/>
                    </a:lnTo>
                    <a:lnTo>
                      <a:pt x="238" y="1218"/>
                    </a:lnTo>
                    <a:lnTo>
                      <a:pt x="251" y="1255"/>
                    </a:lnTo>
                    <a:lnTo>
                      <a:pt x="267" y="1292"/>
                    </a:lnTo>
                    <a:lnTo>
                      <a:pt x="284" y="1330"/>
                    </a:lnTo>
                    <a:lnTo>
                      <a:pt x="303" y="1368"/>
                    </a:lnTo>
                    <a:lnTo>
                      <a:pt x="322" y="1408"/>
                    </a:lnTo>
                    <a:lnTo>
                      <a:pt x="344" y="1449"/>
                    </a:lnTo>
                    <a:lnTo>
                      <a:pt x="366" y="1490"/>
                    </a:lnTo>
                    <a:lnTo>
                      <a:pt x="390" y="1532"/>
                    </a:lnTo>
                    <a:lnTo>
                      <a:pt x="416" y="1574"/>
                    </a:lnTo>
                    <a:lnTo>
                      <a:pt x="444" y="1618"/>
                    </a:lnTo>
                    <a:lnTo>
                      <a:pt x="473" y="1662"/>
                    </a:lnTo>
                    <a:lnTo>
                      <a:pt x="503" y="1706"/>
                    </a:lnTo>
                    <a:lnTo>
                      <a:pt x="536" y="1753"/>
                    </a:lnTo>
                    <a:lnTo>
                      <a:pt x="569" y="1799"/>
                    </a:lnTo>
                    <a:lnTo>
                      <a:pt x="605" y="1848"/>
                    </a:lnTo>
                    <a:lnTo>
                      <a:pt x="643" y="1895"/>
                    </a:lnTo>
                    <a:lnTo>
                      <a:pt x="682" y="1945"/>
                    </a:lnTo>
                    <a:lnTo>
                      <a:pt x="723" y="1996"/>
                    </a:lnTo>
                    <a:lnTo>
                      <a:pt x="763" y="1945"/>
                    </a:lnTo>
                    <a:lnTo>
                      <a:pt x="803" y="1895"/>
                    </a:lnTo>
                    <a:lnTo>
                      <a:pt x="840" y="1848"/>
                    </a:lnTo>
                    <a:lnTo>
                      <a:pt x="876" y="1799"/>
                    </a:lnTo>
                    <a:lnTo>
                      <a:pt x="910" y="1753"/>
                    </a:lnTo>
                    <a:lnTo>
                      <a:pt x="943" y="1706"/>
                    </a:lnTo>
                    <a:lnTo>
                      <a:pt x="973" y="1662"/>
                    </a:lnTo>
                    <a:lnTo>
                      <a:pt x="1003" y="1618"/>
                    </a:lnTo>
                    <a:lnTo>
                      <a:pt x="1030" y="1574"/>
                    </a:lnTo>
                    <a:lnTo>
                      <a:pt x="1055" y="1532"/>
                    </a:lnTo>
                    <a:lnTo>
                      <a:pt x="1080" y="1490"/>
                    </a:lnTo>
                    <a:lnTo>
                      <a:pt x="1103" y="1449"/>
                    </a:lnTo>
                    <a:lnTo>
                      <a:pt x="1124" y="1408"/>
                    </a:lnTo>
                    <a:lnTo>
                      <a:pt x="1144" y="1368"/>
                    </a:lnTo>
                    <a:lnTo>
                      <a:pt x="1162" y="1330"/>
                    </a:lnTo>
                    <a:lnTo>
                      <a:pt x="1179" y="1292"/>
                    </a:lnTo>
                    <a:lnTo>
                      <a:pt x="1195" y="1255"/>
                    </a:lnTo>
                    <a:lnTo>
                      <a:pt x="1208" y="1218"/>
                    </a:lnTo>
                    <a:lnTo>
                      <a:pt x="1222" y="1182"/>
                    </a:lnTo>
                    <a:lnTo>
                      <a:pt x="1232" y="1146"/>
                    </a:lnTo>
                    <a:lnTo>
                      <a:pt x="1243" y="1112"/>
                    </a:lnTo>
                    <a:lnTo>
                      <a:pt x="1251" y="1078"/>
                    </a:lnTo>
                    <a:lnTo>
                      <a:pt x="1259" y="1045"/>
                    </a:lnTo>
                    <a:lnTo>
                      <a:pt x="1265" y="1012"/>
                    </a:lnTo>
                    <a:lnTo>
                      <a:pt x="1269" y="980"/>
                    </a:lnTo>
                    <a:lnTo>
                      <a:pt x="1273" y="948"/>
                    </a:lnTo>
                    <a:lnTo>
                      <a:pt x="1276" y="918"/>
                    </a:lnTo>
                    <a:lnTo>
                      <a:pt x="1277" y="888"/>
                    </a:lnTo>
                    <a:lnTo>
                      <a:pt x="1277" y="859"/>
                    </a:lnTo>
                    <a:lnTo>
                      <a:pt x="1276" y="829"/>
                    </a:lnTo>
                    <a:lnTo>
                      <a:pt x="1273" y="800"/>
                    </a:lnTo>
                    <a:lnTo>
                      <a:pt x="1271" y="773"/>
                    </a:lnTo>
                    <a:lnTo>
                      <a:pt x="1399" y="1024"/>
                    </a:lnTo>
                    <a:lnTo>
                      <a:pt x="1411" y="988"/>
                    </a:lnTo>
                    <a:lnTo>
                      <a:pt x="1421" y="954"/>
                    </a:lnTo>
                    <a:lnTo>
                      <a:pt x="1429" y="918"/>
                    </a:lnTo>
                    <a:lnTo>
                      <a:pt x="1436" y="882"/>
                    </a:lnTo>
                    <a:lnTo>
                      <a:pt x="1440" y="848"/>
                    </a:lnTo>
                    <a:lnTo>
                      <a:pt x="1444" y="812"/>
                    </a:lnTo>
                    <a:lnTo>
                      <a:pt x="1445" y="778"/>
                    </a:lnTo>
                    <a:lnTo>
                      <a:pt x="1446" y="742"/>
                    </a:lnTo>
                    <a:lnTo>
                      <a:pt x="1445" y="708"/>
                    </a:lnTo>
                    <a:lnTo>
                      <a:pt x="1442" y="674"/>
                    </a:lnTo>
                    <a:lnTo>
                      <a:pt x="1440" y="638"/>
                    </a:lnTo>
                    <a:lnTo>
                      <a:pt x="1434" y="604"/>
                    </a:lnTo>
                    <a:lnTo>
                      <a:pt x="1429" y="569"/>
                    </a:lnTo>
                    <a:lnTo>
                      <a:pt x="1422" y="536"/>
                    </a:lnTo>
                    <a:lnTo>
                      <a:pt x="1414" y="502"/>
                    </a:lnTo>
                    <a:lnTo>
                      <a:pt x="1405" y="469"/>
                    </a:lnTo>
                    <a:lnTo>
                      <a:pt x="1395" y="436"/>
                    </a:lnTo>
                    <a:lnTo>
                      <a:pt x="1384" y="403"/>
                    </a:lnTo>
                    <a:lnTo>
                      <a:pt x="1372" y="371"/>
                    </a:lnTo>
                    <a:lnTo>
                      <a:pt x="1360" y="339"/>
                    </a:lnTo>
                    <a:lnTo>
                      <a:pt x="1347" y="308"/>
                    </a:lnTo>
                    <a:lnTo>
                      <a:pt x="1333" y="277"/>
                    </a:lnTo>
                    <a:lnTo>
                      <a:pt x="1318" y="247"/>
                    </a:lnTo>
                    <a:lnTo>
                      <a:pt x="1304" y="217"/>
                    </a:lnTo>
                    <a:lnTo>
                      <a:pt x="1272" y="159"/>
                    </a:lnTo>
                    <a:lnTo>
                      <a:pt x="1239" y="103"/>
                    </a:lnTo>
                    <a:lnTo>
                      <a:pt x="1205" y="50"/>
                    </a:lnTo>
                    <a:lnTo>
                      <a:pt x="1169" y="0"/>
                    </a:lnTo>
                    <a:lnTo>
                      <a:pt x="723" y="0"/>
                    </a:lnTo>
                  </a:path>
                </a:pathLst>
              </a:custGeom>
              <a:solidFill>
                <a:schemeClr val="accent4"/>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62" name="Freeform 24">
                <a:extLst>
                  <a:ext uri="{FF2B5EF4-FFF2-40B4-BE49-F238E27FC236}">
                    <a16:creationId xmlns:a16="http://schemas.microsoft.com/office/drawing/2014/main" id="{B349C6FA-89B5-45C6-BC59-C79966B95D2D}"/>
                  </a:ext>
                </a:extLst>
              </p:cNvPr>
              <p:cNvSpPr>
                <a:spLocks/>
              </p:cNvSpPr>
              <p:nvPr/>
            </p:nvSpPr>
            <p:spPr bwMode="auto">
              <a:xfrm>
                <a:off x="4773133" y="1718459"/>
                <a:ext cx="272619" cy="762283"/>
              </a:xfrm>
              <a:custGeom>
                <a:avLst/>
                <a:gdLst/>
                <a:ahLst/>
                <a:cxnLst>
                  <a:cxn ang="0">
                    <a:pos x="58" y="2837"/>
                  </a:cxn>
                  <a:cxn ang="0">
                    <a:pos x="169" y="2694"/>
                  </a:cxn>
                  <a:cxn ang="0">
                    <a:pos x="269" y="2556"/>
                  </a:cxn>
                  <a:cxn ang="0">
                    <a:pos x="360" y="2424"/>
                  </a:cxn>
                  <a:cxn ang="0">
                    <a:pos x="442" y="2295"/>
                  </a:cxn>
                  <a:cxn ang="0">
                    <a:pos x="515" y="2173"/>
                  </a:cxn>
                  <a:cxn ang="0">
                    <a:pos x="578" y="2054"/>
                  </a:cxn>
                  <a:cxn ang="0">
                    <a:pos x="634" y="1939"/>
                  </a:cxn>
                  <a:cxn ang="0">
                    <a:pos x="680" y="1829"/>
                  </a:cxn>
                  <a:cxn ang="0">
                    <a:pos x="718" y="1724"/>
                  </a:cxn>
                  <a:cxn ang="0">
                    <a:pos x="749" y="1622"/>
                  </a:cxn>
                  <a:cxn ang="0">
                    <a:pos x="772" y="1523"/>
                  </a:cxn>
                  <a:cxn ang="0">
                    <a:pos x="788" y="1429"/>
                  </a:cxn>
                  <a:cxn ang="0">
                    <a:pos x="796" y="1338"/>
                  </a:cxn>
                  <a:cxn ang="0">
                    <a:pos x="797" y="1251"/>
                  </a:cxn>
                  <a:cxn ang="0">
                    <a:pos x="793" y="1168"/>
                  </a:cxn>
                  <a:cxn ang="0">
                    <a:pos x="974" y="1334"/>
                  </a:cxn>
                  <a:cxn ang="0">
                    <a:pos x="1006" y="1234"/>
                  </a:cxn>
                  <a:cxn ang="0">
                    <a:pos x="1027" y="1136"/>
                  </a:cxn>
                  <a:cxn ang="0">
                    <a:pos x="1039" y="1041"/>
                  </a:cxn>
                  <a:cxn ang="0">
                    <a:pos x="1042" y="950"/>
                  </a:cxn>
                  <a:cxn ang="0">
                    <a:pos x="1038" y="860"/>
                  </a:cxn>
                  <a:cxn ang="0">
                    <a:pos x="1026" y="773"/>
                  </a:cxn>
                  <a:cxn ang="0">
                    <a:pos x="1007" y="688"/>
                  </a:cxn>
                  <a:cxn ang="0">
                    <a:pos x="984" y="605"/>
                  </a:cxn>
                  <a:cxn ang="0">
                    <a:pos x="953" y="524"/>
                  </a:cxn>
                  <a:cxn ang="0">
                    <a:pos x="919" y="445"/>
                  </a:cxn>
                  <a:cxn ang="0">
                    <a:pos x="879" y="367"/>
                  </a:cxn>
                  <a:cxn ang="0">
                    <a:pos x="837" y="292"/>
                  </a:cxn>
                  <a:cxn ang="0">
                    <a:pos x="791" y="217"/>
                  </a:cxn>
                  <a:cxn ang="0">
                    <a:pos x="743" y="144"/>
                  </a:cxn>
                  <a:cxn ang="0">
                    <a:pos x="643" y="0"/>
                  </a:cxn>
                  <a:cxn ang="0">
                    <a:pos x="0" y="2910"/>
                  </a:cxn>
                </a:cxnLst>
                <a:rect l="0" t="0" r="r" b="b"/>
                <a:pathLst>
                  <a:path w="1042" h="2910">
                    <a:moveTo>
                      <a:pt x="0" y="2910"/>
                    </a:moveTo>
                    <a:lnTo>
                      <a:pt x="58" y="2837"/>
                    </a:lnTo>
                    <a:lnTo>
                      <a:pt x="115" y="2764"/>
                    </a:lnTo>
                    <a:lnTo>
                      <a:pt x="169" y="2694"/>
                    </a:lnTo>
                    <a:lnTo>
                      <a:pt x="220" y="2624"/>
                    </a:lnTo>
                    <a:lnTo>
                      <a:pt x="269" y="2556"/>
                    </a:lnTo>
                    <a:lnTo>
                      <a:pt x="317" y="2490"/>
                    </a:lnTo>
                    <a:lnTo>
                      <a:pt x="360" y="2424"/>
                    </a:lnTo>
                    <a:lnTo>
                      <a:pt x="403" y="2359"/>
                    </a:lnTo>
                    <a:lnTo>
                      <a:pt x="442" y="2295"/>
                    </a:lnTo>
                    <a:lnTo>
                      <a:pt x="479" y="2233"/>
                    </a:lnTo>
                    <a:lnTo>
                      <a:pt x="515" y="2173"/>
                    </a:lnTo>
                    <a:lnTo>
                      <a:pt x="548" y="2112"/>
                    </a:lnTo>
                    <a:lnTo>
                      <a:pt x="578" y="2054"/>
                    </a:lnTo>
                    <a:lnTo>
                      <a:pt x="607" y="1996"/>
                    </a:lnTo>
                    <a:lnTo>
                      <a:pt x="634" y="1939"/>
                    </a:lnTo>
                    <a:lnTo>
                      <a:pt x="657" y="1883"/>
                    </a:lnTo>
                    <a:lnTo>
                      <a:pt x="680" y="1829"/>
                    </a:lnTo>
                    <a:lnTo>
                      <a:pt x="700" y="1776"/>
                    </a:lnTo>
                    <a:lnTo>
                      <a:pt x="718" y="1724"/>
                    </a:lnTo>
                    <a:lnTo>
                      <a:pt x="734" y="1672"/>
                    </a:lnTo>
                    <a:lnTo>
                      <a:pt x="749" y="1622"/>
                    </a:lnTo>
                    <a:lnTo>
                      <a:pt x="762" y="1572"/>
                    </a:lnTo>
                    <a:lnTo>
                      <a:pt x="772" y="1523"/>
                    </a:lnTo>
                    <a:lnTo>
                      <a:pt x="780" y="1475"/>
                    </a:lnTo>
                    <a:lnTo>
                      <a:pt x="788" y="1429"/>
                    </a:lnTo>
                    <a:lnTo>
                      <a:pt x="793" y="1383"/>
                    </a:lnTo>
                    <a:lnTo>
                      <a:pt x="796" y="1338"/>
                    </a:lnTo>
                    <a:lnTo>
                      <a:pt x="797" y="1294"/>
                    </a:lnTo>
                    <a:lnTo>
                      <a:pt x="797" y="1251"/>
                    </a:lnTo>
                    <a:lnTo>
                      <a:pt x="796" y="1209"/>
                    </a:lnTo>
                    <a:lnTo>
                      <a:pt x="793" y="1168"/>
                    </a:lnTo>
                    <a:lnTo>
                      <a:pt x="788" y="1127"/>
                    </a:lnTo>
                    <a:lnTo>
                      <a:pt x="974" y="1334"/>
                    </a:lnTo>
                    <a:lnTo>
                      <a:pt x="992" y="1284"/>
                    </a:lnTo>
                    <a:lnTo>
                      <a:pt x="1006" y="1234"/>
                    </a:lnTo>
                    <a:lnTo>
                      <a:pt x="1018" y="1185"/>
                    </a:lnTo>
                    <a:lnTo>
                      <a:pt x="1027" y="1136"/>
                    </a:lnTo>
                    <a:lnTo>
                      <a:pt x="1034" y="1088"/>
                    </a:lnTo>
                    <a:lnTo>
                      <a:pt x="1039" y="1041"/>
                    </a:lnTo>
                    <a:lnTo>
                      <a:pt x="1042" y="995"/>
                    </a:lnTo>
                    <a:lnTo>
                      <a:pt x="1042" y="950"/>
                    </a:lnTo>
                    <a:lnTo>
                      <a:pt x="1040" y="905"/>
                    </a:lnTo>
                    <a:lnTo>
                      <a:pt x="1038" y="860"/>
                    </a:lnTo>
                    <a:lnTo>
                      <a:pt x="1033" y="816"/>
                    </a:lnTo>
                    <a:lnTo>
                      <a:pt x="1026" y="773"/>
                    </a:lnTo>
                    <a:lnTo>
                      <a:pt x="1018" y="730"/>
                    </a:lnTo>
                    <a:lnTo>
                      <a:pt x="1007" y="688"/>
                    </a:lnTo>
                    <a:lnTo>
                      <a:pt x="996" y="646"/>
                    </a:lnTo>
                    <a:lnTo>
                      <a:pt x="984" y="605"/>
                    </a:lnTo>
                    <a:lnTo>
                      <a:pt x="969" y="564"/>
                    </a:lnTo>
                    <a:lnTo>
                      <a:pt x="953" y="524"/>
                    </a:lnTo>
                    <a:lnTo>
                      <a:pt x="936" y="485"/>
                    </a:lnTo>
                    <a:lnTo>
                      <a:pt x="919" y="445"/>
                    </a:lnTo>
                    <a:lnTo>
                      <a:pt x="899" y="406"/>
                    </a:lnTo>
                    <a:lnTo>
                      <a:pt x="879" y="367"/>
                    </a:lnTo>
                    <a:lnTo>
                      <a:pt x="858" y="329"/>
                    </a:lnTo>
                    <a:lnTo>
                      <a:pt x="837" y="292"/>
                    </a:lnTo>
                    <a:lnTo>
                      <a:pt x="815" y="254"/>
                    </a:lnTo>
                    <a:lnTo>
                      <a:pt x="791" y="217"/>
                    </a:lnTo>
                    <a:lnTo>
                      <a:pt x="767" y="180"/>
                    </a:lnTo>
                    <a:lnTo>
                      <a:pt x="743" y="144"/>
                    </a:lnTo>
                    <a:lnTo>
                      <a:pt x="693" y="71"/>
                    </a:lnTo>
                    <a:lnTo>
                      <a:pt x="643" y="0"/>
                    </a:lnTo>
                    <a:lnTo>
                      <a:pt x="21" y="0"/>
                    </a:lnTo>
                    <a:lnTo>
                      <a:pt x="0" y="2910"/>
                    </a:lnTo>
                  </a:path>
                </a:pathLst>
              </a:custGeom>
              <a:solidFill>
                <a:schemeClr val="accent4">
                  <a:lumMod val="60000"/>
                  <a:lumOff val="40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63" name="Freeform 25">
                <a:extLst>
                  <a:ext uri="{FF2B5EF4-FFF2-40B4-BE49-F238E27FC236}">
                    <a16:creationId xmlns:a16="http://schemas.microsoft.com/office/drawing/2014/main" id="{00EBC227-91C5-46D8-BB6B-61C3684BEA6F}"/>
                  </a:ext>
                </a:extLst>
              </p:cNvPr>
              <p:cNvSpPr>
                <a:spLocks/>
              </p:cNvSpPr>
              <p:nvPr/>
            </p:nvSpPr>
            <p:spPr bwMode="auto">
              <a:xfrm>
                <a:off x="4773133" y="1718459"/>
                <a:ext cx="188736" cy="522169"/>
              </a:xfrm>
              <a:custGeom>
                <a:avLst/>
                <a:gdLst/>
                <a:ahLst/>
                <a:cxnLst>
                  <a:cxn ang="0">
                    <a:pos x="41" y="1944"/>
                  </a:cxn>
                  <a:cxn ang="0">
                    <a:pos x="117" y="1846"/>
                  </a:cxn>
                  <a:cxn ang="0">
                    <a:pos x="186" y="1753"/>
                  </a:cxn>
                  <a:cxn ang="0">
                    <a:pos x="249" y="1662"/>
                  </a:cxn>
                  <a:cxn ang="0">
                    <a:pos x="306" y="1574"/>
                  </a:cxn>
                  <a:cxn ang="0">
                    <a:pos x="356" y="1490"/>
                  </a:cxn>
                  <a:cxn ang="0">
                    <a:pos x="400" y="1408"/>
                  </a:cxn>
                  <a:cxn ang="0">
                    <a:pos x="438" y="1330"/>
                  </a:cxn>
                  <a:cxn ang="0">
                    <a:pos x="471" y="1255"/>
                  </a:cxn>
                  <a:cxn ang="0">
                    <a:pos x="498" y="1182"/>
                  </a:cxn>
                  <a:cxn ang="0">
                    <a:pos x="519" y="1112"/>
                  </a:cxn>
                  <a:cxn ang="0">
                    <a:pos x="535" y="1045"/>
                  </a:cxn>
                  <a:cxn ang="0">
                    <a:pos x="545" y="980"/>
                  </a:cxn>
                  <a:cxn ang="0">
                    <a:pos x="552" y="918"/>
                  </a:cxn>
                  <a:cxn ang="0">
                    <a:pos x="553" y="859"/>
                  </a:cxn>
                  <a:cxn ang="0">
                    <a:pos x="549" y="800"/>
                  </a:cxn>
                  <a:cxn ang="0">
                    <a:pos x="675" y="1024"/>
                  </a:cxn>
                  <a:cxn ang="0">
                    <a:pos x="697" y="954"/>
                  </a:cxn>
                  <a:cxn ang="0">
                    <a:pos x="712" y="882"/>
                  </a:cxn>
                  <a:cxn ang="0">
                    <a:pos x="720" y="812"/>
                  </a:cxn>
                  <a:cxn ang="0">
                    <a:pos x="722" y="742"/>
                  </a:cxn>
                  <a:cxn ang="0">
                    <a:pos x="718" y="674"/>
                  </a:cxn>
                  <a:cxn ang="0">
                    <a:pos x="710" y="604"/>
                  </a:cxn>
                  <a:cxn ang="0">
                    <a:pos x="698" y="536"/>
                  </a:cxn>
                  <a:cxn ang="0">
                    <a:pos x="681" y="469"/>
                  </a:cxn>
                  <a:cxn ang="0">
                    <a:pos x="660" y="403"/>
                  </a:cxn>
                  <a:cxn ang="0">
                    <a:pos x="636" y="339"/>
                  </a:cxn>
                  <a:cxn ang="0">
                    <a:pos x="609" y="277"/>
                  </a:cxn>
                  <a:cxn ang="0">
                    <a:pos x="580" y="217"/>
                  </a:cxn>
                  <a:cxn ang="0">
                    <a:pos x="515" y="103"/>
                  </a:cxn>
                  <a:cxn ang="0">
                    <a:pos x="445" y="0"/>
                  </a:cxn>
                  <a:cxn ang="0">
                    <a:pos x="0" y="1994"/>
                  </a:cxn>
                </a:cxnLst>
                <a:rect l="0" t="0" r="r" b="b"/>
                <a:pathLst>
                  <a:path w="722" h="1994">
                    <a:moveTo>
                      <a:pt x="0" y="1994"/>
                    </a:moveTo>
                    <a:lnTo>
                      <a:pt x="41" y="1944"/>
                    </a:lnTo>
                    <a:lnTo>
                      <a:pt x="79" y="1895"/>
                    </a:lnTo>
                    <a:lnTo>
                      <a:pt x="117" y="1846"/>
                    </a:lnTo>
                    <a:lnTo>
                      <a:pt x="153" y="1799"/>
                    </a:lnTo>
                    <a:lnTo>
                      <a:pt x="186" y="1753"/>
                    </a:lnTo>
                    <a:lnTo>
                      <a:pt x="219" y="1706"/>
                    </a:lnTo>
                    <a:lnTo>
                      <a:pt x="249" y="1662"/>
                    </a:lnTo>
                    <a:lnTo>
                      <a:pt x="279" y="1618"/>
                    </a:lnTo>
                    <a:lnTo>
                      <a:pt x="306" y="1574"/>
                    </a:lnTo>
                    <a:lnTo>
                      <a:pt x="333" y="1531"/>
                    </a:lnTo>
                    <a:lnTo>
                      <a:pt x="356" y="1490"/>
                    </a:lnTo>
                    <a:lnTo>
                      <a:pt x="379" y="1449"/>
                    </a:lnTo>
                    <a:lnTo>
                      <a:pt x="400" y="1408"/>
                    </a:lnTo>
                    <a:lnTo>
                      <a:pt x="420" y="1368"/>
                    </a:lnTo>
                    <a:lnTo>
                      <a:pt x="438" y="1330"/>
                    </a:lnTo>
                    <a:lnTo>
                      <a:pt x="455" y="1292"/>
                    </a:lnTo>
                    <a:lnTo>
                      <a:pt x="471" y="1255"/>
                    </a:lnTo>
                    <a:lnTo>
                      <a:pt x="484" y="1218"/>
                    </a:lnTo>
                    <a:lnTo>
                      <a:pt x="498" y="1182"/>
                    </a:lnTo>
                    <a:lnTo>
                      <a:pt x="508" y="1146"/>
                    </a:lnTo>
                    <a:lnTo>
                      <a:pt x="519" y="1112"/>
                    </a:lnTo>
                    <a:lnTo>
                      <a:pt x="527" y="1078"/>
                    </a:lnTo>
                    <a:lnTo>
                      <a:pt x="535" y="1045"/>
                    </a:lnTo>
                    <a:lnTo>
                      <a:pt x="541" y="1012"/>
                    </a:lnTo>
                    <a:lnTo>
                      <a:pt x="545" y="980"/>
                    </a:lnTo>
                    <a:lnTo>
                      <a:pt x="549" y="948"/>
                    </a:lnTo>
                    <a:lnTo>
                      <a:pt x="552" y="918"/>
                    </a:lnTo>
                    <a:lnTo>
                      <a:pt x="553" y="888"/>
                    </a:lnTo>
                    <a:lnTo>
                      <a:pt x="553" y="859"/>
                    </a:lnTo>
                    <a:lnTo>
                      <a:pt x="552" y="829"/>
                    </a:lnTo>
                    <a:lnTo>
                      <a:pt x="549" y="800"/>
                    </a:lnTo>
                    <a:lnTo>
                      <a:pt x="547" y="773"/>
                    </a:lnTo>
                    <a:lnTo>
                      <a:pt x="675" y="1024"/>
                    </a:lnTo>
                    <a:lnTo>
                      <a:pt x="687" y="988"/>
                    </a:lnTo>
                    <a:lnTo>
                      <a:pt x="697" y="954"/>
                    </a:lnTo>
                    <a:lnTo>
                      <a:pt x="705" y="918"/>
                    </a:lnTo>
                    <a:lnTo>
                      <a:pt x="712" y="882"/>
                    </a:lnTo>
                    <a:lnTo>
                      <a:pt x="716" y="848"/>
                    </a:lnTo>
                    <a:lnTo>
                      <a:pt x="720" y="812"/>
                    </a:lnTo>
                    <a:lnTo>
                      <a:pt x="721" y="778"/>
                    </a:lnTo>
                    <a:lnTo>
                      <a:pt x="722" y="742"/>
                    </a:lnTo>
                    <a:lnTo>
                      <a:pt x="721" y="708"/>
                    </a:lnTo>
                    <a:lnTo>
                      <a:pt x="718" y="674"/>
                    </a:lnTo>
                    <a:lnTo>
                      <a:pt x="716" y="638"/>
                    </a:lnTo>
                    <a:lnTo>
                      <a:pt x="710" y="604"/>
                    </a:lnTo>
                    <a:lnTo>
                      <a:pt x="705" y="569"/>
                    </a:lnTo>
                    <a:lnTo>
                      <a:pt x="698" y="536"/>
                    </a:lnTo>
                    <a:lnTo>
                      <a:pt x="690" y="502"/>
                    </a:lnTo>
                    <a:lnTo>
                      <a:pt x="681" y="469"/>
                    </a:lnTo>
                    <a:lnTo>
                      <a:pt x="671" y="436"/>
                    </a:lnTo>
                    <a:lnTo>
                      <a:pt x="660" y="403"/>
                    </a:lnTo>
                    <a:lnTo>
                      <a:pt x="648" y="371"/>
                    </a:lnTo>
                    <a:lnTo>
                      <a:pt x="636" y="339"/>
                    </a:lnTo>
                    <a:lnTo>
                      <a:pt x="623" y="308"/>
                    </a:lnTo>
                    <a:lnTo>
                      <a:pt x="609" y="277"/>
                    </a:lnTo>
                    <a:lnTo>
                      <a:pt x="594" y="247"/>
                    </a:lnTo>
                    <a:lnTo>
                      <a:pt x="580" y="217"/>
                    </a:lnTo>
                    <a:lnTo>
                      <a:pt x="548" y="159"/>
                    </a:lnTo>
                    <a:lnTo>
                      <a:pt x="515" y="103"/>
                    </a:lnTo>
                    <a:lnTo>
                      <a:pt x="481" y="50"/>
                    </a:lnTo>
                    <a:lnTo>
                      <a:pt x="445" y="0"/>
                    </a:lnTo>
                    <a:lnTo>
                      <a:pt x="21" y="0"/>
                    </a:lnTo>
                    <a:lnTo>
                      <a:pt x="0" y="1994"/>
                    </a:lnTo>
                    <a:close/>
                  </a:path>
                </a:pathLst>
              </a:custGeom>
              <a:solidFill>
                <a:schemeClr val="accent4">
                  <a:lumMod val="75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grpSp>
        <p:grpSp>
          <p:nvGrpSpPr>
            <p:cNvPr id="45" name="Group 44">
              <a:extLst>
                <a:ext uri="{FF2B5EF4-FFF2-40B4-BE49-F238E27FC236}">
                  <a16:creationId xmlns:a16="http://schemas.microsoft.com/office/drawing/2014/main" id="{663405A4-AABF-45CD-A548-620169BB11C1}"/>
                </a:ext>
              </a:extLst>
            </p:cNvPr>
            <p:cNvGrpSpPr/>
            <p:nvPr/>
          </p:nvGrpSpPr>
          <p:grpSpPr>
            <a:xfrm>
              <a:off x="4056062" y="659130"/>
              <a:ext cx="1041400" cy="1177749"/>
              <a:chOff x="4051300" y="590550"/>
              <a:chExt cx="1041400" cy="1177749"/>
            </a:xfrm>
          </p:grpSpPr>
          <p:sp>
            <p:nvSpPr>
              <p:cNvPr id="46" name="Freeform 10">
                <a:extLst>
                  <a:ext uri="{FF2B5EF4-FFF2-40B4-BE49-F238E27FC236}">
                    <a16:creationId xmlns:a16="http://schemas.microsoft.com/office/drawing/2014/main" id="{7AA5384C-8603-43AD-88D0-F8DB3F1E2033}"/>
                  </a:ext>
                </a:extLst>
              </p:cNvPr>
              <p:cNvSpPr>
                <a:spLocks/>
              </p:cNvSpPr>
              <p:nvPr/>
            </p:nvSpPr>
            <p:spPr bwMode="auto">
              <a:xfrm>
                <a:off x="4572000" y="590550"/>
                <a:ext cx="336652" cy="1067759"/>
              </a:xfrm>
              <a:custGeom>
                <a:avLst/>
                <a:gdLst/>
                <a:ahLst/>
                <a:cxnLst>
                  <a:cxn ang="0">
                    <a:pos x="282" y="238"/>
                  </a:cxn>
                  <a:cxn ang="0">
                    <a:pos x="831" y="758"/>
                  </a:cxn>
                  <a:cxn ang="0">
                    <a:pos x="1354" y="1337"/>
                  </a:cxn>
                  <a:cxn ang="0">
                    <a:pos x="1850" y="1978"/>
                  </a:cxn>
                  <a:cxn ang="0">
                    <a:pos x="2315" y="2677"/>
                  </a:cxn>
                  <a:cxn ang="0">
                    <a:pos x="2752" y="3437"/>
                  </a:cxn>
                  <a:cxn ang="0">
                    <a:pos x="3157" y="4257"/>
                  </a:cxn>
                  <a:cxn ang="0">
                    <a:pos x="3528" y="5137"/>
                  </a:cxn>
                  <a:cxn ang="0">
                    <a:pos x="3863" y="6075"/>
                  </a:cxn>
                  <a:cxn ang="0">
                    <a:pos x="4162" y="7074"/>
                  </a:cxn>
                  <a:cxn ang="0">
                    <a:pos x="4422" y="8132"/>
                  </a:cxn>
                  <a:cxn ang="0">
                    <a:pos x="4643" y="9251"/>
                  </a:cxn>
                  <a:cxn ang="0">
                    <a:pos x="4821" y="10428"/>
                  </a:cxn>
                  <a:cxn ang="0">
                    <a:pos x="4957" y="11665"/>
                  </a:cxn>
                  <a:cxn ang="0">
                    <a:pos x="5048" y="12961"/>
                  </a:cxn>
                  <a:cxn ang="0">
                    <a:pos x="5092" y="14318"/>
                  </a:cxn>
                  <a:cxn ang="0">
                    <a:pos x="5083" y="15116"/>
                  </a:cxn>
                  <a:cxn ang="0">
                    <a:pos x="4980" y="15293"/>
                  </a:cxn>
                  <a:cxn ang="0">
                    <a:pos x="4788" y="15451"/>
                  </a:cxn>
                  <a:cxn ang="0">
                    <a:pos x="4519" y="15588"/>
                  </a:cxn>
                  <a:cxn ang="0">
                    <a:pos x="4186" y="15707"/>
                  </a:cxn>
                  <a:cxn ang="0">
                    <a:pos x="3802" y="15809"/>
                  </a:cxn>
                  <a:cxn ang="0">
                    <a:pos x="3381" y="15895"/>
                  </a:cxn>
                  <a:cxn ang="0">
                    <a:pos x="2937" y="15965"/>
                  </a:cxn>
                  <a:cxn ang="0">
                    <a:pos x="2480" y="16022"/>
                  </a:cxn>
                  <a:cxn ang="0">
                    <a:pos x="2024" y="16068"/>
                  </a:cxn>
                  <a:cxn ang="0">
                    <a:pos x="1583" y="16102"/>
                  </a:cxn>
                  <a:cxn ang="0">
                    <a:pos x="1169" y="16128"/>
                  </a:cxn>
                  <a:cxn ang="0">
                    <a:pos x="796" y="16145"/>
                  </a:cxn>
                  <a:cxn ang="0">
                    <a:pos x="478" y="16155"/>
                  </a:cxn>
                  <a:cxn ang="0">
                    <a:pos x="224" y="16159"/>
                  </a:cxn>
                  <a:cxn ang="0">
                    <a:pos x="52" y="16159"/>
                  </a:cxn>
                  <a:cxn ang="0">
                    <a:pos x="0" y="0"/>
                  </a:cxn>
                </a:cxnLst>
                <a:rect l="0" t="0" r="r" b="b"/>
                <a:pathLst>
                  <a:path w="5096" h="16159">
                    <a:moveTo>
                      <a:pt x="0" y="0"/>
                    </a:moveTo>
                    <a:lnTo>
                      <a:pt x="282" y="238"/>
                    </a:lnTo>
                    <a:lnTo>
                      <a:pt x="559" y="490"/>
                    </a:lnTo>
                    <a:lnTo>
                      <a:pt x="831" y="758"/>
                    </a:lnTo>
                    <a:lnTo>
                      <a:pt x="1096" y="1040"/>
                    </a:lnTo>
                    <a:lnTo>
                      <a:pt x="1354" y="1337"/>
                    </a:lnTo>
                    <a:lnTo>
                      <a:pt x="1605" y="1650"/>
                    </a:lnTo>
                    <a:lnTo>
                      <a:pt x="1850" y="1978"/>
                    </a:lnTo>
                    <a:lnTo>
                      <a:pt x="2086" y="2320"/>
                    </a:lnTo>
                    <a:lnTo>
                      <a:pt x="2315" y="2677"/>
                    </a:lnTo>
                    <a:lnTo>
                      <a:pt x="2538" y="3050"/>
                    </a:lnTo>
                    <a:lnTo>
                      <a:pt x="2752" y="3437"/>
                    </a:lnTo>
                    <a:lnTo>
                      <a:pt x="2959" y="3839"/>
                    </a:lnTo>
                    <a:lnTo>
                      <a:pt x="3157" y="4257"/>
                    </a:lnTo>
                    <a:lnTo>
                      <a:pt x="3347" y="4690"/>
                    </a:lnTo>
                    <a:lnTo>
                      <a:pt x="3528" y="5137"/>
                    </a:lnTo>
                    <a:lnTo>
                      <a:pt x="3700" y="5598"/>
                    </a:lnTo>
                    <a:lnTo>
                      <a:pt x="3863" y="6075"/>
                    </a:lnTo>
                    <a:lnTo>
                      <a:pt x="4017" y="6567"/>
                    </a:lnTo>
                    <a:lnTo>
                      <a:pt x="4162" y="7074"/>
                    </a:lnTo>
                    <a:lnTo>
                      <a:pt x="4297" y="7596"/>
                    </a:lnTo>
                    <a:lnTo>
                      <a:pt x="4422" y="8132"/>
                    </a:lnTo>
                    <a:lnTo>
                      <a:pt x="4538" y="8684"/>
                    </a:lnTo>
                    <a:lnTo>
                      <a:pt x="4643" y="9251"/>
                    </a:lnTo>
                    <a:lnTo>
                      <a:pt x="4738" y="9832"/>
                    </a:lnTo>
                    <a:lnTo>
                      <a:pt x="4821" y="10428"/>
                    </a:lnTo>
                    <a:lnTo>
                      <a:pt x="4895" y="11040"/>
                    </a:lnTo>
                    <a:lnTo>
                      <a:pt x="4957" y="11665"/>
                    </a:lnTo>
                    <a:lnTo>
                      <a:pt x="5008" y="12306"/>
                    </a:lnTo>
                    <a:lnTo>
                      <a:pt x="5048" y="12961"/>
                    </a:lnTo>
                    <a:lnTo>
                      <a:pt x="5076" y="13632"/>
                    </a:lnTo>
                    <a:lnTo>
                      <a:pt x="5092" y="14318"/>
                    </a:lnTo>
                    <a:lnTo>
                      <a:pt x="5096" y="15019"/>
                    </a:lnTo>
                    <a:lnTo>
                      <a:pt x="5083" y="15116"/>
                    </a:lnTo>
                    <a:lnTo>
                      <a:pt x="5044" y="15207"/>
                    </a:lnTo>
                    <a:lnTo>
                      <a:pt x="4980" y="15293"/>
                    </a:lnTo>
                    <a:lnTo>
                      <a:pt x="4894" y="15375"/>
                    </a:lnTo>
                    <a:lnTo>
                      <a:pt x="4788" y="15451"/>
                    </a:lnTo>
                    <a:lnTo>
                      <a:pt x="4662" y="15523"/>
                    </a:lnTo>
                    <a:lnTo>
                      <a:pt x="4519" y="15588"/>
                    </a:lnTo>
                    <a:lnTo>
                      <a:pt x="4359" y="15650"/>
                    </a:lnTo>
                    <a:lnTo>
                      <a:pt x="4186" y="15707"/>
                    </a:lnTo>
                    <a:lnTo>
                      <a:pt x="4000" y="15759"/>
                    </a:lnTo>
                    <a:lnTo>
                      <a:pt x="3802" y="15809"/>
                    </a:lnTo>
                    <a:lnTo>
                      <a:pt x="3596" y="15853"/>
                    </a:lnTo>
                    <a:lnTo>
                      <a:pt x="3381" y="15895"/>
                    </a:lnTo>
                    <a:lnTo>
                      <a:pt x="3161" y="15931"/>
                    </a:lnTo>
                    <a:lnTo>
                      <a:pt x="2937" y="15965"/>
                    </a:lnTo>
                    <a:lnTo>
                      <a:pt x="2709" y="15995"/>
                    </a:lnTo>
                    <a:lnTo>
                      <a:pt x="2480" y="16022"/>
                    </a:lnTo>
                    <a:lnTo>
                      <a:pt x="2251" y="16047"/>
                    </a:lnTo>
                    <a:lnTo>
                      <a:pt x="2024" y="16068"/>
                    </a:lnTo>
                    <a:lnTo>
                      <a:pt x="1800" y="16087"/>
                    </a:lnTo>
                    <a:lnTo>
                      <a:pt x="1583" y="16102"/>
                    </a:lnTo>
                    <a:lnTo>
                      <a:pt x="1371" y="16116"/>
                    </a:lnTo>
                    <a:lnTo>
                      <a:pt x="1169" y="16128"/>
                    </a:lnTo>
                    <a:lnTo>
                      <a:pt x="977" y="16137"/>
                    </a:lnTo>
                    <a:lnTo>
                      <a:pt x="796" y="16145"/>
                    </a:lnTo>
                    <a:lnTo>
                      <a:pt x="630" y="16150"/>
                    </a:lnTo>
                    <a:lnTo>
                      <a:pt x="478" y="16155"/>
                    </a:lnTo>
                    <a:lnTo>
                      <a:pt x="341" y="16157"/>
                    </a:lnTo>
                    <a:lnTo>
                      <a:pt x="224" y="16159"/>
                    </a:lnTo>
                    <a:lnTo>
                      <a:pt x="127" y="16159"/>
                    </a:lnTo>
                    <a:lnTo>
                      <a:pt x="52" y="16159"/>
                    </a:lnTo>
                    <a:lnTo>
                      <a:pt x="0" y="16158"/>
                    </a:lnTo>
                    <a:lnTo>
                      <a:pt x="0" y="0"/>
                    </a:lnTo>
                  </a:path>
                </a:pathLst>
              </a:custGeom>
              <a:solidFill>
                <a:schemeClr val="bg1">
                  <a:lumMod val="85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47" name="Freeform 11">
                <a:extLst>
                  <a:ext uri="{FF2B5EF4-FFF2-40B4-BE49-F238E27FC236}">
                    <a16:creationId xmlns:a16="http://schemas.microsoft.com/office/drawing/2014/main" id="{D8F0538D-5341-4AC2-82F6-7A1EBB50506B}"/>
                  </a:ext>
                </a:extLst>
              </p:cNvPr>
              <p:cNvSpPr>
                <a:spLocks/>
              </p:cNvSpPr>
              <p:nvPr/>
            </p:nvSpPr>
            <p:spPr bwMode="auto">
              <a:xfrm>
                <a:off x="4235348" y="590550"/>
                <a:ext cx="336652" cy="1067759"/>
              </a:xfrm>
              <a:custGeom>
                <a:avLst/>
                <a:gdLst/>
                <a:ahLst/>
                <a:cxnLst>
                  <a:cxn ang="0">
                    <a:pos x="4814" y="238"/>
                  </a:cxn>
                  <a:cxn ang="0">
                    <a:pos x="4265" y="758"/>
                  </a:cxn>
                  <a:cxn ang="0">
                    <a:pos x="3742" y="1337"/>
                  </a:cxn>
                  <a:cxn ang="0">
                    <a:pos x="3246" y="1978"/>
                  </a:cxn>
                  <a:cxn ang="0">
                    <a:pos x="2781" y="2677"/>
                  </a:cxn>
                  <a:cxn ang="0">
                    <a:pos x="2344" y="3437"/>
                  </a:cxn>
                  <a:cxn ang="0">
                    <a:pos x="1939" y="4257"/>
                  </a:cxn>
                  <a:cxn ang="0">
                    <a:pos x="1568" y="5137"/>
                  </a:cxn>
                  <a:cxn ang="0">
                    <a:pos x="1233" y="6075"/>
                  </a:cxn>
                  <a:cxn ang="0">
                    <a:pos x="934" y="7074"/>
                  </a:cxn>
                  <a:cxn ang="0">
                    <a:pos x="674" y="8132"/>
                  </a:cxn>
                  <a:cxn ang="0">
                    <a:pos x="453" y="9251"/>
                  </a:cxn>
                  <a:cxn ang="0">
                    <a:pos x="275" y="10428"/>
                  </a:cxn>
                  <a:cxn ang="0">
                    <a:pos x="139" y="11665"/>
                  </a:cxn>
                  <a:cxn ang="0">
                    <a:pos x="48" y="12961"/>
                  </a:cxn>
                  <a:cxn ang="0">
                    <a:pos x="4" y="14318"/>
                  </a:cxn>
                  <a:cxn ang="0">
                    <a:pos x="13" y="15116"/>
                  </a:cxn>
                  <a:cxn ang="0">
                    <a:pos x="116" y="15293"/>
                  </a:cxn>
                  <a:cxn ang="0">
                    <a:pos x="308" y="15451"/>
                  </a:cxn>
                  <a:cxn ang="0">
                    <a:pos x="577" y="15588"/>
                  </a:cxn>
                  <a:cxn ang="0">
                    <a:pos x="910" y="15707"/>
                  </a:cxn>
                  <a:cxn ang="0">
                    <a:pos x="1294" y="15809"/>
                  </a:cxn>
                  <a:cxn ang="0">
                    <a:pos x="1715" y="15895"/>
                  </a:cxn>
                  <a:cxn ang="0">
                    <a:pos x="2159" y="15965"/>
                  </a:cxn>
                  <a:cxn ang="0">
                    <a:pos x="2616" y="16022"/>
                  </a:cxn>
                  <a:cxn ang="0">
                    <a:pos x="3072" y="16068"/>
                  </a:cxn>
                  <a:cxn ang="0">
                    <a:pos x="3513" y="16102"/>
                  </a:cxn>
                  <a:cxn ang="0">
                    <a:pos x="3927" y="16128"/>
                  </a:cxn>
                  <a:cxn ang="0">
                    <a:pos x="4300" y="16145"/>
                  </a:cxn>
                  <a:cxn ang="0">
                    <a:pos x="4618" y="16155"/>
                  </a:cxn>
                  <a:cxn ang="0">
                    <a:pos x="4872" y="16159"/>
                  </a:cxn>
                  <a:cxn ang="0">
                    <a:pos x="5044" y="16159"/>
                  </a:cxn>
                  <a:cxn ang="0">
                    <a:pos x="5098" y="0"/>
                  </a:cxn>
                </a:cxnLst>
                <a:rect l="0" t="0" r="r" b="b"/>
                <a:pathLst>
                  <a:path w="5098" h="16159">
                    <a:moveTo>
                      <a:pt x="5098" y="0"/>
                    </a:moveTo>
                    <a:lnTo>
                      <a:pt x="4814" y="238"/>
                    </a:lnTo>
                    <a:lnTo>
                      <a:pt x="4537" y="490"/>
                    </a:lnTo>
                    <a:lnTo>
                      <a:pt x="4265" y="758"/>
                    </a:lnTo>
                    <a:lnTo>
                      <a:pt x="4000" y="1040"/>
                    </a:lnTo>
                    <a:lnTo>
                      <a:pt x="3742" y="1337"/>
                    </a:lnTo>
                    <a:lnTo>
                      <a:pt x="3491" y="1650"/>
                    </a:lnTo>
                    <a:lnTo>
                      <a:pt x="3246" y="1978"/>
                    </a:lnTo>
                    <a:lnTo>
                      <a:pt x="3010" y="2320"/>
                    </a:lnTo>
                    <a:lnTo>
                      <a:pt x="2781" y="2677"/>
                    </a:lnTo>
                    <a:lnTo>
                      <a:pt x="2558" y="3050"/>
                    </a:lnTo>
                    <a:lnTo>
                      <a:pt x="2344" y="3437"/>
                    </a:lnTo>
                    <a:lnTo>
                      <a:pt x="2137" y="3839"/>
                    </a:lnTo>
                    <a:lnTo>
                      <a:pt x="1939" y="4257"/>
                    </a:lnTo>
                    <a:lnTo>
                      <a:pt x="1749" y="4690"/>
                    </a:lnTo>
                    <a:lnTo>
                      <a:pt x="1568" y="5137"/>
                    </a:lnTo>
                    <a:lnTo>
                      <a:pt x="1396" y="5598"/>
                    </a:lnTo>
                    <a:lnTo>
                      <a:pt x="1233" y="6075"/>
                    </a:lnTo>
                    <a:lnTo>
                      <a:pt x="1079" y="6567"/>
                    </a:lnTo>
                    <a:lnTo>
                      <a:pt x="934" y="7074"/>
                    </a:lnTo>
                    <a:lnTo>
                      <a:pt x="799" y="7596"/>
                    </a:lnTo>
                    <a:lnTo>
                      <a:pt x="674" y="8132"/>
                    </a:lnTo>
                    <a:lnTo>
                      <a:pt x="558" y="8684"/>
                    </a:lnTo>
                    <a:lnTo>
                      <a:pt x="453" y="9251"/>
                    </a:lnTo>
                    <a:lnTo>
                      <a:pt x="358" y="9832"/>
                    </a:lnTo>
                    <a:lnTo>
                      <a:pt x="275" y="10428"/>
                    </a:lnTo>
                    <a:lnTo>
                      <a:pt x="201" y="11040"/>
                    </a:lnTo>
                    <a:lnTo>
                      <a:pt x="139" y="11665"/>
                    </a:lnTo>
                    <a:lnTo>
                      <a:pt x="88" y="12306"/>
                    </a:lnTo>
                    <a:lnTo>
                      <a:pt x="48" y="12961"/>
                    </a:lnTo>
                    <a:lnTo>
                      <a:pt x="20" y="13632"/>
                    </a:lnTo>
                    <a:lnTo>
                      <a:pt x="4" y="14318"/>
                    </a:lnTo>
                    <a:lnTo>
                      <a:pt x="0" y="15019"/>
                    </a:lnTo>
                    <a:lnTo>
                      <a:pt x="13" y="15116"/>
                    </a:lnTo>
                    <a:lnTo>
                      <a:pt x="52" y="15207"/>
                    </a:lnTo>
                    <a:lnTo>
                      <a:pt x="116" y="15293"/>
                    </a:lnTo>
                    <a:lnTo>
                      <a:pt x="202" y="15375"/>
                    </a:lnTo>
                    <a:lnTo>
                      <a:pt x="308" y="15451"/>
                    </a:lnTo>
                    <a:lnTo>
                      <a:pt x="434" y="15523"/>
                    </a:lnTo>
                    <a:lnTo>
                      <a:pt x="577" y="15588"/>
                    </a:lnTo>
                    <a:lnTo>
                      <a:pt x="737" y="15650"/>
                    </a:lnTo>
                    <a:lnTo>
                      <a:pt x="910" y="15707"/>
                    </a:lnTo>
                    <a:lnTo>
                      <a:pt x="1096" y="15759"/>
                    </a:lnTo>
                    <a:lnTo>
                      <a:pt x="1294" y="15809"/>
                    </a:lnTo>
                    <a:lnTo>
                      <a:pt x="1500" y="15853"/>
                    </a:lnTo>
                    <a:lnTo>
                      <a:pt x="1715" y="15895"/>
                    </a:lnTo>
                    <a:lnTo>
                      <a:pt x="1935" y="15931"/>
                    </a:lnTo>
                    <a:lnTo>
                      <a:pt x="2159" y="15965"/>
                    </a:lnTo>
                    <a:lnTo>
                      <a:pt x="2387" y="15995"/>
                    </a:lnTo>
                    <a:lnTo>
                      <a:pt x="2616" y="16022"/>
                    </a:lnTo>
                    <a:lnTo>
                      <a:pt x="2845" y="16047"/>
                    </a:lnTo>
                    <a:lnTo>
                      <a:pt x="3072" y="16068"/>
                    </a:lnTo>
                    <a:lnTo>
                      <a:pt x="3296" y="16087"/>
                    </a:lnTo>
                    <a:lnTo>
                      <a:pt x="3513" y="16102"/>
                    </a:lnTo>
                    <a:lnTo>
                      <a:pt x="3725" y="16116"/>
                    </a:lnTo>
                    <a:lnTo>
                      <a:pt x="3927" y="16128"/>
                    </a:lnTo>
                    <a:lnTo>
                      <a:pt x="4119" y="16137"/>
                    </a:lnTo>
                    <a:lnTo>
                      <a:pt x="4300" y="16145"/>
                    </a:lnTo>
                    <a:lnTo>
                      <a:pt x="4466" y="16150"/>
                    </a:lnTo>
                    <a:lnTo>
                      <a:pt x="4618" y="16155"/>
                    </a:lnTo>
                    <a:lnTo>
                      <a:pt x="4755" y="16157"/>
                    </a:lnTo>
                    <a:lnTo>
                      <a:pt x="4872" y="16159"/>
                    </a:lnTo>
                    <a:lnTo>
                      <a:pt x="4969" y="16159"/>
                    </a:lnTo>
                    <a:lnTo>
                      <a:pt x="5044" y="16159"/>
                    </a:lnTo>
                    <a:lnTo>
                      <a:pt x="5098" y="16158"/>
                    </a:lnTo>
                    <a:lnTo>
                      <a:pt x="5098" y="0"/>
                    </a:lnTo>
                  </a:path>
                </a:pathLst>
              </a:custGeom>
              <a:solidFill>
                <a:schemeClr val="bg1">
                  <a:lumMod val="95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48" name="Freeform 5">
                <a:extLst>
                  <a:ext uri="{FF2B5EF4-FFF2-40B4-BE49-F238E27FC236}">
                    <a16:creationId xmlns:a16="http://schemas.microsoft.com/office/drawing/2014/main" id="{21133FE3-D046-467A-97A6-D697047471B2}"/>
                  </a:ext>
                </a:extLst>
              </p:cNvPr>
              <p:cNvSpPr>
                <a:spLocks/>
              </p:cNvSpPr>
              <p:nvPr/>
            </p:nvSpPr>
            <p:spPr bwMode="auto">
              <a:xfrm>
                <a:off x="4383327" y="786159"/>
                <a:ext cx="377346" cy="78614"/>
              </a:xfrm>
              <a:custGeom>
                <a:avLst/>
                <a:gdLst/>
                <a:ahLst/>
                <a:cxnLst>
                  <a:cxn ang="0">
                    <a:pos x="5556" y="733"/>
                  </a:cxn>
                  <a:cxn ang="0">
                    <a:pos x="5313" y="816"/>
                  </a:cxn>
                  <a:cxn ang="0">
                    <a:pos x="5064" y="891"/>
                  </a:cxn>
                  <a:cxn ang="0">
                    <a:pos x="4807" y="959"/>
                  </a:cxn>
                  <a:cxn ang="0">
                    <a:pos x="4545" y="1018"/>
                  </a:cxn>
                  <a:cxn ang="0">
                    <a:pos x="4275" y="1068"/>
                  </a:cxn>
                  <a:cxn ang="0">
                    <a:pos x="4002" y="1111"/>
                  </a:cxn>
                  <a:cxn ang="0">
                    <a:pos x="3722" y="1144"/>
                  </a:cxn>
                  <a:cxn ang="0">
                    <a:pos x="3437" y="1168"/>
                  </a:cxn>
                  <a:cxn ang="0">
                    <a:pos x="3149" y="1183"/>
                  </a:cxn>
                  <a:cxn ang="0">
                    <a:pos x="2858" y="1188"/>
                  </a:cxn>
                  <a:cxn ang="0">
                    <a:pos x="2565" y="1183"/>
                  </a:cxn>
                  <a:cxn ang="0">
                    <a:pos x="2277" y="1168"/>
                  </a:cxn>
                  <a:cxn ang="0">
                    <a:pos x="1992" y="1144"/>
                  </a:cxn>
                  <a:cxn ang="0">
                    <a:pos x="1712" y="1111"/>
                  </a:cxn>
                  <a:cxn ang="0">
                    <a:pos x="1439" y="1068"/>
                  </a:cxn>
                  <a:cxn ang="0">
                    <a:pos x="1169" y="1018"/>
                  </a:cxn>
                  <a:cxn ang="0">
                    <a:pos x="907" y="959"/>
                  </a:cxn>
                  <a:cxn ang="0">
                    <a:pos x="650" y="891"/>
                  </a:cxn>
                  <a:cxn ang="0">
                    <a:pos x="401" y="816"/>
                  </a:cxn>
                  <a:cxn ang="0">
                    <a:pos x="158" y="733"/>
                  </a:cxn>
                  <a:cxn ang="0">
                    <a:pos x="46" y="587"/>
                  </a:cxn>
                  <a:cxn ang="0">
                    <a:pos x="182" y="331"/>
                  </a:cxn>
                  <a:cxn ang="0">
                    <a:pos x="322" y="82"/>
                  </a:cxn>
                  <a:cxn ang="0">
                    <a:pos x="510" y="45"/>
                  </a:cxn>
                  <a:cxn ang="0">
                    <a:pos x="726" y="106"/>
                  </a:cxn>
                  <a:cxn ang="0">
                    <a:pos x="947" y="163"/>
                  </a:cxn>
                  <a:cxn ang="0">
                    <a:pos x="1173" y="212"/>
                  </a:cxn>
                  <a:cxn ang="0">
                    <a:pos x="1402" y="257"/>
                  </a:cxn>
                  <a:cxn ang="0">
                    <a:pos x="1635" y="294"/>
                  </a:cxn>
                  <a:cxn ang="0">
                    <a:pos x="1873" y="325"/>
                  </a:cxn>
                  <a:cxn ang="0">
                    <a:pos x="2115" y="350"/>
                  </a:cxn>
                  <a:cxn ang="0">
                    <a:pos x="2359" y="368"/>
                  </a:cxn>
                  <a:cxn ang="0">
                    <a:pos x="2606" y="379"/>
                  </a:cxn>
                  <a:cxn ang="0">
                    <a:pos x="2858" y="382"/>
                  </a:cxn>
                  <a:cxn ang="0">
                    <a:pos x="3108" y="379"/>
                  </a:cxn>
                  <a:cxn ang="0">
                    <a:pos x="3355" y="368"/>
                  </a:cxn>
                  <a:cxn ang="0">
                    <a:pos x="3599" y="350"/>
                  </a:cxn>
                  <a:cxn ang="0">
                    <a:pos x="3841" y="325"/>
                  </a:cxn>
                  <a:cxn ang="0">
                    <a:pos x="4079" y="294"/>
                  </a:cxn>
                  <a:cxn ang="0">
                    <a:pos x="4312" y="257"/>
                  </a:cxn>
                  <a:cxn ang="0">
                    <a:pos x="4541" y="212"/>
                  </a:cxn>
                  <a:cxn ang="0">
                    <a:pos x="4767" y="162"/>
                  </a:cxn>
                  <a:cxn ang="0">
                    <a:pos x="4988" y="106"/>
                  </a:cxn>
                  <a:cxn ang="0">
                    <a:pos x="5204" y="45"/>
                  </a:cxn>
                  <a:cxn ang="0">
                    <a:pos x="5392" y="82"/>
                  </a:cxn>
                  <a:cxn ang="0">
                    <a:pos x="5532" y="331"/>
                  </a:cxn>
                  <a:cxn ang="0">
                    <a:pos x="5668" y="587"/>
                  </a:cxn>
                </a:cxnLst>
                <a:rect l="0" t="0" r="r" b="b"/>
                <a:pathLst>
                  <a:path w="5714" h="1188">
                    <a:moveTo>
                      <a:pt x="5714" y="673"/>
                    </a:moveTo>
                    <a:lnTo>
                      <a:pt x="5635" y="703"/>
                    </a:lnTo>
                    <a:lnTo>
                      <a:pt x="5556" y="733"/>
                    </a:lnTo>
                    <a:lnTo>
                      <a:pt x="5476" y="761"/>
                    </a:lnTo>
                    <a:lnTo>
                      <a:pt x="5395" y="789"/>
                    </a:lnTo>
                    <a:lnTo>
                      <a:pt x="5313" y="816"/>
                    </a:lnTo>
                    <a:lnTo>
                      <a:pt x="5230" y="841"/>
                    </a:lnTo>
                    <a:lnTo>
                      <a:pt x="5148" y="867"/>
                    </a:lnTo>
                    <a:lnTo>
                      <a:pt x="5064" y="891"/>
                    </a:lnTo>
                    <a:lnTo>
                      <a:pt x="4979" y="914"/>
                    </a:lnTo>
                    <a:lnTo>
                      <a:pt x="4893" y="936"/>
                    </a:lnTo>
                    <a:lnTo>
                      <a:pt x="4807" y="959"/>
                    </a:lnTo>
                    <a:lnTo>
                      <a:pt x="4720" y="979"/>
                    </a:lnTo>
                    <a:lnTo>
                      <a:pt x="4633" y="999"/>
                    </a:lnTo>
                    <a:lnTo>
                      <a:pt x="4545" y="1018"/>
                    </a:lnTo>
                    <a:lnTo>
                      <a:pt x="4455" y="1036"/>
                    </a:lnTo>
                    <a:lnTo>
                      <a:pt x="4366" y="1053"/>
                    </a:lnTo>
                    <a:lnTo>
                      <a:pt x="4275" y="1068"/>
                    </a:lnTo>
                    <a:lnTo>
                      <a:pt x="4185" y="1084"/>
                    </a:lnTo>
                    <a:lnTo>
                      <a:pt x="4093" y="1097"/>
                    </a:lnTo>
                    <a:lnTo>
                      <a:pt x="4002" y="1111"/>
                    </a:lnTo>
                    <a:lnTo>
                      <a:pt x="3909" y="1123"/>
                    </a:lnTo>
                    <a:lnTo>
                      <a:pt x="3816" y="1134"/>
                    </a:lnTo>
                    <a:lnTo>
                      <a:pt x="3722" y="1144"/>
                    </a:lnTo>
                    <a:lnTo>
                      <a:pt x="3627" y="1153"/>
                    </a:lnTo>
                    <a:lnTo>
                      <a:pt x="3533" y="1161"/>
                    </a:lnTo>
                    <a:lnTo>
                      <a:pt x="3437" y="1168"/>
                    </a:lnTo>
                    <a:lnTo>
                      <a:pt x="3342" y="1174"/>
                    </a:lnTo>
                    <a:lnTo>
                      <a:pt x="3246" y="1179"/>
                    </a:lnTo>
                    <a:lnTo>
                      <a:pt x="3149" y="1183"/>
                    </a:lnTo>
                    <a:lnTo>
                      <a:pt x="3052" y="1186"/>
                    </a:lnTo>
                    <a:lnTo>
                      <a:pt x="2955" y="1187"/>
                    </a:lnTo>
                    <a:lnTo>
                      <a:pt x="2858" y="1188"/>
                    </a:lnTo>
                    <a:lnTo>
                      <a:pt x="2759" y="1187"/>
                    </a:lnTo>
                    <a:lnTo>
                      <a:pt x="2662" y="1186"/>
                    </a:lnTo>
                    <a:lnTo>
                      <a:pt x="2565" y="1183"/>
                    </a:lnTo>
                    <a:lnTo>
                      <a:pt x="2468" y="1179"/>
                    </a:lnTo>
                    <a:lnTo>
                      <a:pt x="2372" y="1174"/>
                    </a:lnTo>
                    <a:lnTo>
                      <a:pt x="2277" y="1168"/>
                    </a:lnTo>
                    <a:lnTo>
                      <a:pt x="2181" y="1161"/>
                    </a:lnTo>
                    <a:lnTo>
                      <a:pt x="2087" y="1153"/>
                    </a:lnTo>
                    <a:lnTo>
                      <a:pt x="1992" y="1144"/>
                    </a:lnTo>
                    <a:lnTo>
                      <a:pt x="1898" y="1134"/>
                    </a:lnTo>
                    <a:lnTo>
                      <a:pt x="1805" y="1123"/>
                    </a:lnTo>
                    <a:lnTo>
                      <a:pt x="1712" y="1111"/>
                    </a:lnTo>
                    <a:lnTo>
                      <a:pt x="1621" y="1097"/>
                    </a:lnTo>
                    <a:lnTo>
                      <a:pt x="1529" y="1084"/>
                    </a:lnTo>
                    <a:lnTo>
                      <a:pt x="1439" y="1068"/>
                    </a:lnTo>
                    <a:lnTo>
                      <a:pt x="1348" y="1053"/>
                    </a:lnTo>
                    <a:lnTo>
                      <a:pt x="1259" y="1036"/>
                    </a:lnTo>
                    <a:lnTo>
                      <a:pt x="1169" y="1018"/>
                    </a:lnTo>
                    <a:lnTo>
                      <a:pt x="1081" y="999"/>
                    </a:lnTo>
                    <a:lnTo>
                      <a:pt x="994" y="979"/>
                    </a:lnTo>
                    <a:lnTo>
                      <a:pt x="907" y="959"/>
                    </a:lnTo>
                    <a:lnTo>
                      <a:pt x="821" y="936"/>
                    </a:lnTo>
                    <a:lnTo>
                      <a:pt x="735" y="914"/>
                    </a:lnTo>
                    <a:lnTo>
                      <a:pt x="650" y="891"/>
                    </a:lnTo>
                    <a:lnTo>
                      <a:pt x="566" y="867"/>
                    </a:lnTo>
                    <a:lnTo>
                      <a:pt x="484" y="841"/>
                    </a:lnTo>
                    <a:lnTo>
                      <a:pt x="401" y="816"/>
                    </a:lnTo>
                    <a:lnTo>
                      <a:pt x="319" y="789"/>
                    </a:lnTo>
                    <a:lnTo>
                      <a:pt x="238" y="761"/>
                    </a:lnTo>
                    <a:lnTo>
                      <a:pt x="158" y="733"/>
                    </a:lnTo>
                    <a:lnTo>
                      <a:pt x="79" y="703"/>
                    </a:lnTo>
                    <a:lnTo>
                      <a:pt x="0" y="673"/>
                    </a:lnTo>
                    <a:lnTo>
                      <a:pt x="46" y="587"/>
                    </a:lnTo>
                    <a:lnTo>
                      <a:pt x="90" y="501"/>
                    </a:lnTo>
                    <a:lnTo>
                      <a:pt x="136" y="416"/>
                    </a:lnTo>
                    <a:lnTo>
                      <a:pt x="182" y="331"/>
                    </a:lnTo>
                    <a:lnTo>
                      <a:pt x="228" y="247"/>
                    </a:lnTo>
                    <a:lnTo>
                      <a:pt x="275" y="164"/>
                    </a:lnTo>
                    <a:lnTo>
                      <a:pt x="322" y="82"/>
                    </a:lnTo>
                    <a:lnTo>
                      <a:pt x="370" y="0"/>
                    </a:lnTo>
                    <a:lnTo>
                      <a:pt x="440" y="22"/>
                    </a:lnTo>
                    <a:lnTo>
                      <a:pt x="510" y="45"/>
                    </a:lnTo>
                    <a:lnTo>
                      <a:pt x="582" y="66"/>
                    </a:lnTo>
                    <a:lnTo>
                      <a:pt x="654" y="86"/>
                    </a:lnTo>
                    <a:lnTo>
                      <a:pt x="726" y="106"/>
                    </a:lnTo>
                    <a:lnTo>
                      <a:pt x="800" y="126"/>
                    </a:lnTo>
                    <a:lnTo>
                      <a:pt x="873" y="144"/>
                    </a:lnTo>
                    <a:lnTo>
                      <a:pt x="947" y="163"/>
                    </a:lnTo>
                    <a:lnTo>
                      <a:pt x="1022" y="180"/>
                    </a:lnTo>
                    <a:lnTo>
                      <a:pt x="1097" y="197"/>
                    </a:lnTo>
                    <a:lnTo>
                      <a:pt x="1173" y="212"/>
                    </a:lnTo>
                    <a:lnTo>
                      <a:pt x="1249" y="228"/>
                    </a:lnTo>
                    <a:lnTo>
                      <a:pt x="1325" y="243"/>
                    </a:lnTo>
                    <a:lnTo>
                      <a:pt x="1402" y="257"/>
                    </a:lnTo>
                    <a:lnTo>
                      <a:pt x="1480" y="271"/>
                    </a:lnTo>
                    <a:lnTo>
                      <a:pt x="1557" y="283"/>
                    </a:lnTo>
                    <a:lnTo>
                      <a:pt x="1635" y="294"/>
                    </a:lnTo>
                    <a:lnTo>
                      <a:pt x="1715" y="305"/>
                    </a:lnTo>
                    <a:lnTo>
                      <a:pt x="1794" y="316"/>
                    </a:lnTo>
                    <a:lnTo>
                      <a:pt x="1873" y="325"/>
                    </a:lnTo>
                    <a:lnTo>
                      <a:pt x="1954" y="334"/>
                    </a:lnTo>
                    <a:lnTo>
                      <a:pt x="2034" y="343"/>
                    </a:lnTo>
                    <a:lnTo>
                      <a:pt x="2115" y="350"/>
                    </a:lnTo>
                    <a:lnTo>
                      <a:pt x="2195" y="357"/>
                    </a:lnTo>
                    <a:lnTo>
                      <a:pt x="2277" y="363"/>
                    </a:lnTo>
                    <a:lnTo>
                      <a:pt x="2359" y="368"/>
                    </a:lnTo>
                    <a:lnTo>
                      <a:pt x="2441" y="372"/>
                    </a:lnTo>
                    <a:lnTo>
                      <a:pt x="2524" y="376"/>
                    </a:lnTo>
                    <a:lnTo>
                      <a:pt x="2606" y="379"/>
                    </a:lnTo>
                    <a:lnTo>
                      <a:pt x="2690" y="380"/>
                    </a:lnTo>
                    <a:lnTo>
                      <a:pt x="2774" y="382"/>
                    </a:lnTo>
                    <a:lnTo>
                      <a:pt x="2858" y="382"/>
                    </a:lnTo>
                    <a:lnTo>
                      <a:pt x="2940" y="382"/>
                    </a:lnTo>
                    <a:lnTo>
                      <a:pt x="3024" y="380"/>
                    </a:lnTo>
                    <a:lnTo>
                      <a:pt x="3108" y="379"/>
                    </a:lnTo>
                    <a:lnTo>
                      <a:pt x="3190" y="376"/>
                    </a:lnTo>
                    <a:lnTo>
                      <a:pt x="3273" y="372"/>
                    </a:lnTo>
                    <a:lnTo>
                      <a:pt x="3355" y="368"/>
                    </a:lnTo>
                    <a:lnTo>
                      <a:pt x="3437" y="363"/>
                    </a:lnTo>
                    <a:lnTo>
                      <a:pt x="3518" y="357"/>
                    </a:lnTo>
                    <a:lnTo>
                      <a:pt x="3599" y="350"/>
                    </a:lnTo>
                    <a:lnTo>
                      <a:pt x="3680" y="343"/>
                    </a:lnTo>
                    <a:lnTo>
                      <a:pt x="3760" y="334"/>
                    </a:lnTo>
                    <a:lnTo>
                      <a:pt x="3841" y="325"/>
                    </a:lnTo>
                    <a:lnTo>
                      <a:pt x="3920" y="316"/>
                    </a:lnTo>
                    <a:lnTo>
                      <a:pt x="3999" y="305"/>
                    </a:lnTo>
                    <a:lnTo>
                      <a:pt x="4079" y="294"/>
                    </a:lnTo>
                    <a:lnTo>
                      <a:pt x="4157" y="283"/>
                    </a:lnTo>
                    <a:lnTo>
                      <a:pt x="4234" y="271"/>
                    </a:lnTo>
                    <a:lnTo>
                      <a:pt x="4312" y="257"/>
                    </a:lnTo>
                    <a:lnTo>
                      <a:pt x="4389" y="243"/>
                    </a:lnTo>
                    <a:lnTo>
                      <a:pt x="4465" y="228"/>
                    </a:lnTo>
                    <a:lnTo>
                      <a:pt x="4541" y="212"/>
                    </a:lnTo>
                    <a:lnTo>
                      <a:pt x="4617" y="197"/>
                    </a:lnTo>
                    <a:lnTo>
                      <a:pt x="4692" y="180"/>
                    </a:lnTo>
                    <a:lnTo>
                      <a:pt x="4767" y="162"/>
                    </a:lnTo>
                    <a:lnTo>
                      <a:pt x="4841" y="144"/>
                    </a:lnTo>
                    <a:lnTo>
                      <a:pt x="4914" y="126"/>
                    </a:lnTo>
                    <a:lnTo>
                      <a:pt x="4988" y="106"/>
                    </a:lnTo>
                    <a:lnTo>
                      <a:pt x="5060" y="86"/>
                    </a:lnTo>
                    <a:lnTo>
                      <a:pt x="5132" y="66"/>
                    </a:lnTo>
                    <a:lnTo>
                      <a:pt x="5204" y="45"/>
                    </a:lnTo>
                    <a:lnTo>
                      <a:pt x="5274" y="22"/>
                    </a:lnTo>
                    <a:lnTo>
                      <a:pt x="5344" y="0"/>
                    </a:lnTo>
                    <a:lnTo>
                      <a:pt x="5392" y="82"/>
                    </a:lnTo>
                    <a:lnTo>
                      <a:pt x="5439" y="164"/>
                    </a:lnTo>
                    <a:lnTo>
                      <a:pt x="5486" y="247"/>
                    </a:lnTo>
                    <a:lnTo>
                      <a:pt x="5532" y="331"/>
                    </a:lnTo>
                    <a:lnTo>
                      <a:pt x="5578" y="416"/>
                    </a:lnTo>
                    <a:lnTo>
                      <a:pt x="5624" y="501"/>
                    </a:lnTo>
                    <a:lnTo>
                      <a:pt x="5668" y="587"/>
                    </a:lnTo>
                    <a:lnTo>
                      <a:pt x="5714" y="673"/>
                    </a:lnTo>
                  </a:path>
                </a:pathLst>
              </a:custGeom>
              <a:solidFill>
                <a:schemeClr val="accent1"/>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49" name="Freeform 6">
                <a:extLst>
                  <a:ext uri="{FF2B5EF4-FFF2-40B4-BE49-F238E27FC236}">
                    <a16:creationId xmlns:a16="http://schemas.microsoft.com/office/drawing/2014/main" id="{090B3947-5C11-4B95-B9EC-735686C8EB32}"/>
                  </a:ext>
                </a:extLst>
              </p:cNvPr>
              <p:cNvSpPr>
                <a:spLocks/>
              </p:cNvSpPr>
              <p:nvPr/>
            </p:nvSpPr>
            <p:spPr bwMode="auto">
              <a:xfrm>
                <a:off x="4572000" y="786159"/>
                <a:ext cx="188673" cy="78614"/>
              </a:xfrm>
              <a:custGeom>
                <a:avLst/>
                <a:gdLst/>
                <a:ahLst/>
                <a:cxnLst>
                  <a:cxn ang="0">
                    <a:pos x="0" y="1188"/>
                  </a:cxn>
                  <a:cxn ang="0">
                    <a:pos x="97" y="1187"/>
                  </a:cxn>
                  <a:cxn ang="0">
                    <a:pos x="291" y="1183"/>
                  </a:cxn>
                  <a:cxn ang="0">
                    <a:pos x="484" y="1174"/>
                  </a:cxn>
                  <a:cxn ang="0">
                    <a:pos x="675" y="1161"/>
                  </a:cxn>
                  <a:cxn ang="0">
                    <a:pos x="864" y="1144"/>
                  </a:cxn>
                  <a:cxn ang="0">
                    <a:pos x="1051" y="1123"/>
                  </a:cxn>
                  <a:cxn ang="0">
                    <a:pos x="1235" y="1097"/>
                  </a:cxn>
                  <a:cxn ang="0">
                    <a:pos x="1417" y="1068"/>
                  </a:cxn>
                  <a:cxn ang="0">
                    <a:pos x="1597" y="1036"/>
                  </a:cxn>
                  <a:cxn ang="0">
                    <a:pos x="1775" y="999"/>
                  </a:cxn>
                  <a:cxn ang="0">
                    <a:pos x="1949" y="959"/>
                  </a:cxn>
                  <a:cxn ang="0">
                    <a:pos x="2121" y="914"/>
                  </a:cxn>
                  <a:cxn ang="0">
                    <a:pos x="2290" y="867"/>
                  </a:cxn>
                  <a:cxn ang="0">
                    <a:pos x="2455" y="816"/>
                  </a:cxn>
                  <a:cxn ang="0">
                    <a:pos x="2618" y="761"/>
                  </a:cxn>
                  <a:cxn ang="0">
                    <a:pos x="2777" y="703"/>
                  </a:cxn>
                  <a:cxn ang="0">
                    <a:pos x="2810" y="587"/>
                  </a:cxn>
                  <a:cxn ang="0">
                    <a:pos x="2720" y="416"/>
                  </a:cxn>
                  <a:cxn ang="0">
                    <a:pos x="2628" y="247"/>
                  </a:cxn>
                  <a:cxn ang="0">
                    <a:pos x="2534" y="82"/>
                  </a:cxn>
                  <a:cxn ang="0">
                    <a:pos x="2416" y="22"/>
                  </a:cxn>
                  <a:cxn ang="0">
                    <a:pos x="2274" y="66"/>
                  </a:cxn>
                  <a:cxn ang="0">
                    <a:pos x="2130" y="106"/>
                  </a:cxn>
                  <a:cxn ang="0">
                    <a:pos x="1983" y="144"/>
                  </a:cxn>
                  <a:cxn ang="0">
                    <a:pos x="1834" y="180"/>
                  </a:cxn>
                  <a:cxn ang="0">
                    <a:pos x="1683" y="212"/>
                  </a:cxn>
                  <a:cxn ang="0">
                    <a:pos x="1531" y="243"/>
                  </a:cxn>
                  <a:cxn ang="0">
                    <a:pos x="1376" y="271"/>
                  </a:cxn>
                  <a:cxn ang="0">
                    <a:pos x="1221" y="294"/>
                  </a:cxn>
                  <a:cxn ang="0">
                    <a:pos x="1062" y="316"/>
                  </a:cxn>
                  <a:cxn ang="0">
                    <a:pos x="902" y="334"/>
                  </a:cxn>
                  <a:cxn ang="0">
                    <a:pos x="741" y="350"/>
                  </a:cxn>
                  <a:cxn ang="0">
                    <a:pos x="579" y="363"/>
                  </a:cxn>
                  <a:cxn ang="0">
                    <a:pos x="415" y="372"/>
                  </a:cxn>
                  <a:cxn ang="0">
                    <a:pos x="250" y="379"/>
                  </a:cxn>
                  <a:cxn ang="0">
                    <a:pos x="83" y="382"/>
                  </a:cxn>
                  <a:cxn ang="0">
                    <a:pos x="0" y="382"/>
                  </a:cxn>
                  <a:cxn ang="0">
                    <a:pos x="0" y="1188"/>
                  </a:cxn>
                </a:cxnLst>
                <a:rect l="0" t="0" r="r" b="b"/>
                <a:pathLst>
                  <a:path w="2856" h="1188">
                    <a:moveTo>
                      <a:pt x="0" y="1188"/>
                    </a:moveTo>
                    <a:lnTo>
                      <a:pt x="0" y="1188"/>
                    </a:lnTo>
                    <a:lnTo>
                      <a:pt x="0" y="1188"/>
                    </a:lnTo>
                    <a:lnTo>
                      <a:pt x="97" y="1187"/>
                    </a:lnTo>
                    <a:lnTo>
                      <a:pt x="194" y="1186"/>
                    </a:lnTo>
                    <a:lnTo>
                      <a:pt x="291" y="1183"/>
                    </a:lnTo>
                    <a:lnTo>
                      <a:pt x="388" y="1179"/>
                    </a:lnTo>
                    <a:lnTo>
                      <a:pt x="484" y="1174"/>
                    </a:lnTo>
                    <a:lnTo>
                      <a:pt x="579" y="1168"/>
                    </a:lnTo>
                    <a:lnTo>
                      <a:pt x="675" y="1161"/>
                    </a:lnTo>
                    <a:lnTo>
                      <a:pt x="770" y="1153"/>
                    </a:lnTo>
                    <a:lnTo>
                      <a:pt x="864" y="1144"/>
                    </a:lnTo>
                    <a:lnTo>
                      <a:pt x="958" y="1134"/>
                    </a:lnTo>
                    <a:lnTo>
                      <a:pt x="1051" y="1123"/>
                    </a:lnTo>
                    <a:lnTo>
                      <a:pt x="1144" y="1111"/>
                    </a:lnTo>
                    <a:lnTo>
                      <a:pt x="1235" y="1097"/>
                    </a:lnTo>
                    <a:lnTo>
                      <a:pt x="1327" y="1084"/>
                    </a:lnTo>
                    <a:lnTo>
                      <a:pt x="1417" y="1068"/>
                    </a:lnTo>
                    <a:lnTo>
                      <a:pt x="1508" y="1053"/>
                    </a:lnTo>
                    <a:lnTo>
                      <a:pt x="1597" y="1036"/>
                    </a:lnTo>
                    <a:lnTo>
                      <a:pt x="1687" y="1018"/>
                    </a:lnTo>
                    <a:lnTo>
                      <a:pt x="1775" y="999"/>
                    </a:lnTo>
                    <a:lnTo>
                      <a:pt x="1862" y="979"/>
                    </a:lnTo>
                    <a:lnTo>
                      <a:pt x="1949" y="959"/>
                    </a:lnTo>
                    <a:lnTo>
                      <a:pt x="2035" y="936"/>
                    </a:lnTo>
                    <a:lnTo>
                      <a:pt x="2121" y="914"/>
                    </a:lnTo>
                    <a:lnTo>
                      <a:pt x="2206" y="891"/>
                    </a:lnTo>
                    <a:lnTo>
                      <a:pt x="2290" y="867"/>
                    </a:lnTo>
                    <a:lnTo>
                      <a:pt x="2372" y="841"/>
                    </a:lnTo>
                    <a:lnTo>
                      <a:pt x="2455" y="816"/>
                    </a:lnTo>
                    <a:lnTo>
                      <a:pt x="2537" y="789"/>
                    </a:lnTo>
                    <a:lnTo>
                      <a:pt x="2618" y="761"/>
                    </a:lnTo>
                    <a:lnTo>
                      <a:pt x="2699" y="733"/>
                    </a:lnTo>
                    <a:lnTo>
                      <a:pt x="2777" y="703"/>
                    </a:lnTo>
                    <a:lnTo>
                      <a:pt x="2856" y="673"/>
                    </a:lnTo>
                    <a:lnTo>
                      <a:pt x="2810" y="587"/>
                    </a:lnTo>
                    <a:lnTo>
                      <a:pt x="2766" y="501"/>
                    </a:lnTo>
                    <a:lnTo>
                      <a:pt x="2720" y="416"/>
                    </a:lnTo>
                    <a:lnTo>
                      <a:pt x="2674" y="331"/>
                    </a:lnTo>
                    <a:lnTo>
                      <a:pt x="2628" y="247"/>
                    </a:lnTo>
                    <a:lnTo>
                      <a:pt x="2581" y="164"/>
                    </a:lnTo>
                    <a:lnTo>
                      <a:pt x="2534" y="82"/>
                    </a:lnTo>
                    <a:lnTo>
                      <a:pt x="2486" y="0"/>
                    </a:lnTo>
                    <a:lnTo>
                      <a:pt x="2416" y="22"/>
                    </a:lnTo>
                    <a:lnTo>
                      <a:pt x="2346" y="45"/>
                    </a:lnTo>
                    <a:lnTo>
                      <a:pt x="2274" y="66"/>
                    </a:lnTo>
                    <a:lnTo>
                      <a:pt x="2203" y="86"/>
                    </a:lnTo>
                    <a:lnTo>
                      <a:pt x="2130" y="106"/>
                    </a:lnTo>
                    <a:lnTo>
                      <a:pt x="2056" y="126"/>
                    </a:lnTo>
                    <a:lnTo>
                      <a:pt x="1983" y="144"/>
                    </a:lnTo>
                    <a:lnTo>
                      <a:pt x="1909" y="163"/>
                    </a:lnTo>
                    <a:lnTo>
                      <a:pt x="1834" y="180"/>
                    </a:lnTo>
                    <a:lnTo>
                      <a:pt x="1759" y="197"/>
                    </a:lnTo>
                    <a:lnTo>
                      <a:pt x="1683" y="212"/>
                    </a:lnTo>
                    <a:lnTo>
                      <a:pt x="1607" y="228"/>
                    </a:lnTo>
                    <a:lnTo>
                      <a:pt x="1531" y="243"/>
                    </a:lnTo>
                    <a:lnTo>
                      <a:pt x="1454" y="257"/>
                    </a:lnTo>
                    <a:lnTo>
                      <a:pt x="1376" y="271"/>
                    </a:lnTo>
                    <a:lnTo>
                      <a:pt x="1299" y="283"/>
                    </a:lnTo>
                    <a:lnTo>
                      <a:pt x="1221" y="294"/>
                    </a:lnTo>
                    <a:lnTo>
                      <a:pt x="1141" y="305"/>
                    </a:lnTo>
                    <a:lnTo>
                      <a:pt x="1062" y="316"/>
                    </a:lnTo>
                    <a:lnTo>
                      <a:pt x="983" y="325"/>
                    </a:lnTo>
                    <a:lnTo>
                      <a:pt x="902" y="334"/>
                    </a:lnTo>
                    <a:lnTo>
                      <a:pt x="822" y="343"/>
                    </a:lnTo>
                    <a:lnTo>
                      <a:pt x="741" y="350"/>
                    </a:lnTo>
                    <a:lnTo>
                      <a:pt x="661" y="357"/>
                    </a:lnTo>
                    <a:lnTo>
                      <a:pt x="579" y="363"/>
                    </a:lnTo>
                    <a:lnTo>
                      <a:pt x="497" y="368"/>
                    </a:lnTo>
                    <a:lnTo>
                      <a:pt x="415" y="372"/>
                    </a:lnTo>
                    <a:lnTo>
                      <a:pt x="332" y="376"/>
                    </a:lnTo>
                    <a:lnTo>
                      <a:pt x="250" y="379"/>
                    </a:lnTo>
                    <a:lnTo>
                      <a:pt x="166" y="380"/>
                    </a:lnTo>
                    <a:lnTo>
                      <a:pt x="83" y="382"/>
                    </a:lnTo>
                    <a:lnTo>
                      <a:pt x="0" y="382"/>
                    </a:lnTo>
                    <a:lnTo>
                      <a:pt x="0" y="382"/>
                    </a:lnTo>
                    <a:lnTo>
                      <a:pt x="0" y="382"/>
                    </a:lnTo>
                    <a:lnTo>
                      <a:pt x="0" y="1188"/>
                    </a:lnTo>
                  </a:path>
                </a:pathLst>
              </a:custGeom>
              <a:solidFill>
                <a:schemeClr val="accent1">
                  <a:lumMod val="75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0" name="Freeform 7">
                <a:extLst>
                  <a:ext uri="{FF2B5EF4-FFF2-40B4-BE49-F238E27FC236}">
                    <a16:creationId xmlns:a16="http://schemas.microsoft.com/office/drawing/2014/main" id="{EF56F28D-5156-4E8B-85C8-A3B793F2A696}"/>
                  </a:ext>
                </a:extLst>
              </p:cNvPr>
              <p:cNvSpPr>
                <a:spLocks/>
              </p:cNvSpPr>
              <p:nvPr/>
            </p:nvSpPr>
            <p:spPr bwMode="auto">
              <a:xfrm>
                <a:off x="4051300" y="1301310"/>
                <a:ext cx="199309" cy="446711"/>
              </a:xfrm>
              <a:custGeom>
                <a:avLst/>
                <a:gdLst/>
                <a:ahLst/>
                <a:cxnLst>
                  <a:cxn ang="0">
                    <a:pos x="3021" y="0"/>
                  </a:cxn>
                  <a:cxn ang="0">
                    <a:pos x="0" y="1815"/>
                  </a:cxn>
                  <a:cxn ang="0">
                    <a:pos x="386" y="6345"/>
                  </a:cxn>
                  <a:cxn ang="0">
                    <a:pos x="1350" y="6762"/>
                  </a:cxn>
                  <a:cxn ang="0">
                    <a:pos x="1387" y="6675"/>
                  </a:cxn>
                  <a:cxn ang="0">
                    <a:pos x="1424" y="6589"/>
                  </a:cxn>
                  <a:cxn ang="0">
                    <a:pos x="1461" y="6503"/>
                  </a:cxn>
                  <a:cxn ang="0">
                    <a:pos x="1499" y="6418"/>
                  </a:cxn>
                  <a:cxn ang="0">
                    <a:pos x="1537" y="6333"/>
                  </a:cxn>
                  <a:cxn ang="0">
                    <a:pos x="1576" y="6249"/>
                  </a:cxn>
                  <a:cxn ang="0">
                    <a:pos x="1615" y="6166"/>
                  </a:cxn>
                  <a:cxn ang="0">
                    <a:pos x="1654" y="6083"/>
                  </a:cxn>
                  <a:cxn ang="0">
                    <a:pos x="1694" y="6000"/>
                  </a:cxn>
                  <a:cxn ang="0">
                    <a:pos x="1735" y="5919"/>
                  </a:cxn>
                  <a:cxn ang="0">
                    <a:pos x="1777" y="5838"/>
                  </a:cxn>
                  <a:cxn ang="0">
                    <a:pos x="1818" y="5759"/>
                  </a:cxn>
                  <a:cxn ang="0">
                    <a:pos x="1861" y="5680"/>
                  </a:cxn>
                  <a:cxn ang="0">
                    <a:pos x="1904" y="5601"/>
                  </a:cxn>
                  <a:cxn ang="0">
                    <a:pos x="1948" y="5523"/>
                  </a:cxn>
                  <a:cxn ang="0">
                    <a:pos x="1992" y="5447"/>
                  </a:cxn>
                  <a:cxn ang="0">
                    <a:pos x="2037" y="5371"/>
                  </a:cxn>
                  <a:cxn ang="0">
                    <a:pos x="2083" y="5295"/>
                  </a:cxn>
                  <a:cxn ang="0">
                    <a:pos x="2129" y="5221"/>
                  </a:cxn>
                  <a:cxn ang="0">
                    <a:pos x="2176" y="5148"/>
                  </a:cxn>
                  <a:cxn ang="0">
                    <a:pos x="2224" y="5076"/>
                  </a:cxn>
                  <a:cxn ang="0">
                    <a:pos x="2272" y="5005"/>
                  </a:cxn>
                  <a:cxn ang="0">
                    <a:pos x="2321" y="4934"/>
                  </a:cxn>
                  <a:cxn ang="0">
                    <a:pos x="2371" y="4864"/>
                  </a:cxn>
                  <a:cxn ang="0">
                    <a:pos x="2421" y="4796"/>
                  </a:cxn>
                  <a:cxn ang="0">
                    <a:pos x="2473" y="4729"/>
                  </a:cxn>
                  <a:cxn ang="0">
                    <a:pos x="2525" y="4662"/>
                  </a:cxn>
                  <a:cxn ang="0">
                    <a:pos x="2579" y="4596"/>
                  </a:cxn>
                  <a:cxn ang="0">
                    <a:pos x="2633" y="4532"/>
                  </a:cxn>
                  <a:cxn ang="0">
                    <a:pos x="2687" y="4468"/>
                  </a:cxn>
                  <a:cxn ang="0">
                    <a:pos x="2742" y="4406"/>
                  </a:cxn>
                  <a:cxn ang="0">
                    <a:pos x="2799" y="4345"/>
                  </a:cxn>
                  <a:cxn ang="0">
                    <a:pos x="2795" y="4324"/>
                  </a:cxn>
                  <a:cxn ang="0">
                    <a:pos x="2791" y="4304"/>
                  </a:cxn>
                  <a:cxn ang="0">
                    <a:pos x="2789" y="4283"/>
                  </a:cxn>
                  <a:cxn ang="0">
                    <a:pos x="2788" y="4262"/>
                  </a:cxn>
                  <a:cxn ang="0">
                    <a:pos x="2788" y="3977"/>
                  </a:cxn>
                  <a:cxn ang="0">
                    <a:pos x="2790" y="3695"/>
                  </a:cxn>
                  <a:cxn ang="0">
                    <a:pos x="2795" y="3415"/>
                  </a:cxn>
                  <a:cxn ang="0">
                    <a:pos x="2800" y="3137"/>
                  </a:cxn>
                  <a:cxn ang="0">
                    <a:pos x="2809" y="2863"/>
                  </a:cxn>
                  <a:cxn ang="0">
                    <a:pos x="2819" y="2591"/>
                  </a:cxn>
                  <a:cxn ang="0">
                    <a:pos x="2830" y="2321"/>
                  </a:cxn>
                  <a:cxn ang="0">
                    <a:pos x="2845" y="2054"/>
                  </a:cxn>
                  <a:cxn ang="0">
                    <a:pos x="2860" y="1788"/>
                  </a:cxn>
                  <a:cxn ang="0">
                    <a:pos x="2877" y="1525"/>
                  </a:cxn>
                  <a:cxn ang="0">
                    <a:pos x="2897" y="1265"/>
                  </a:cxn>
                  <a:cxn ang="0">
                    <a:pos x="2919" y="1008"/>
                  </a:cxn>
                  <a:cxn ang="0">
                    <a:pos x="2942" y="752"/>
                  </a:cxn>
                  <a:cxn ang="0">
                    <a:pos x="2967" y="499"/>
                  </a:cxn>
                  <a:cxn ang="0">
                    <a:pos x="2993" y="248"/>
                  </a:cxn>
                  <a:cxn ang="0">
                    <a:pos x="3021" y="0"/>
                  </a:cxn>
                </a:cxnLst>
                <a:rect l="0" t="0" r="r" b="b"/>
                <a:pathLst>
                  <a:path w="3021" h="6762">
                    <a:moveTo>
                      <a:pt x="3021" y="0"/>
                    </a:moveTo>
                    <a:lnTo>
                      <a:pt x="0" y="1815"/>
                    </a:lnTo>
                    <a:lnTo>
                      <a:pt x="386" y="6345"/>
                    </a:lnTo>
                    <a:lnTo>
                      <a:pt x="1350" y="6762"/>
                    </a:lnTo>
                    <a:lnTo>
                      <a:pt x="1387" y="6675"/>
                    </a:lnTo>
                    <a:lnTo>
                      <a:pt x="1424" y="6589"/>
                    </a:lnTo>
                    <a:lnTo>
                      <a:pt x="1461" y="6503"/>
                    </a:lnTo>
                    <a:lnTo>
                      <a:pt x="1499" y="6418"/>
                    </a:lnTo>
                    <a:lnTo>
                      <a:pt x="1537" y="6333"/>
                    </a:lnTo>
                    <a:lnTo>
                      <a:pt x="1576" y="6249"/>
                    </a:lnTo>
                    <a:lnTo>
                      <a:pt x="1615" y="6166"/>
                    </a:lnTo>
                    <a:lnTo>
                      <a:pt x="1654" y="6083"/>
                    </a:lnTo>
                    <a:lnTo>
                      <a:pt x="1694" y="6000"/>
                    </a:lnTo>
                    <a:lnTo>
                      <a:pt x="1735" y="5919"/>
                    </a:lnTo>
                    <a:lnTo>
                      <a:pt x="1777" y="5838"/>
                    </a:lnTo>
                    <a:lnTo>
                      <a:pt x="1818" y="5759"/>
                    </a:lnTo>
                    <a:lnTo>
                      <a:pt x="1861" y="5680"/>
                    </a:lnTo>
                    <a:lnTo>
                      <a:pt x="1904" y="5601"/>
                    </a:lnTo>
                    <a:lnTo>
                      <a:pt x="1948" y="5523"/>
                    </a:lnTo>
                    <a:lnTo>
                      <a:pt x="1992" y="5447"/>
                    </a:lnTo>
                    <a:lnTo>
                      <a:pt x="2037" y="5371"/>
                    </a:lnTo>
                    <a:lnTo>
                      <a:pt x="2083" y="5295"/>
                    </a:lnTo>
                    <a:lnTo>
                      <a:pt x="2129" y="5221"/>
                    </a:lnTo>
                    <a:lnTo>
                      <a:pt x="2176" y="5148"/>
                    </a:lnTo>
                    <a:lnTo>
                      <a:pt x="2224" y="5076"/>
                    </a:lnTo>
                    <a:lnTo>
                      <a:pt x="2272" y="5005"/>
                    </a:lnTo>
                    <a:lnTo>
                      <a:pt x="2321" y="4934"/>
                    </a:lnTo>
                    <a:lnTo>
                      <a:pt x="2371" y="4864"/>
                    </a:lnTo>
                    <a:lnTo>
                      <a:pt x="2421" y="4796"/>
                    </a:lnTo>
                    <a:lnTo>
                      <a:pt x="2473" y="4729"/>
                    </a:lnTo>
                    <a:lnTo>
                      <a:pt x="2525" y="4662"/>
                    </a:lnTo>
                    <a:lnTo>
                      <a:pt x="2579" y="4596"/>
                    </a:lnTo>
                    <a:lnTo>
                      <a:pt x="2633" y="4532"/>
                    </a:lnTo>
                    <a:lnTo>
                      <a:pt x="2687" y="4468"/>
                    </a:lnTo>
                    <a:lnTo>
                      <a:pt x="2742" y="4406"/>
                    </a:lnTo>
                    <a:lnTo>
                      <a:pt x="2799" y="4345"/>
                    </a:lnTo>
                    <a:lnTo>
                      <a:pt x="2795" y="4324"/>
                    </a:lnTo>
                    <a:lnTo>
                      <a:pt x="2791" y="4304"/>
                    </a:lnTo>
                    <a:lnTo>
                      <a:pt x="2789" y="4283"/>
                    </a:lnTo>
                    <a:lnTo>
                      <a:pt x="2788" y="4262"/>
                    </a:lnTo>
                    <a:lnTo>
                      <a:pt x="2788" y="3977"/>
                    </a:lnTo>
                    <a:lnTo>
                      <a:pt x="2790" y="3695"/>
                    </a:lnTo>
                    <a:lnTo>
                      <a:pt x="2795" y="3415"/>
                    </a:lnTo>
                    <a:lnTo>
                      <a:pt x="2800" y="3137"/>
                    </a:lnTo>
                    <a:lnTo>
                      <a:pt x="2809" y="2863"/>
                    </a:lnTo>
                    <a:lnTo>
                      <a:pt x="2819" y="2591"/>
                    </a:lnTo>
                    <a:lnTo>
                      <a:pt x="2830" y="2321"/>
                    </a:lnTo>
                    <a:lnTo>
                      <a:pt x="2845" y="2054"/>
                    </a:lnTo>
                    <a:lnTo>
                      <a:pt x="2860" y="1788"/>
                    </a:lnTo>
                    <a:lnTo>
                      <a:pt x="2877" y="1525"/>
                    </a:lnTo>
                    <a:lnTo>
                      <a:pt x="2897" y="1265"/>
                    </a:lnTo>
                    <a:lnTo>
                      <a:pt x="2919" y="1008"/>
                    </a:lnTo>
                    <a:lnTo>
                      <a:pt x="2942" y="752"/>
                    </a:lnTo>
                    <a:lnTo>
                      <a:pt x="2967" y="499"/>
                    </a:lnTo>
                    <a:lnTo>
                      <a:pt x="2993" y="248"/>
                    </a:lnTo>
                    <a:lnTo>
                      <a:pt x="3021" y="0"/>
                    </a:lnTo>
                    <a:close/>
                  </a:path>
                </a:pathLst>
              </a:custGeom>
              <a:solidFill>
                <a:schemeClr val="accent1"/>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1" name="Freeform 8">
                <a:extLst>
                  <a:ext uri="{FF2B5EF4-FFF2-40B4-BE49-F238E27FC236}">
                    <a16:creationId xmlns:a16="http://schemas.microsoft.com/office/drawing/2014/main" id="{F5BA4E39-EBF6-412D-BF55-120EC3218FC2}"/>
                  </a:ext>
                </a:extLst>
              </p:cNvPr>
              <p:cNvSpPr>
                <a:spLocks/>
              </p:cNvSpPr>
              <p:nvPr/>
            </p:nvSpPr>
            <p:spPr bwMode="auto">
              <a:xfrm>
                <a:off x="4893391" y="1301310"/>
                <a:ext cx="199309" cy="446711"/>
              </a:xfrm>
              <a:custGeom>
                <a:avLst/>
                <a:gdLst/>
                <a:ahLst/>
                <a:cxnLst>
                  <a:cxn ang="0">
                    <a:pos x="0" y="0"/>
                  </a:cxn>
                  <a:cxn ang="0">
                    <a:pos x="3021" y="1815"/>
                  </a:cxn>
                  <a:cxn ang="0">
                    <a:pos x="2635" y="6345"/>
                  </a:cxn>
                  <a:cxn ang="0">
                    <a:pos x="1671" y="6762"/>
                  </a:cxn>
                  <a:cxn ang="0">
                    <a:pos x="1634" y="6675"/>
                  </a:cxn>
                  <a:cxn ang="0">
                    <a:pos x="1597" y="6589"/>
                  </a:cxn>
                  <a:cxn ang="0">
                    <a:pos x="1560" y="6503"/>
                  </a:cxn>
                  <a:cxn ang="0">
                    <a:pos x="1522" y="6418"/>
                  </a:cxn>
                  <a:cxn ang="0">
                    <a:pos x="1484" y="6333"/>
                  </a:cxn>
                  <a:cxn ang="0">
                    <a:pos x="1445" y="6248"/>
                  </a:cxn>
                  <a:cxn ang="0">
                    <a:pos x="1406" y="6166"/>
                  </a:cxn>
                  <a:cxn ang="0">
                    <a:pos x="1367" y="6083"/>
                  </a:cxn>
                  <a:cxn ang="0">
                    <a:pos x="1327" y="6000"/>
                  </a:cxn>
                  <a:cxn ang="0">
                    <a:pos x="1286" y="5919"/>
                  </a:cxn>
                  <a:cxn ang="0">
                    <a:pos x="1244" y="5838"/>
                  </a:cxn>
                  <a:cxn ang="0">
                    <a:pos x="1203" y="5759"/>
                  </a:cxn>
                  <a:cxn ang="0">
                    <a:pos x="1160" y="5680"/>
                  </a:cxn>
                  <a:cxn ang="0">
                    <a:pos x="1117" y="5601"/>
                  </a:cxn>
                  <a:cxn ang="0">
                    <a:pos x="1073" y="5523"/>
                  </a:cxn>
                  <a:cxn ang="0">
                    <a:pos x="1029" y="5447"/>
                  </a:cxn>
                  <a:cxn ang="0">
                    <a:pos x="984" y="5371"/>
                  </a:cxn>
                  <a:cxn ang="0">
                    <a:pos x="938" y="5295"/>
                  </a:cxn>
                  <a:cxn ang="0">
                    <a:pos x="892" y="5221"/>
                  </a:cxn>
                  <a:cxn ang="0">
                    <a:pos x="845" y="5148"/>
                  </a:cxn>
                  <a:cxn ang="0">
                    <a:pos x="797" y="5076"/>
                  </a:cxn>
                  <a:cxn ang="0">
                    <a:pos x="749" y="5005"/>
                  </a:cxn>
                  <a:cxn ang="0">
                    <a:pos x="700" y="4934"/>
                  </a:cxn>
                  <a:cxn ang="0">
                    <a:pos x="650" y="4864"/>
                  </a:cxn>
                  <a:cxn ang="0">
                    <a:pos x="600" y="4796"/>
                  </a:cxn>
                  <a:cxn ang="0">
                    <a:pos x="548" y="4729"/>
                  </a:cxn>
                  <a:cxn ang="0">
                    <a:pos x="496" y="4662"/>
                  </a:cxn>
                  <a:cxn ang="0">
                    <a:pos x="442" y="4596"/>
                  </a:cxn>
                  <a:cxn ang="0">
                    <a:pos x="388" y="4532"/>
                  </a:cxn>
                  <a:cxn ang="0">
                    <a:pos x="334" y="4468"/>
                  </a:cxn>
                  <a:cxn ang="0">
                    <a:pos x="279" y="4406"/>
                  </a:cxn>
                  <a:cxn ang="0">
                    <a:pos x="222" y="4345"/>
                  </a:cxn>
                  <a:cxn ang="0">
                    <a:pos x="226" y="4324"/>
                  </a:cxn>
                  <a:cxn ang="0">
                    <a:pos x="230" y="4304"/>
                  </a:cxn>
                  <a:cxn ang="0">
                    <a:pos x="232" y="4283"/>
                  </a:cxn>
                  <a:cxn ang="0">
                    <a:pos x="233" y="4262"/>
                  </a:cxn>
                  <a:cxn ang="0">
                    <a:pos x="233" y="3977"/>
                  </a:cxn>
                  <a:cxn ang="0">
                    <a:pos x="231" y="3695"/>
                  </a:cxn>
                  <a:cxn ang="0">
                    <a:pos x="226" y="3415"/>
                  </a:cxn>
                  <a:cxn ang="0">
                    <a:pos x="221" y="3137"/>
                  </a:cxn>
                  <a:cxn ang="0">
                    <a:pos x="212" y="2863"/>
                  </a:cxn>
                  <a:cxn ang="0">
                    <a:pos x="202" y="2591"/>
                  </a:cxn>
                  <a:cxn ang="0">
                    <a:pos x="191" y="2321"/>
                  </a:cxn>
                  <a:cxn ang="0">
                    <a:pos x="176" y="2054"/>
                  </a:cxn>
                  <a:cxn ang="0">
                    <a:pos x="161" y="1788"/>
                  </a:cxn>
                  <a:cxn ang="0">
                    <a:pos x="144" y="1525"/>
                  </a:cxn>
                  <a:cxn ang="0">
                    <a:pos x="124" y="1265"/>
                  </a:cxn>
                  <a:cxn ang="0">
                    <a:pos x="102" y="1007"/>
                  </a:cxn>
                  <a:cxn ang="0">
                    <a:pos x="79" y="752"/>
                  </a:cxn>
                  <a:cxn ang="0">
                    <a:pos x="54" y="498"/>
                  </a:cxn>
                  <a:cxn ang="0">
                    <a:pos x="28" y="248"/>
                  </a:cxn>
                  <a:cxn ang="0">
                    <a:pos x="0" y="0"/>
                  </a:cxn>
                </a:cxnLst>
                <a:rect l="0" t="0" r="r" b="b"/>
                <a:pathLst>
                  <a:path w="3021" h="6762">
                    <a:moveTo>
                      <a:pt x="0" y="0"/>
                    </a:moveTo>
                    <a:lnTo>
                      <a:pt x="3021" y="1815"/>
                    </a:lnTo>
                    <a:lnTo>
                      <a:pt x="2635" y="6345"/>
                    </a:lnTo>
                    <a:lnTo>
                      <a:pt x="1671" y="6762"/>
                    </a:lnTo>
                    <a:lnTo>
                      <a:pt x="1634" y="6675"/>
                    </a:lnTo>
                    <a:lnTo>
                      <a:pt x="1597" y="6589"/>
                    </a:lnTo>
                    <a:lnTo>
                      <a:pt x="1560" y="6503"/>
                    </a:lnTo>
                    <a:lnTo>
                      <a:pt x="1522" y="6418"/>
                    </a:lnTo>
                    <a:lnTo>
                      <a:pt x="1484" y="6333"/>
                    </a:lnTo>
                    <a:lnTo>
                      <a:pt x="1445" y="6248"/>
                    </a:lnTo>
                    <a:lnTo>
                      <a:pt x="1406" y="6166"/>
                    </a:lnTo>
                    <a:lnTo>
                      <a:pt x="1367" y="6083"/>
                    </a:lnTo>
                    <a:lnTo>
                      <a:pt x="1327" y="6000"/>
                    </a:lnTo>
                    <a:lnTo>
                      <a:pt x="1286" y="5919"/>
                    </a:lnTo>
                    <a:lnTo>
                      <a:pt x="1244" y="5838"/>
                    </a:lnTo>
                    <a:lnTo>
                      <a:pt x="1203" y="5759"/>
                    </a:lnTo>
                    <a:lnTo>
                      <a:pt x="1160" y="5680"/>
                    </a:lnTo>
                    <a:lnTo>
                      <a:pt x="1117" y="5601"/>
                    </a:lnTo>
                    <a:lnTo>
                      <a:pt x="1073" y="5523"/>
                    </a:lnTo>
                    <a:lnTo>
                      <a:pt x="1029" y="5447"/>
                    </a:lnTo>
                    <a:lnTo>
                      <a:pt x="984" y="5371"/>
                    </a:lnTo>
                    <a:lnTo>
                      <a:pt x="938" y="5295"/>
                    </a:lnTo>
                    <a:lnTo>
                      <a:pt x="892" y="5221"/>
                    </a:lnTo>
                    <a:lnTo>
                      <a:pt x="845" y="5148"/>
                    </a:lnTo>
                    <a:lnTo>
                      <a:pt x="797" y="5076"/>
                    </a:lnTo>
                    <a:lnTo>
                      <a:pt x="749" y="5005"/>
                    </a:lnTo>
                    <a:lnTo>
                      <a:pt x="700" y="4934"/>
                    </a:lnTo>
                    <a:lnTo>
                      <a:pt x="650" y="4864"/>
                    </a:lnTo>
                    <a:lnTo>
                      <a:pt x="600" y="4796"/>
                    </a:lnTo>
                    <a:lnTo>
                      <a:pt x="548" y="4729"/>
                    </a:lnTo>
                    <a:lnTo>
                      <a:pt x="496" y="4662"/>
                    </a:lnTo>
                    <a:lnTo>
                      <a:pt x="442" y="4596"/>
                    </a:lnTo>
                    <a:lnTo>
                      <a:pt x="388" y="4532"/>
                    </a:lnTo>
                    <a:lnTo>
                      <a:pt x="334" y="4468"/>
                    </a:lnTo>
                    <a:lnTo>
                      <a:pt x="279" y="4406"/>
                    </a:lnTo>
                    <a:lnTo>
                      <a:pt x="222" y="4345"/>
                    </a:lnTo>
                    <a:lnTo>
                      <a:pt x="226" y="4324"/>
                    </a:lnTo>
                    <a:lnTo>
                      <a:pt x="230" y="4304"/>
                    </a:lnTo>
                    <a:lnTo>
                      <a:pt x="232" y="4283"/>
                    </a:lnTo>
                    <a:lnTo>
                      <a:pt x="233" y="4262"/>
                    </a:lnTo>
                    <a:lnTo>
                      <a:pt x="233" y="3977"/>
                    </a:lnTo>
                    <a:lnTo>
                      <a:pt x="231" y="3695"/>
                    </a:lnTo>
                    <a:lnTo>
                      <a:pt x="226" y="3415"/>
                    </a:lnTo>
                    <a:lnTo>
                      <a:pt x="221" y="3137"/>
                    </a:lnTo>
                    <a:lnTo>
                      <a:pt x="212" y="2863"/>
                    </a:lnTo>
                    <a:lnTo>
                      <a:pt x="202" y="2591"/>
                    </a:lnTo>
                    <a:lnTo>
                      <a:pt x="191" y="2321"/>
                    </a:lnTo>
                    <a:lnTo>
                      <a:pt x="176" y="2054"/>
                    </a:lnTo>
                    <a:lnTo>
                      <a:pt x="161" y="1788"/>
                    </a:lnTo>
                    <a:lnTo>
                      <a:pt x="144" y="1525"/>
                    </a:lnTo>
                    <a:lnTo>
                      <a:pt x="124" y="1265"/>
                    </a:lnTo>
                    <a:lnTo>
                      <a:pt x="102" y="1007"/>
                    </a:lnTo>
                    <a:lnTo>
                      <a:pt x="79" y="752"/>
                    </a:lnTo>
                    <a:lnTo>
                      <a:pt x="54" y="498"/>
                    </a:lnTo>
                    <a:lnTo>
                      <a:pt x="28" y="248"/>
                    </a:lnTo>
                    <a:lnTo>
                      <a:pt x="0" y="0"/>
                    </a:lnTo>
                  </a:path>
                </a:pathLst>
              </a:custGeom>
              <a:solidFill>
                <a:schemeClr val="accent1"/>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2" name="Freeform 9">
                <a:extLst>
                  <a:ext uri="{FF2B5EF4-FFF2-40B4-BE49-F238E27FC236}">
                    <a16:creationId xmlns:a16="http://schemas.microsoft.com/office/drawing/2014/main" id="{E906C956-9326-48FA-985D-1DB17A984EAA}"/>
                  </a:ext>
                </a:extLst>
              </p:cNvPr>
              <p:cNvSpPr>
                <a:spLocks/>
              </p:cNvSpPr>
              <p:nvPr/>
            </p:nvSpPr>
            <p:spPr bwMode="auto">
              <a:xfrm>
                <a:off x="4278817" y="1657777"/>
                <a:ext cx="293183" cy="110522"/>
              </a:xfrm>
              <a:custGeom>
                <a:avLst/>
                <a:gdLst/>
                <a:ahLst/>
                <a:cxnLst>
                  <a:cxn ang="0">
                    <a:pos x="21" y="119"/>
                  </a:cxn>
                  <a:cxn ang="0">
                    <a:pos x="90" y="343"/>
                  </a:cxn>
                  <a:cxn ang="0">
                    <a:pos x="191" y="546"/>
                  </a:cxn>
                  <a:cxn ang="0">
                    <a:pos x="325" y="729"/>
                  </a:cxn>
                  <a:cxn ang="0">
                    <a:pos x="489" y="894"/>
                  </a:cxn>
                  <a:cxn ang="0">
                    <a:pos x="685" y="1041"/>
                  </a:cxn>
                  <a:cxn ang="0">
                    <a:pos x="911" y="1171"/>
                  </a:cxn>
                  <a:cxn ang="0">
                    <a:pos x="1166" y="1282"/>
                  </a:cxn>
                  <a:cxn ang="0">
                    <a:pos x="1451" y="1380"/>
                  </a:cxn>
                  <a:cxn ang="0">
                    <a:pos x="1764" y="1461"/>
                  </a:cxn>
                  <a:cxn ang="0">
                    <a:pos x="2103" y="1528"/>
                  </a:cxn>
                  <a:cxn ang="0">
                    <a:pos x="2471" y="1582"/>
                  </a:cxn>
                  <a:cxn ang="0">
                    <a:pos x="2864" y="1622"/>
                  </a:cxn>
                  <a:cxn ang="0">
                    <a:pos x="3283" y="1651"/>
                  </a:cxn>
                  <a:cxn ang="0">
                    <a:pos x="3728" y="1668"/>
                  </a:cxn>
                  <a:cxn ang="0">
                    <a:pos x="4197" y="1674"/>
                  </a:cxn>
                  <a:cxn ang="0">
                    <a:pos x="4441" y="687"/>
                  </a:cxn>
                  <a:cxn ang="0">
                    <a:pos x="4025" y="681"/>
                  </a:cxn>
                  <a:cxn ang="0">
                    <a:pos x="3625" y="673"/>
                  </a:cxn>
                  <a:cxn ang="0">
                    <a:pos x="3243" y="661"/>
                  </a:cxn>
                  <a:cxn ang="0">
                    <a:pos x="2878" y="644"/>
                  </a:cxn>
                  <a:cxn ang="0">
                    <a:pos x="2529" y="624"/>
                  </a:cxn>
                  <a:cxn ang="0">
                    <a:pos x="2199" y="599"/>
                  </a:cxn>
                  <a:cxn ang="0">
                    <a:pos x="1889" y="567"/>
                  </a:cxn>
                  <a:cxn ang="0">
                    <a:pos x="1596" y="532"/>
                  </a:cxn>
                  <a:cxn ang="0">
                    <a:pos x="1324" y="489"/>
                  </a:cxn>
                  <a:cxn ang="0">
                    <a:pos x="1071" y="441"/>
                  </a:cxn>
                  <a:cxn ang="0">
                    <a:pos x="839" y="386"/>
                  </a:cxn>
                  <a:cxn ang="0">
                    <a:pos x="626" y="325"/>
                  </a:cxn>
                  <a:cxn ang="0">
                    <a:pos x="437" y="256"/>
                  </a:cxn>
                  <a:cxn ang="0">
                    <a:pos x="269" y="178"/>
                  </a:cxn>
                  <a:cxn ang="0">
                    <a:pos x="123" y="92"/>
                  </a:cxn>
                  <a:cxn ang="0">
                    <a:pos x="0" y="0"/>
                  </a:cxn>
                </a:cxnLst>
                <a:rect l="0" t="0" r="r" b="b"/>
                <a:pathLst>
                  <a:path w="4441" h="1674">
                    <a:moveTo>
                      <a:pt x="0" y="0"/>
                    </a:moveTo>
                    <a:lnTo>
                      <a:pt x="21" y="119"/>
                    </a:lnTo>
                    <a:lnTo>
                      <a:pt x="51" y="233"/>
                    </a:lnTo>
                    <a:lnTo>
                      <a:pt x="90" y="343"/>
                    </a:lnTo>
                    <a:lnTo>
                      <a:pt x="136" y="447"/>
                    </a:lnTo>
                    <a:lnTo>
                      <a:pt x="191" y="546"/>
                    </a:lnTo>
                    <a:lnTo>
                      <a:pt x="254" y="640"/>
                    </a:lnTo>
                    <a:lnTo>
                      <a:pt x="325" y="729"/>
                    </a:lnTo>
                    <a:lnTo>
                      <a:pt x="403" y="814"/>
                    </a:lnTo>
                    <a:lnTo>
                      <a:pt x="489" y="894"/>
                    </a:lnTo>
                    <a:lnTo>
                      <a:pt x="583" y="970"/>
                    </a:lnTo>
                    <a:lnTo>
                      <a:pt x="685" y="1041"/>
                    </a:lnTo>
                    <a:lnTo>
                      <a:pt x="794" y="1108"/>
                    </a:lnTo>
                    <a:lnTo>
                      <a:pt x="911" y="1171"/>
                    </a:lnTo>
                    <a:lnTo>
                      <a:pt x="1035" y="1229"/>
                    </a:lnTo>
                    <a:lnTo>
                      <a:pt x="1166" y="1282"/>
                    </a:lnTo>
                    <a:lnTo>
                      <a:pt x="1305" y="1333"/>
                    </a:lnTo>
                    <a:lnTo>
                      <a:pt x="1451" y="1380"/>
                    </a:lnTo>
                    <a:lnTo>
                      <a:pt x="1604" y="1422"/>
                    </a:lnTo>
                    <a:lnTo>
                      <a:pt x="1764" y="1461"/>
                    </a:lnTo>
                    <a:lnTo>
                      <a:pt x="1930" y="1497"/>
                    </a:lnTo>
                    <a:lnTo>
                      <a:pt x="2103" y="1528"/>
                    </a:lnTo>
                    <a:lnTo>
                      <a:pt x="2284" y="1557"/>
                    </a:lnTo>
                    <a:lnTo>
                      <a:pt x="2471" y="1582"/>
                    </a:lnTo>
                    <a:lnTo>
                      <a:pt x="2664" y="1604"/>
                    </a:lnTo>
                    <a:lnTo>
                      <a:pt x="2864" y="1622"/>
                    </a:lnTo>
                    <a:lnTo>
                      <a:pt x="3071" y="1638"/>
                    </a:lnTo>
                    <a:lnTo>
                      <a:pt x="3283" y="1651"/>
                    </a:lnTo>
                    <a:lnTo>
                      <a:pt x="3503" y="1660"/>
                    </a:lnTo>
                    <a:lnTo>
                      <a:pt x="3728" y="1668"/>
                    </a:lnTo>
                    <a:lnTo>
                      <a:pt x="3959" y="1671"/>
                    </a:lnTo>
                    <a:lnTo>
                      <a:pt x="4197" y="1674"/>
                    </a:lnTo>
                    <a:lnTo>
                      <a:pt x="4441" y="1672"/>
                    </a:lnTo>
                    <a:lnTo>
                      <a:pt x="4441" y="687"/>
                    </a:lnTo>
                    <a:lnTo>
                      <a:pt x="4231" y="685"/>
                    </a:lnTo>
                    <a:lnTo>
                      <a:pt x="4025" y="681"/>
                    </a:lnTo>
                    <a:lnTo>
                      <a:pt x="3823" y="678"/>
                    </a:lnTo>
                    <a:lnTo>
                      <a:pt x="3625" y="673"/>
                    </a:lnTo>
                    <a:lnTo>
                      <a:pt x="3432" y="668"/>
                    </a:lnTo>
                    <a:lnTo>
                      <a:pt x="3243" y="661"/>
                    </a:lnTo>
                    <a:lnTo>
                      <a:pt x="3057" y="653"/>
                    </a:lnTo>
                    <a:lnTo>
                      <a:pt x="2878" y="644"/>
                    </a:lnTo>
                    <a:lnTo>
                      <a:pt x="2701" y="634"/>
                    </a:lnTo>
                    <a:lnTo>
                      <a:pt x="2529" y="624"/>
                    </a:lnTo>
                    <a:lnTo>
                      <a:pt x="2363" y="612"/>
                    </a:lnTo>
                    <a:lnTo>
                      <a:pt x="2199" y="599"/>
                    </a:lnTo>
                    <a:lnTo>
                      <a:pt x="2042" y="584"/>
                    </a:lnTo>
                    <a:lnTo>
                      <a:pt x="1889" y="567"/>
                    </a:lnTo>
                    <a:lnTo>
                      <a:pt x="1740" y="551"/>
                    </a:lnTo>
                    <a:lnTo>
                      <a:pt x="1596" y="532"/>
                    </a:lnTo>
                    <a:lnTo>
                      <a:pt x="1458" y="511"/>
                    </a:lnTo>
                    <a:lnTo>
                      <a:pt x="1324" y="489"/>
                    </a:lnTo>
                    <a:lnTo>
                      <a:pt x="1194" y="467"/>
                    </a:lnTo>
                    <a:lnTo>
                      <a:pt x="1071" y="441"/>
                    </a:lnTo>
                    <a:lnTo>
                      <a:pt x="952" y="414"/>
                    </a:lnTo>
                    <a:lnTo>
                      <a:pt x="839" y="386"/>
                    </a:lnTo>
                    <a:lnTo>
                      <a:pt x="730" y="356"/>
                    </a:lnTo>
                    <a:lnTo>
                      <a:pt x="626" y="325"/>
                    </a:lnTo>
                    <a:lnTo>
                      <a:pt x="529" y="290"/>
                    </a:lnTo>
                    <a:lnTo>
                      <a:pt x="437" y="256"/>
                    </a:lnTo>
                    <a:lnTo>
                      <a:pt x="349" y="218"/>
                    </a:lnTo>
                    <a:lnTo>
                      <a:pt x="269" y="178"/>
                    </a:lnTo>
                    <a:lnTo>
                      <a:pt x="193" y="136"/>
                    </a:lnTo>
                    <a:lnTo>
                      <a:pt x="123" y="92"/>
                    </a:lnTo>
                    <a:lnTo>
                      <a:pt x="58" y="47"/>
                    </a:lnTo>
                    <a:lnTo>
                      <a:pt x="0" y="0"/>
                    </a:lnTo>
                    <a:close/>
                  </a:path>
                </a:pathLst>
              </a:custGeom>
              <a:solidFill>
                <a:schemeClr val="accent1">
                  <a:lumMod val="75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3" name="Line 12">
                <a:extLst>
                  <a:ext uri="{FF2B5EF4-FFF2-40B4-BE49-F238E27FC236}">
                    <a16:creationId xmlns:a16="http://schemas.microsoft.com/office/drawing/2014/main" id="{AA9E4F78-7B7D-4294-A620-6D0C3E98D99F}"/>
                  </a:ext>
                </a:extLst>
              </p:cNvPr>
              <p:cNvSpPr>
                <a:spLocks noChangeShapeType="1"/>
              </p:cNvSpPr>
              <p:nvPr/>
            </p:nvSpPr>
            <p:spPr bwMode="auto">
              <a:xfrm>
                <a:off x="4572000" y="933213"/>
                <a:ext cx="463" cy="566481"/>
              </a:xfrm>
              <a:prstGeom prst="line">
                <a:avLst/>
              </a:prstGeom>
              <a:no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4" name="Freeform 13">
                <a:extLst>
                  <a:ext uri="{FF2B5EF4-FFF2-40B4-BE49-F238E27FC236}">
                    <a16:creationId xmlns:a16="http://schemas.microsoft.com/office/drawing/2014/main" id="{99C9F0E5-A762-4700-BA0F-0CCFA69C3E22}"/>
                  </a:ext>
                </a:extLst>
              </p:cNvPr>
              <p:cNvSpPr>
                <a:spLocks/>
              </p:cNvSpPr>
              <p:nvPr/>
            </p:nvSpPr>
            <p:spPr bwMode="auto">
              <a:xfrm>
                <a:off x="4442056" y="1051596"/>
                <a:ext cx="259888" cy="260350"/>
              </a:xfrm>
              <a:custGeom>
                <a:avLst/>
                <a:gdLst/>
                <a:ahLst/>
                <a:cxnLst>
                  <a:cxn ang="0">
                    <a:pos x="2171" y="3931"/>
                  </a:cxn>
                  <a:cxn ang="0">
                    <a:pos x="2461" y="3879"/>
                  </a:cxn>
                  <a:cxn ang="0">
                    <a:pos x="2736" y="3785"/>
                  </a:cxn>
                  <a:cxn ang="0">
                    <a:pos x="2991" y="3655"/>
                  </a:cxn>
                  <a:cxn ang="0">
                    <a:pos x="3222" y="3490"/>
                  </a:cxn>
                  <a:cxn ang="0">
                    <a:pos x="3427" y="3295"/>
                  </a:cxn>
                  <a:cxn ang="0">
                    <a:pos x="3603" y="3071"/>
                  </a:cxn>
                  <a:cxn ang="0">
                    <a:pos x="3746" y="2823"/>
                  </a:cxn>
                  <a:cxn ang="0">
                    <a:pos x="3852" y="2555"/>
                  </a:cxn>
                  <a:cxn ang="0">
                    <a:pos x="3918" y="2270"/>
                  </a:cxn>
                  <a:cxn ang="0">
                    <a:pos x="3940" y="1971"/>
                  </a:cxn>
                  <a:cxn ang="0">
                    <a:pos x="3918" y="1671"/>
                  </a:cxn>
                  <a:cxn ang="0">
                    <a:pos x="3852" y="1385"/>
                  </a:cxn>
                  <a:cxn ang="0">
                    <a:pos x="3746" y="1117"/>
                  </a:cxn>
                  <a:cxn ang="0">
                    <a:pos x="3603" y="870"/>
                  </a:cxn>
                  <a:cxn ang="0">
                    <a:pos x="3427" y="647"/>
                  </a:cxn>
                  <a:cxn ang="0">
                    <a:pos x="3222" y="451"/>
                  </a:cxn>
                  <a:cxn ang="0">
                    <a:pos x="2991" y="286"/>
                  </a:cxn>
                  <a:cxn ang="0">
                    <a:pos x="2736" y="155"/>
                  </a:cxn>
                  <a:cxn ang="0">
                    <a:pos x="2461" y="62"/>
                  </a:cxn>
                  <a:cxn ang="0">
                    <a:pos x="2171" y="10"/>
                  </a:cxn>
                  <a:cxn ang="0">
                    <a:pos x="1869" y="2"/>
                  </a:cxn>
                  <a:cxn ang="0">
                    <a:pos x="1574" y="40"/>
                  </a:cxn>
                  <a:cxn ang="0">
                    <a:pos x="1294" y="120"/>
                  </a:cxn>
                  <a:cxn ang="0">
                    <a:pos x="1032" y="239"/>
                  </a:cxn>
                  <a:cxn ang="0">
                    <a:pos x="793" y="392"/>
                  </a:cxn>
                  <a:cxn ang="0">
                    <a:pos x="579" y="579"/>
                  </a:cxn>
                  <a:cxn ang="0">
                    <a:pos x="392" y="793"/>
                  </a:cxn>
                  <a:cxn ang="0">
                    <a:pos x="238" y="1032"/>
                  </a:cxn>
                  <a:cxn ang="0">
                    <a:pos x="119" y="1294"/>
                  </a:cxn>
                  <a:cxn ang="0">
                    <a:pos x="40" y="1574"/>
                  </a:cxn>
                  <a:cxn ang="0">
                    <a:pos x="2" y="1869"/>
                  </a:cxn>
                  <a:cxn ang="0">
                    <a:pos x="10" y="2172"/>
                  </a:cxn>
                  <a:cxn ang="0">
                    <a:pos x="62" y="2462"/>
                  </a:cxn>
                  <a:cxn ang="0">
                    <a:pos x="155" y="2736"/>
                  </a:cxn>
                  <a:cxn ang="0">
                    <a:pos x="286" y="2991"/>
                  </a:cxn>
                  <a:cxn ang="0">
                    <a:pos x="451" y="3222"/>
                  </a:cxn>
                  <a:cxn ang="0">
                    <a:pos x="647" y="3428"/>
                  </a:cxn>
                  <a:cxn ang="0">
                    <a:pos x="870" y="3603"/>
                  </a:cxn>
                  <a:cxn ang="0">
                    <a:pos x="1117" y="3746"/>
                  </a:cxn>
                  <a:cxn ang="0">
                    <a:pos x="1385" y="3852"/>
                  </a:cxn>
                  <a:cxn ang="0">
                    <a:pos x="1671" y="3918"/>
                  </a:cxn>
                  <a:cxn ang="0">
                    <a:pos x="1971" y="3941"/>
                  </a:cxn>
                </a:cxnLst>
                <a:rect l="0" t="0" r="r" b="b"/>
                <a:pathLst>
                  <a:path w="3940" h="3941">
                    <a:moveTo>
                      <a:pt x="1971" y="3941"/>
                    </a:moveTo>
                    <a:lnTo>
                      <a:pt x="2071" y="3938"/>
                    </a:lnTo>
                    <a:lnTo>
                      <a:pt x="2171" y="3931"/>
                    </a:lnTo>
                    <a:lnTo>
                      <a:pt x="2270" y="3918"/>
                    </a:lnTo>
                    <a:lnTo>
                      <a:pt x="2366" y="3900"/>
                    </a:lnTo>
                    <a:lnTo>
                      <a:pt x="2461" y="3879"/>
                    </a:lnTo>
                    <a:lnTo>
                      <a:pt x="2555" y="3852"/>
                    </a:lnTo>
                    <a:lnTo>
                      <a:pt x="2646" y="3821"/>
                    </a:lnTo>
                    <a:lnTo>
                      <a:pt x="2736" y="3785"/>
                    </a:lnTo>
                    <a:lnTo>
                      <a:pt x="2823" y="3746"/>
                    </a:lnTo>
                    <a:lnTo>
                      <a:pt x="2908" y="3703"/>
                    </a:lnTo>
                    <a:lnTo>
                      <a:pt x="2991" y="3655"/>
                    </a:lnTo>
                    <a:lnTo>
                      <a:pt x="3070" y="3603"/>
                    </a:lnTo>
                    <a:lnTo>
                      <a:pt x="3148" y="3548"/>
                    </a:lnTo>
                    <a:lnTo>
                      <a:pt x="3222" y="3490"/>
                    </a:lnTo>
                    <a:lnTo>
                      <a:pt x="3293" y="3428"/>
                    </a:lnTo>
                    <a:lnTo>
                      <a:pt x="3363" y="3363"/>
                    </a:lnTo>
                    <a:lnTo>
                      <a:pt x="3427" y="3295"/>
                    </a:lnTo>
                    <a:lnTo>
                      <a:pt x="3490" y="3222"/>
                    </a:lnTo>
                    <a:lnTo>
                      <a:pt x="3548" y="3148"/>
                    </a:lnTo>
                    <a:lnTo>
                      <a:pt x="3603" y="3071"/>
                    </a:lnTo>
                    <a:lnTo>
                      <a:pt x="3654" y="2991"/>
                    </a:lnTo>
                    <a:lnTo>
                      <a:pt x="3702" y="2908"/>
                    </a:lnTo>
                    <a:lnTo>
                      <a:pt x="3746" y="2823"/>
                    </a:lnTo>
                    <a:lnTo>
                      <a:pt x="3785" y="2736"/>
                    </a:lnTo>
                    <a:lnTo>
                      <a:pt x="3821" y="2647"/>
                    </a:lnTo>
                    <a:lnTo>
                      <a:pt x="3852" y="2555"/>
                    </a:lnTo>
                    <a:lnTo>
                      <a:pt x="3878" y="2462"/>
                    </a:lnTo>
                    <a:lnTo>
                      <a:pt x="3900" y="2366"/>
                    </a:lnTo>
                    <a:lnTo>
                      <a:pt x="3918" y="2270"/>
                    </a:lnTo>
                    <a:lnTo>
                      <a:pt x="3930" y="2172"/>
                    </a:lnTo>
                    <a:lnTo>
                      <a:pt x="3938" y="2071"/>
                    </a:lnTo>
                    <a:lnTo>
                      <a:pt x="3940" y="1971"/>
                    </a:lnTo>
                    <a:lnTo>
                      <a:pt x="3938" y="1869"/>
                    </a:lnTo>
                    <a:lnTo>
                      <a:pt x="3930" y="1770"/>
                    </a:lnTo>
                    <a:lnTo>
                      <a:pt x="3918" y="1671"/>
                    </a:lnTo>
                    <a:lnTo>
                      <a:pt x="3900" y="1574"/>
                    </a:lnTo>
                    <a:lnTo>
                      <a:pt x="3878" y="1479"/>
                    </a:lnTo>
                    <a:lnTo>
                      <a:pt x="3852" y="1385"/>
                    </a:lnTo>
                    <a:lnTo>
                      <a:pt x="3821" y="1294"/>
                    </a:lnTo>
                    <a:lnTo>
                      <a:pt x="3785" y="1204"/>
                    </a:lnTo>
                    <a:lnTo>
                      <a:pt x="3746" y="1117"/>
                    </a:lnTo>
                    <a:lnTo>
                      <a:pt x="3702" y="1032"/>
                    </a:lnTo>
                    <a:lnTo>
                      <a:pt x="3654" y="949"/>
                    </a:lnTo>
                    <a:lnTo>
                      <a:pt x="3603" y="870"/>
                    </a:lnTo>
                    <a:lnTo>
                      <a:pt x="3548" y="793"/>
                    </a:lnTo>
                    <a:lnTo>
                      <a:pt x="3490" y="718"/>
                    </a:lnTo>
                    <a:lnTo>
                      <a:pt x="3427" y="647"/>
                    </a:lnTo>
                    <a:lnTo>
                      <a:pt x="3363" y="579"/>
                    </a:lnTo>
                    <a:lnTo>
                      <a:pt x="3293" y="513"/>
                    </a:lnTo>
                    <a:lnTo>
                      <a:pt x="3222" y="451"/>
                    </a:lnTo>
                    <a:lnTo>
                      <a:pt x="3148" y="392"/>
                    </a:lnTo>
                    <a:lnTo>
                      <a:pt x="3070" y="337"/>
                    </a:lnTo>
                    <a:lnTo>
                      <a:pt x="2991" y="286"/>
                    </a:lnTo>
                    <a:lnTo>
                      <a:pt x="2908" y="239"/>
                    </a:lnTo>
                    <a:lnTo>
                      <a:pt x="2823" y="195"/>
                    </a:lnTo>
                    <a:lnTo>
                      <a:pt x="2736" y="155"/>
                    </a:lnTo>
                    <a:lnTo>
                      <a:pt x="2646" y="120"/>
                    </a:lnTo>
                    <a:lnTo>
                      <a:pt x="2555" y="89"/>
                    </a:lnTo>
                    <a:lnTo>
                      <a:pt x="2461" y="62"/>
                    </a:lnTo>
                    <a:lnTo>
                      <a:pt x="2366" y="40"/>
                    </a:lnTo>
                    <a:lnTo>
                      <a:pt x="2270" y="23"/>
                    </a:lnTo>
                    <a:lnTo>
                      <a:pt x="2171" y="10"/>
                    </a:lnTo>
                    <a:lnTo>
                      <a:pt x="2071" y="2"/>
                    </a:lnTo>
                    <a:lnTo>
                      <a:pt x="1971" y="0"/>
                    </a:lnTo>
                    <a:lnTo>
                      <a:pt x="1869" y="2"/>
                    </a:lnTo>
                    <a:lnTo>
                      <a:pt x="1769" y="10"/>
                    </a:lnTo>
                    <a:lnTo>
                      <a:pt x="1671" y="23"/>
                    </a:lnTo>
                    <a:lnTo>
                      <a:pt x="1574" y="40"/>
                    </a:lnTo>
                    <a:lnTo>
                      <a:pt x="1479" y="62"/>
                    </a:lnTo>
                    <a:lnTo>
                      <a:pt x="1385" y="89"/>
                    </a:lnTo>
                    <a:lnTo>
                      <a:pt x="1294" y="120"/>
                    </a:lnTo>
                    <a:lnTo>
                      <a:pt x="1204" y="155"/>
                    </a:lnTo>
                    <a:lnTo>
                      <a:pt x="1117" y="195"/>
                    </a:lnTo>
                    <a:lnTo>
                      <a:pt x="1032" y="239"/>
                    </a:lnTo>
                    <a:lnTo>
                      <a:pt x="949" y="286"/>
                    </a:lnTo>
                    <a:lnTo>
                      <a:pt x="870" y="337"/>
                    </a:lnTo>
                    <a:lnTo>
                      <a:pt x="793" y="392"/>
                    </a:lnTo>
                    <a:lnTo>
                      <a:pt x="718" y="451"/>
                    </a:lnTo>
                    <a:lnTo>
                      <a:pt x="647" y="513"/>
                    </a:lnTo>
                    <a:lnTo>
                      <a:pt x="579" y="579"/>
                    </a:lnTo>
                    <a:lnTo>
                      <a:pt x="513" y="647"/>
                    </a:lnTo>
                    <a:lnTo>
                      <a:pt x="451" y="718"/>
                    </a:lnTo>
                    <a:lnTo>
                      <a:pt x="392" y="793"/>
                    </a:lnTo>
                    <a:lnTo>
                      <a:pt x="337" y="870"/>
                    </a:lnTo>
                    <a:lnTo>
                      <a:pt x="286" y="949"/>
                    </a:lnTo>
                    <a:lnTo>
                      <a:pt x="238" y="1032"/>
                    </a:lnTo>
                    <a:lnTo>
                      <a:pt x="194" y="1117"/>
                    </a:lnTo>
                    <a:lnTo>
                      <a:pt x="155" y="1204"/>
                    </a:lnTo>
                    <a:lnTo>
                      <a:pt x="119" y="1294"/>
                    </a:lnTo>
                    <a:lnTo>
                      <a:pt x="89" y="1385"/>
                    </a:lnTo>
                    <a:lnTo>
                      <a:pt x="62" y="1479"/>
                    </a:lnTo>
                    <a:lnTo>
                      <a:pt x="40" y="1574"/>
                    </a:lnTo>
                    <a:lnTo>
                      <a:pt x="22" y="1671"/>
                    </a:lnTo>
                    <a:lnTo>
                      <a:pt x="10" y="1770"/>
                    </a:lnTo>
                    <a:lnTo>
                      <a:pt x="2" y="1869"/>
                    </a:lnTo>
                    <a:lnTo>
                      <a:pt x="0" y="1971"/>
                    </a:lnTo>
                    <a:lnTo>
                      <a:pt x="2" y="2071"/>
                    </a:lnTo>
                    <a:lnTo>
                      <a:pt x="10" y="2172"/>
                    </a:lnTo>
                    <a:lnTo>
                      <a:pt x="22" y="2270"/>
                    </a:lnTo>
                    <a:lnTo>
                      <a:pt x="40" y="2366"/>
                    </a:lnTo>
                    <a:lnTo>
                      <a:pt x="62" y="2462"/>
                    </a:lnTo>
                    <a:lnTo>
                      <a:pt x="89" y="2555"/>
                    </a:lnTo>
                    <a:lnTo>
                      <a:pt x="119" y="2647"/>
                    </a:lnTo>
                    <a:lnTo>
                      <a:pt x="155" y="2736"/>
                    </a:lnTo>
                    <a:lnTo>
                      <a:pt x="194" y="2823"/>
                    </a:lnTo>
                    <a:lnTo>
                      <a:pt x="238" y="2908"/>
                    </a:lnTo>
                    <a:lnTo>
                      <a:pt x="286" y="2991"/>
                    </a:lnTo>
                    <a:lnTo>
                      <a:pt x="337" y="3071"/>
                    </a:lnTo>
                    <a:lnTo>
                      <a:pt x="392" y="3148"/>
                    </a:lnTo>
                    <a:lnTo>
                      <a:pt x="451" y="3222"/>
                    </a:lnTo>
                    <a:lnTo>
                      <a:pt x="513" y="3295"/>
                    </a:lnTo>
                    <a:lnTo>
                      <a:pt x="579" y="3363"/>
                    </a:lnTo>
                    <a:lnTo>
                      <a:pt x="647" y="3428"/>
                    </a:lnTo>
                    <a:lnTo>
                      <a:pt x="718" y="3490"/>
                    </a:lnTo>
                    <a:lnTo>
                      <a:pt x="793" y="3548"/>
                    </a:lnTo>
                    <a:lnTo>
                      <a:pt x="870" y="3603"/>
                    </a:lnTo>
                    <a:lnTo>
                      <a:pt x="949" y="3655"/>
                    </a:lnTo>
                    <a:lnTo>
                      <a:pt x="1032" y="3703"/>
                    </a:lnTo>
                    <a:lnTo>
                      <a:pt x="1117" y="3746"/>
                    </a:lnTo>
                    <a:lnTo>
                      <a:pt x="1204" y="3785"/>
                    </a:lnTo>
                    <a:lnTo>
                      <a:pt x="1294" y="3821"/>
                    </a:lnTo>
                    <a:lnTo>
                      <a:pt x="1385" y="3852"/>
                    </a:lnTo>
                    <a:lnTo>
                      <a:pt x="1479" y="3879"/>
                    </a:lnTo>
                    <a:lnTo>
                      <a:pt x="1574" y="3900"/>
                    </a:lnTo>
                    <a:lnTo>
                      <a:pt x="1671" y="3918"/>
                    </a:lnTo>
                    <a:lnTo>
                      <a:pt x="1769" y="3931"/>
                    </a:lnTo>
                    <a:lnTo>
                      <a:pt x="1869" y="3938"/>
                    </a:lnTo>
                    <a:lnTo>
                      <a:pt x="1971" y="3941"/>
                    </a:lnTo>
                  </a:path>
                </a:pathLst>
              </a:custGeom>
              <a:gradFill flip="none" rotWithShape="1">
                <a:gsLst>
                  <a:gs pos="0">
                    <a:schemeClr val="bg1"/>
                  </a:gs>
                  <a:gs pos="50000">
                    <a:schemeClr val="bg1">
                      <a:lumMod val="85000"/>
                    </a:schemeClr>
                  </a:gs>
                  <a:gs pos="100000">
                    <a:schemeClr val="bg1">
                      <a:lumMod val="75000"/>
                    </a:schemeClr>
                  </a:gs>
                </a:gsLst>
                <a:path path="circle">
                  <a:fillToRect l="50000" t="50000" r="50000" b="50000"/>
                </a:path>
                <a:tileRect/>
              </a:gra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5" name="Freeform 16">
                <a:extLst>
                  <a:ext uri="{FF2B5EF4-FFF2-40B4-BE49-F238E27FC236}">
                    <a16:creationId xmlns:a16="http://schemas.microsoft.com/office/drawing/2014/main" id="{C2BB14A1-F6FF-4984-A257-52E303F767F0}"/>
                  </a:ext>
                </a:extLst>
              </p:cNvPr>
              <p:cNvSpPr>
                <a:spLocks/>
              </p:cNvSpPr>
              <p:nvPr/>
            </p:nvSpPr>
            <p:spPr bwMode="auto">
              <a:xfrm>
                <a:off x="4261245" y="1614840"/>
                <a:ext cx="310755" cy="90637"/>
              </a:xfrm>
              <a:custGeom>
                <a:avLst/>
                <a:gdLst/>
                <a:ahLst/>
                <a:cxnLst>
                  <a:cxn ang="0">
                    <a:pos x="7" y="27"/>
                  </a:cxn>
                  <a:cxn ang="0">
                    <a:pos x="2" y="77"/>
                  </a:cxn>
                  <a:cxn ang="0">
                    <a:pos x="0" y="127"/>
                  </a:cxn>
                  <a:cxn ang="0">
                    <a:pos x="1" y="176"/>
                  </a:cxn>
                  <a:cxn ang="0">
                    <a:pos x="5" y="225"/>
                  </a:cxn>
                  <a:cxn ang="0">
                    <a:pos x="12" y="272"/>
                  </a:cxn>
                  <a:cxn ang="0">
                    <a:pos x="23" y="318"/>
                  </a:cxn>
                  <a:cxn ang="0">
                    <a:pos x="36" y="364"/>
                  </a:cxn>
                  <a:cxn ang="0">
                    <a:pos x="52" y="409"/>
                  </a:cxn>
                  <a:cxn ang="0">
                    <a:pos x="72" y="451"/>
                  </a:cxn>
                  <a:cxn ang="0">
                    <a:pos x="93" y="494"/>
                  </a:cxn>
                  <a:cxn ang="0">
                    <a:pos x="119" y="535"/>
                  </a:cxn>
                  <a:cxn ang="0">
                    <a:pos x="147" y="576"/>
                  </a:cxn>
                  <a:cxn ang="0">
                    <a:pos x="177" y="615"/>
                  </a:cxn>
                  <a:cxn ang="0">
                    <a:pos x="211" y="655"/>
                  </a:cxn>
                  <a:cxn ang="0">
                    <a:pos x="247" y="691"/>
                  </a:cxn>
                  <a:cxn ang="0">
                    <a:pos x="265" y="697"/>
                  </a:cxn>
                  <a:cxn ang="0">
                    <a:pos x="321" y="732"/>
                  </a:cxn>
                  <a:cxn ang="0">
                    <a:pos x="456" y="821"/>
                  </a:cxn>
                  <a:cxn ang="0">
                    <a:pos x="612" y="903"/>
                  </a:cxn>
                  <a:cxn ang="0">
                    <a:pos x="792" y="975"/>
                  </a:cxn>
                  <a:cxn ang="0">
                    <a:pos x="993" y="1041"/>
                  </a:cxn>
                  <a:cxn ang="0">
                    <a:pos x="1215" y="1099"/>
                  </a:cxn>
                  <a:cxn ang="0">
                    <a:pos x="1457" y="1152"/>
                  </a:cxn>
                  <a:cxn ang="0">
                    <a:pos x="1721" y="1196"/>
                  </a:cxn>
                  <a:cxn ang="0">
                    <a:pos x="2003" y="1236"/>
                  </a:cxn>
                  <a:cxn ang="0">
                    <a:pos x="2305" y="1269"/>
                  </a:cxn>
                  <a:cxn ang="0">
                    <a:pos x="2626" y="1297"/>
                  </a:cxn>
                  <a:cxn ang="0">
                    <a:pos x="2964" y="1319"/>
                  </a:cxn>
                  <a:cxn ang="0">
                    <a:pos x="3320" y="1338"/>
                  </a:cxn>
                  <a:cxn ang="0">
                    <a:pos x="3695" y="1353"/>
                  </a:cxn>
                  <a:cxn ang="0">
                    <a:pos x="4086" y="1363"/>
                  </a:cxn>
                  <a:cxn ang="0">
                    <a:pos x="4494" y="1370"/>
                  </a:cxn>
                  <a:cxn ang="0">
                    <a:pos x="4704" y="652"/>
                  </a:cxn>
                  <a:cxn ang="0">
                    <a:pos x="4604" y="653"/>
                  </a:cxn>
                  <a:cxn ang="0">
                    <a:pos x="4447" y="652"/>
                  </a:cxn>
                  <a:cxn ang="0">
                    <a:pos x="4237" y="649"/>
                  </a:cxn>
                  <a:cxn ang="0">
                    <a:pos x="3982" y="641"/>
                  </a:cxn>
                  <a:cxn ang="0">
                    <a:pos x="3688" y="629"/>
                  </a:cxn>
                  <a:cxn ang="0">
                    <a:pos x="3364" y="612"/>
                  </a:cxn>
                  <a:cxn ang="0">
                    <a:pos x="3017" y="589"/>
                  </a:cxn>
                  <a:cxn ang="0">
                    <a:pos x="2652" y="560"/>
                  </a:cxn>
                  <a:cxn ang="0">
                    <a:pos x="2279" y="523"/>
                  </a:cxn>
                  <a:cxn ang="0">
                    <a:pos x="1904" y="478"/>
                  </a:cxn>
                  <a:cxn ang="0">
                    <a:pos x="1534" y="424"/>
                  </a:cxn>
                  <a:cxn ang="0">
                    <a:pos x="1177" y="361"/>
                  </a:cxn>
                  <a:cxn ang="0">
                    <a:pos x="838" y="288"/>
                  </a:cxn>
                  <a:cxn ang="0">
                    <a:pos x="526" y="203"/>
                  </a:cxn>
                  <a:cxn ang="0">
                    <a:pos x="248" y="108"/>
                  </a:cxn>
                  <a:cxn ang="0">
                    <a:pos x="10" y="0"/>
                  </a:cxn>
                </a:cxnLst>
                <a:rect l="0" t="0" r="r" b="b"/>
                <a:pathLst>
                  <a:path w="4704" h="1372">
                    <a:moveTo>
                      <a:pt x="10" y="0"/>
                    </a:moveTo>
                    <a:lnTo>
                      <a:pt x="7" y="27"/>
                    </a:lnTo>
                    <a:lnTo>
                      <a:pt x="4" y="52"/>
                    </a:lnTo>
                    <a:lnTo>
                      <a:pt x="2" y="77"/>
                    </a:lnTo>
                    <a:lnTo>
                      <a:pt x="0" y="103"/>
                    </a:lnTo>
                    <a:lnTo>
                      <a:pt x="0" y="127"/>
                    </a:lnTo>
                    <a:lnTo>
                      <a:pt x="0" y="152"/>
                    </a:lnTo>
                    <a:lnTo>
                      <a:pt x="1" y="176"/>
                    </a:lnTo>
                    <a:lnTo>
                      <a:pt x="2" y="201"/>
                    </a:lnTo>
                    <a:lnTo>
                      <a:pt x="5" y="225"/>
                    </a:lnTo>
                    <a:lnTo>
                      <a:pt x="8" y="249"/>
                    </a:lnTo>
                    <a:lnTo>
                      <a:pt x="12" y="272"/>
                    </a:lnTo>
                    <a:lnTo>
                      <a:pt x="17" y="296"/>
                    </a:lnTo>
                    <a:lnTo>
                      <a:pt x="23" y="318"/>
                    </a:lnTo>
                    <a:lnTo>
                      <a:pt x="29" y="342"/>
                    </a:lnTo>
                    <a:lnTo>
                      <a:pt x="36" y="364"/>
                    </a:lnTo>
                    <a:lnTo>
                      <a:pt x="44" y="386"/>
                    </a:lnTo>
                    <a:lnTo>
                      <a:pt x="52" y="409"/>
                    </a:lnTo>
                    <a:lnTo>
                      <a:pt x="62" y="430"/>
                    </a:lnTo>
                    <a:lnTo>
                      <a:pt x="72" y="451"/>
                    </a:lnTo>
                    <a:lnTo>
                      <a:pt x="82" y="472"/>
                    </a:lnTo>
                    <a:lnTo>
                      <a:pt x="93" y="494"/>
                    </a:lnTo>
                    <a:lnTo>
                      <a:pt x="105" y="515"/>
                    </a:lnTo>
                    <a:lnTo>
                      <a:pt x="119" y="535"/>
                    </a:lnTo>
                    <a:lnTo>
                      <a:pt x="132" y="556"/>
                    </a:lnTo>
                    <a:lnTo>
                      <a:pt x="147" y="576"/>
                    </a:lnTo>
                    <a:lnTo>
                      <a:pt x="161" y="596"/>
                    </a:lnTo>
                    <a:lnTo>
                      <a:pt x="177" y="615"/>
                    </a:lnTo>
                    <a:lnTo>
                      <a:pt x="193" y="636"/>
                    </a:lnTo>
                    <a:lnTo>
                      <a:pt x="211" y="655"/>
                    </a:lnTo>
                    <a:lnTo>
                      <a:pt x="229" y="674"/>
                    </a:lnTo>
                    <a:lnTo>
                      <a:pt x="247" y="691"/>
                    </a:lnTo>
                    <a:lnTo>
                      <a:pt x="267" y="710"/>
                    </a:lnTo>
                    <a:lnTo>
                      <a:pt x="265" y="697"/>
                    </a:lnTo>
                    <a:lnTo>
                      <a:pt x="263" y="685"/>
                    </a:lnTo>
                    <a:lnTo>
                      <a:pt x="321" y="732"/>
                    </a:lnTo>
                    <a:lnTo>
                      <a:pt x="386" y="777"/>
                    </a:lnTo>
                    <a:lnTo>
                      <a:pt x="456" y="821"/>
                    </a:lnTo>
                    <a:lnTo>
                      <a:pt x="532" y="863"/>
                    </a:lnTo>
                    <a:lnTo>
                      <a:pt x="612" y="903"/>
                    </a:lnTo>
                    <a:lnTo>
                      <a:pt x="700" y="941"/>
                    </a:lnTo>
                    <a:lnTo>
                      <a:pt x="792" y="975"/>
                    </a:lnTo>
                    <a:lnTo>
                      <a:pt x="889" y="1010"/>
                    </a:lnTo>
                    <a:lnTo>
                      <a:pt x="993" y="1041"/>
                    </a:lnTo>
                    <a:lnTo>
                      <a:pt x="1102" y="1071"/>
                    </a:lnTo>
                    <a:lnTo>
                      <a:pt x="1215" y="1099"/>
                    </a:lnTo>
                    <a:lnTo>
                      <a:pt x="1334" y="1126"/>
                    </a:lnTo>
                    <a:lnTo>
                      <a:pt x="1457" y="1152"/>
                    </a:lnTo>
                    <a:lnTo>
                      <a:pt x="1587" y="1174"/>
                    </a:lnTo>
                    <a:lnTo>
                      <a:pt x="1721" y="1196"/>
                    </a:lnTo>
                    <a:lnTo>
                      <a:pt x="1859" y="1217"/>
                    </a:lnTo>
                    <a:lnTo>
                      <a:pt x="2003" y="1236"/>
                    </a:lnTo>
                    <a:lnTo>
                      <a:pt x="2152" y="1252"/>
                    </a:lnTo>
                    <a:lnTo>
                      <a:pt x="2305" y="1269"/>
                    </a:lnTo>
                    <a:lnTo>
                      <a:pt x="2462" y="1284"/>
                    </a:lnTo>
                    <a:lnTo>
                      <a:pt x="2626" y="1297"/>
                    </a:lnTo>
                    <a:lnTo>
                      <a:pt x="2792" y="1309"/>
                    </a:lnTo>
                    <a:lnTo>
                      <a:pt x="2964" y="1319"/>
                    </a:lnTo>
                    <a:lnTo>
                      <a:pt x="3141" y="1329"/>
                    </a:lnTo>
                    <a:lnTo>
                      <a:pt x="3320" y="1338"/>
                    </a:lnTo>
                    <a:lnTo>
                      <a:pt x="3506" y="1346"/>
                    </a:lnTo>
                    <a:lnTo>
                      <a:pt x="3695" y="1353"/>
                    </a:lnTo>
                    <a:lnTo>
                      <a:pt x="3888" y="1358"/>
                    </a:lnTo>
                    <a:lnTo>
                      <a:pt x="4086" y="1363"/>
                    </a:lnTo>
                    <a:lnTo>
                      <a:pt x="4288" y="1366"/>
                    </a:lnTo>
                    <a:lnTo>
                      <a:pt x="4494" y="1370"/>
                    </a:lnTo>
                    <a:lnTo>
                      <a:pt x="4704" y="1372"/>
                    </a:lnTo>
                    <a:lnTo>
                      <a:pt x="4704" y="652"/>
                    </a:lnTo>
                    <a:lnTo>
                      <a:pt x="4661" y="653"/>
                    </a:lnTo>
                    <a:lnTo>
                      <a:pt x="4604" y="653"/>
                    </a:lnTo>
                    <a:lnTo>
                      <a:pt x="4533" y="653"/>
                    </a:lnTo>
                    <a:lnTo>
                      <a:pt x="4447" y="652"/>
                    </a:lnTo>
                    <a:lnTo>
                      <a:pt x="4347" y="651"/>
                    </a:lnTo>
                    <a:lnTo>
                      <a:pt x="4237" y="649"/>
                    </a:lnTo>
                    <a:lnTo>
                      <a:pt x="4114" y="646"/>
                    </a:lnTo>
                    <a:lnTo>
                      <a:pt x="3982" y="641"/>
                    </a:lnTo>
                    <a:lnTo>
                      <a:pt x="3839" y="636"/>
                    </a:lnTo>
                    <a:lnTo>
                      <a:pt x="3688" y="629"/>
                    </a:lnTo>
                    <a:lnTo>
                      <a:pt x="3529" y="621"/>
                    </a:lnTo>
                    <a:lnTo>
                      <a:pt x="3364" y="612"/>
                    </a:lnTo>
                    <a:lnTo>
                      <a:pt x="3193" y="601"/>
                    </a:lnTo>
                    <a:lnTo>
                      <a:pt x="3017" y="589"/>
                    </a:lnTo>
                    <a:lnTo>
                      <a:pt x="2837" y="575"/>
                    </a:lnTo>
                    <a:lnTo>
                      <a:pt x="2652" y="560"/>
                    </a:lnTo>
                    <a:lnTo>
                      <a:pt x="2467" y="542"/>
                    </a:lnTo>
                    <a:lnTo>
                      <a:pt x="2279" y="523"/>
                    </a:lnTo>
                    <a:lnTo>
                      <a:pt x="2092" y="501"/>
                    </a:lnTo>
                    <a:lnTo>
                      <a:pt x="1904" y="478"/>
                    </a:lnTo>
                    <a:lnTo>
                      <a:pt x="1718" y="452"/>
                    </a:lnTo>
                    <a:lnTo>
                      <a:pt x="1534" y="424"/>
                    </a:lnTo>
                    <a:lnTo>
                      <a:pt x="1353" y="394"/>
                    </a:lnTo>
                    <a:lnTo>
                      <a:pt x="1177" y="361"/>
                    </a:lnTo>
                    <a:lnTo>
                      <a:pt x="1005" y="326"/>
                    </a:lnTo>
                    <a:lnTo>
                      <a:pt x="838" y="288"/>
                    </a:lnTo>
                    <a:lnTo>
                      <a:pt x="678" y="247"/>
                    </a:lnTo>
                    <a:lnTo>
                      <a:pt x="526" y="203"/>
                    </a:lnTo>
                    <a:lnTo>
                      <a:pt x="382" y="157"/>
                    </a:lnTo>
                    <a:lnTo>
                      <a:pt x="248" y="108"/>
                    </a:lnTo>
                    <a:lnTo>
                      <a:pt x="124" y="56"/>
                    </a:lnTo>
                    <a:lnTo>
                      <a:pt x="10" y="0"/>
                    </a:lnTo>
                    <a:close/>
                  </a:path>
                </a:pathLst>
              </a:custGeom>
              <a:solidFill>
                <a:schemeClr val="accent1"/>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6" name="Freeform 17">
                <a:extLst>
                  <a:ext uri="{FF2B5EF4-FFF2-40B4-BE49-F238E27FC236}">
                    <a16:creationId xmlns:a16="http://schemas.microsoft.com/office/drawing/2014/main" id="{6872B259-E900-4E98-B728-1175F0E963D1}"/>
                  </a:ext>
                </a:extLst>
              </p:cNvPr>
              <p:cNvSpPr>
                <a:spLocks/>
              </p:cNvSpPr>
              <p:nvPr/>
            </p:nvSpPr>
            <p:spPr bwMode="auto">
              <a:xfrm>
                <a:off x="4572000" y="1657777"/>
                <a:ext cx="293183" cy="110522"/>
              </a:xfrm>
              <a:custGeom>
                <a:avLst/>
                <a:gdLst/>
                <a:ahLst/>
                <a:cxnLst>
                  <a:cxn ang="0">
                    <a:pos x="4418" y="119"/>
                  </a:cxn>
                  <a:cxn ang="0">
                    <a:pos x="4349" y="343"/>
                  </a:cxn>
                  <a:cxn ang="0">
                    <a:pos x="4248" y="546"/>
                  </a:cxn>
                  <a:cxn ang="0">
                    <a:pos x="4114" y="729"/>
                  </a:cxn>
                  <a:cxn ang="0">
                    <a:pos x="3950" y="894"/>
                  </a:cxn>
                  <a:cxn ang="0">
                    <a:pos x="3754" y="1041"/>
                  </a:cxn>
                  <a:cxn ang="0">
                    <a:pos x="3528" y="1171"/>
                  </a:cxn>
                  <a:cxn ang="0">
                    <a:pos x="3273" y="1282"/>
                  </a:cxn>
                  <a:cxn ang="0">
                    <a:pos x="2988" y="1380"/>
                  </a:cxn>
                  <a:cxn ang="0">
                    <a:pos x="2675" y="1461"/>
                  </a:cxn>
                  <a:cxn ang="0">
                    <a:pos x="2336" y="1528"/>
                  </a:cxn>
                  <a:cxn ang="0">
                    <a:pos x="1968" y="1582"/>
                  </a:cxn>
                  <a:cxn ang="0">
                    <a:pos x="1575" y="1622"/>
                  </a:cxn>
                  <a:cxn ang="0">
                    <a:pos x="1156" y="1651"/>
                  </a:cxn>
                  <a:cxn ang="0">
                    <a:pos x="711" y="1668"/>
                  </a:cxn>
                  <a:cxn ang="0">
                    <a:pos x="242" y="1674"/>
                  </a:cxn>
                  <a:cxn ang="0">
                    <a:pos x="0" y="687"/>
                  </a:cxn>
                  <a:cxn ang="0">
                    <a:pos x="414" y="681"/>
                  </a:cxn>
                  <a:cxn ang="0">
                    <a:pos x="814" y="673"/>
                  </a:cxn>
                  <a:cxn ang="0">
                    <a:pos x="1196" y="661"/>
                  </a:cxn>
                  <a:cxn ang="0">
                    <a:pos x="1561" y="644"/>
                  </a:cxn>
                  <a:cxn ang="0">
                    <a:pos x="1910" y="624"/>
                  </a:cxn>
                  <a:cxn ang="0">
                    <a:pos x="2240" y="599"/>
                  </a:cxn>
                  <a:cxn ang="0">
                    <a:pos x="2550" y="567"/>
                  </a:cxn>
                  <a:cxn ang="0">
                    <a:pos x="2843" y="532"/>
                  </a:cxn>
                  <a:cxn ang="0">
                    <a:pos x="3115" y="489"/>
                  </a:cxn>
                  <a:cxn ang="0">
                    <a:pos x="3368" y="441"/>
                  </a:cxn>
                  <a:cxn ang="0">
                    <a:pos x="3600" y="386"/>
                  </a:cxn>
                  <a:cxn ang="0">
                    <a:pos x="3813" y="325"/>
                  </a:cxn>
                  <a:cxn ang="0">
                    <a:pos x="4002" y="256"/>
                  </a:cxn>
                  <a:cxn ang="0">
                    <a:pos x="4170" y="178"/>
                  </a:cxn>
                  <a:cxn ang="0">
                    <a:pos x="4316" y="92"/>
                  </a:cxn>
                  <a:cxn ang="0">
                    <a:pos x="4439" y="0"/>
                  </a:cxn>
                </a:cxnLst>
                <a:rect l="0" t="0" r="r" b="b"/>
                <a:pathLst>
                  <a:path w="4439" h="1674">
                    <a:moveTo>
                      <a:pt x="4439" y="0"/>
                    </a:moveTo>
                    <a:lnTo>
                      <a:pt x="4418" y="119"/>
                    </a:lnTo>
                    <a:lnTo>
                      <a:pt x="4388" y="233"/>
                    </a:lnTo>
                    <a:lnTo>
                      <a:pt x="4349" y="343"/>
                    </a:lnTo>
                    <a:lnTo>
                      <a:pt x="4303" y="447"/>
                    </a:lnTo>
                    <a:lnTo>
                      <a:pt x="4248" y="546"/>
                    </a:lnTo>
                    <a:lnTo>
                      <a:pt x="4186" y="640"/>
                    </a:lnTo>
                    <a:lnTo>
                      <a:pt x="4114" y="729"/>
                    </a:lnTo>
                    <a:lnTo>
                      <a:pt x="4036" y="814"/>
                    </a:lnTo>
                    <a:lnTo>
                      <a:pt x="3950" y="894"/>
                    </a:lnTo>
                    <a:lnTo>
                      <a:pt x="3856" y="970"/>
                    </a:lnTo>
                    <a:lnTo>
                      <a:pt x="3754" y="1041"/>
                    </a:lnTo>
                    <a:lnTo>
                      <a:pt x="3645" y="1108"/>
                    </a:lnTo>
                    <a:lnTo>
                      <a:pt x="3528" y="1171"/>
                    </a:lnTo>
                    <a:lnTo>
                      <a:pt x="3404" y="1229"/>
                    </a:lnTo>
                    <a:lnTo>
                      <a:pt x="3273" y="1282"/>
                    </a:lnTo>
                    <a:lnTo>
                      <a:pt x="3134" y="1333"/>
                    </a:lnTo>
                    <a:lnTo>
                      <a:pt x="2988" y="1380"/>
                    </a:lnTo>
                    <a:lnTo>
                      <a:pt x="2835" y="1422"/>
                    </a:lnTo>
                    <a:lnTo>
                      <a:pt x="2675" y="1461"/>
                    </a:lnTo>
                    <a:lnTo>
                      <a:pt x="2509" y="1497"/>
                    </a:lnTo>
                    <a:lnTo>
                      <a:pt x="2336" y="1528"/>
                    </a:lnTo>
                    <a:lnTo>
                      <a:pt x="2155" y="1557"/>
                    </a:lnTo>
                    <a:lnTo>
                      <a:pt x="1968" y="1582"/>
                    </a:lnTo>
                    <a:lnTo>
                      <a:pt x="1775" y="1604"/>
                    </a:lnTo>
                    <a:lnTo>
                      <a:pt x="1575" y="1622"/>
                    </a:lnTo>
                    <a:lnTo>
                      <a:pt x="1368" y="1638"/>
                    </a:lnTo>
                    <a:lnTo>
                      <a:pt x="1156" y="1651"/>
                    </a:lnTo>
                    <a:lnTo>
                      <a:pt x="937" y="1660"/>
                    </a:lnTo>
                    <a:lnTo>
                      <a:pt x="711" y="1668"/>
                    </a:lnTo>
                    <a:lnTo>
                      <a:pt x="480" y="1671"/>
                    </a:lnTo>
                    <a:lnTo>
                      <a:pt x="242" y="1674"/>
                    </a:lnTo>
                    <a:lnTo>
                      <a:pt x="0" y="1672"/>
                    </a:lnTo>
                    <a:lnTo>
                      <a:pt x="0" y="687"/>
                    </a:lnTo>
                    <a:lnTo>
                      <a:pt x="208" y="685"/>
                    </a:lnTo>
                    <a:lnTo>
                      <a:pt x="414" y="681"/>
                    </a:lnTo>
                    <a:lnTo>
                      <a:pt x="616" y="678"/>
                    </a:lnTo>
                    <a:lnTo>
                      <a:pt x="814" y="673"/>
                    </a:lnTo>
                    <a:lnTo>
                      <a:pt x="1007" y="668"/>
                    </a:lnTo>
                    <a:lnTo>
                      <a:pt x="1196" y="661"/>
                    </a:lnTo>
                    <a:lnTo>
                      <a:pt x="1382" y="653"/>
                    </a:lnTo>
                    <a:lnTo>
                      <a:pt x="1561" y="644"/>
                    </a:lnTo>
                    <a:lnTo>
                      <a:pt x="1738" y="634"/>
                    </a:lnTo>
                    <a:lnTo>
                      <a:pt x="1910" y="624"/>
                    </a:lnTo>
                    <a:lnTo>
                      <a:pt x="2076" y="612"/>
                    </a:lnTo>
                    <a:lnTo>
                      <a:pt x="2240" y="599"/>
                    </a:lnTo>
                    <a:lnTo>
                      <a:pt x="2397" y="584"/>
                    </a:lnTo>
                    <a:lnTo>
                      <a:pt x="2550" y="567"/>
                    </a:lnTo>
                    <a:lnTo>
                      <a:pt x="2699" y="551"/>
                    </a:lnTo>
                    <a:lnTo>
                      <a:pt x="2843" y="532"/>
                    </a:lnTo>
                    <a:lnTo>
                      <a:pt x="2981" y="511"/>
                    </a:lnTo>
                    <a:lnTo>
                      <a:pt x="3115" y="489"/>
                    </a:lnTo>
                    <a:lnTo>
                      <a:pt x="3245" y="467"/>
                    </a:lnTo>
                    <a:lnTo>
                      <a:pt x="3368" y="441"/>
                    </a:lnTo>
                    <a:lnTo>
                      <a:pt x="3487" y="414"/>
                    </a:lnTo>
                    <a:lnTo>
                      <a:pt x="3600" y="386"/>
                    </a:lnTo>
                    <a:lnTo>
                      <a:pt x="3709" y="356"/>
                    </a:lnTo>
                    <a:lnTo>
                      <a:pt x="3813" y="325"/>
                    </a:lnTo>
                    <a:lnTo>
                      <a:pt x="3910" y="290"/>
                    </a:lnTo>
                    <a:lnTo>
                      <a:pt x="4002" y="256"/>
                    </a:lnTo>
                    <a:lnTo>
                      <a:pt x="4090" y="218"/>
                    </a:lnTo>
                    <a:lnTo>
                      <a:pt x="4170" y="178"/>
                    </a:lnTo>
                    <a:lnTo>
                      <a:pt x="4246" y="136"/>
                    </a:lnTo>
                    <a:lnTo>
                      <a:pt x="4316" y="92"/>
                    </a:lnTo>
                    <a:lnTo>
                      <a:pt x="4381" y="47"/>
                    </a:lnTo>
                    <a:lnTo>
                      <a:pt x="4439" y="0"/>
                    </a:lnTo>
                    <a:close/>
                  </a:path>
                </a:pathLst>
              </a:custGeom>
              <a:solidFill>
                <a:schemeClr val="accent1">
                  <a:lumMod val="50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7" name="Freeform 18">
                <a:extLst>
                  <a:ext uri="{FF2B5EF4-FFF2-40B4-BE49-F238E27FC236}">
                    <a16:creationId xmlns:a16="http://schemas.microsoft.com/office/drawing/2014/main" id="{F5F4E170-FD87-4F42-AF4C-F94805E4F989}"/>
                  </a:ext>
                </a:extLst>
              </p:cNvPr>
              <p:cNvSpPr>
                <a:spLocks/>
              </p:cNvSpPr>
              <p:nvPr/>
            </p:nvSpPr>
            <p:spPr bwMode="auto">
              <a:xfrm>
                <a:off x="4572000" y="1614840"/>
                <a:ext cx="310755" cy="90637"/>
              </a:xfrm>
              <a:custGeom>
                <a:avLst/>
                <a:gdLst/>
                <a:ahLst/>
                <a:cxnLst>
                  <a:cxn ang="0">
                    <a:pos x="4695" y="27"/>
                  </a:cxn>
                  <a:cxn ang="0">
                    <a:pos x="4701" y="77"/>
                  </a:cxn>
                  <a:cxn ang="0">
                    <a:pos x="4702" y="127"/>
                  </a:cxn>
                  <a:cxn ang="0">
                    <a:pos x="4701" y="176"/>
                  </a:cxn>
                  <a:cxn ang="0">
                    <a:pos x="4697" y="225"/>
                  </a:cxn>
                  <a:cxn ang="0">
                    <a:pos x="4690" y="272"/>
                  </a:cxn>
                  <a:cxn ang="0">
                    <a:pos x="4679" y="318"/>
                  </a:cxn>
                  <a:cxn ang="0">
                    <a:pos x="4666" y="364"/>
                  </a:cxn>
                  <a:cxn ang="0">
                    <a:pos x="4650" y="409"/>
                  </a:cxn>
                  <a:cxn ang="0">
                    <a:pos x="4630" y="451"/>
                  </a:cxn>
                  <a:cxn ang="0">
                    <a:pos x="4609" y="494"/>
                  </a:cxn>
                  <a:cxn ang="0">
                    <a:pos x="4583" y="535"/>
                  </a:cxn>
                  <a:cxn ang="0">
                    <a:pos x="4555" y="576"/>
                  </a:cxn>
                  <a:cxn ang="0">
                    <a:pos x="4525" y="615"/>
                  </a:cxn>
                  <a:cxn ang="0">
                    <a:pos x="4491" y="655"/>
                  </a:cxn>
                  <a:cxn ang="0">
                    <a:pos x="4455" y="691"/>
                  </a:cxn>
                  <a:cxn ang="0">
                    <a:pos x="4437" y="697"/>
                  </a:cxn>
                  <a:cxn ang="0">
                    <a:pos x="4381" y="732"/>
                  </a:cxn>
                  <a:cxn ang="0">
                    <a:pos x="4246" y="821"/>
                  </a:cxn>
                  <a:cxn ang="0">
                    <a:pos x="4090" y="903"/>
                  </a:cxn>
                  <a:cxn ang="0">
                    <a:pos x="3910" y="975"/>
                  </a:cxn>
                  <a:cxn ang="0">
                    <a:pos x="3709" y="1041"/>
                  </a:cxn>
                  <a:cxn ang="0">
                    <a:pos x="3487" y="1099"/>
                  </a:cxn>
                  <a:cxn ang="0">
                    <a:pos x="3245" y="1152"/>
                  </a:cxn>
                  <a:cxn ang="0">
                    <a:pos x="2981" y="1196"/>
                  </a:cxn>
                  <a:cxn ang="0">
                    <a:pos x="2699" y="1236"/>
                  </a:cxn>
                  <a:cxn ang="0">
                    <a:pos x="2397" y="1269"/>
                  </a:cxn>
                  <a:cxn ang="0">
                    <a:pos x="2076" y="1297"/>
                  </a:cxn>
                  <a:cxn ang="0">
                    <a:pos x="1738" y="1319"/>
                  </a:cxn>
                  <a:cxn ang="0">
                    <a:pos x="1382" y="1338"/>
                  </a:cxn>
                  <a:cxn ang="0">
                    <a:pos x="1007" y="1353"/>
                  </a:cxn>
                  <a:cxn ang="0">
                    <a:pos x="616" y="1363"/>
                  </a:cxn>
                  <a:cxn ang="0">
                    <a:pos x="208" y="1370"/>
                  </a:cxn>
                  <a:cxn ang="0">
                    <a:pos x="0" y="652"/>
                  </a:cxn>
                  <a:cxn ang="0">
                    <a:pos x="98" y="653"/>
                  </a:cxn>
                  <a:cxn ang="0">
                    <a:pos x="255" y="652"/>
                  </a:cxn>
                  <a:cxn ang="0">
                    <a:pos x="465" y="649"/>
                  </a:cxn>
                  <a:cxn ang="0">
                    <a:pos x="721" y="641"/>
                  </a:cxn>
                  <a:cxn ang="0">
                    <a:pos x="1014" y="629"/>
                  </a:cxn>
                  <a:cxn ang="0">
                    <a:pos x="1338" y="612"/>
                  </a:cxn>
                  <a:cxn ang="0">
                    <a:pos x="1685" y="589"/>
                  </a:cxn>
                  <a:cxn ang="0">
                    <a:pos x="2050" y="560"/>
                  </a:cxn>
                  <a:cxn ang="0">
                    <a:pos x="2423" y="523"/>
                  </a:cxn>
                  <a:cxn ang="0">
                    <a:pos x="2798" y="478"/>
                  </a:cxn>
                  <a:cxn ang="0">
                    <a:pos x="3168" y="424"/>
                  </a:cxn>
                  <a:cxn ang="0">
                    <a:pos x="3525" y="361"/>
                  </a:cxn>
                  <a:cxn ang="0">
                    <a:pos x="3864" y="288"/>
                  </a:cxn>
                  <a:cxn ang="0">
                    <a:pos x="4176" y="203"/>
                  </a:cxn>
                  <a:cxn ang="0">
                    <a:pos x="4454" y="108"/>
                  </a:cxn>
                  <a:cxn ang="0">
                    <a:pos x="4692" y="0"/>
                  </a:cxn>
                </a:cxnLst>
                <a:rect l="0" t="0" r="r" b="b"/>
                <a:pathLst>
                  <a:path w="4702" h="1372">
                    <a:moveTo>
                      <a:pt x="4692" y="0"/>
                    </a:moveTo>
                    <a:lnTo>
                      <a:pt x="4695" y="27"/>
                    </a:lnTo>
                    <a:lnTo>
                      <a:pt x="4698" y="52"/>
                    </a:lnTo>
                    <a:lnTo>
                      <a:pt x="4701" y="77"/>
                    </a:lnTo>
                    <a:lnTo>
                      <a:pt x="4702" y="103"/>
                    </a:lnTo>
                    <a:lnTo>
                      <a:pt x="4702" y="127"/>
                    </a:lnTo>
                    <a:lnTo>
                      <a:pt x="4702" y="152"/>
                    </a:lnTo>
                    <a:lnTo>
                      <a:pt x="4701" y="176"/>
                    </a:lnTo>
                    <a:lnTo>
                      <a:pt x="4700" y="201"/>
                    </a:lnTo>
                    <a:lnTo>
                      <a:pt x="4697" y="225"/>
                    </a:lnTo>
                    <a:lnTo>
                      <a:pt x="4694" y="249"/>
                    </a:lnTo>
                    <a:lnTo>
                      <a:pt x="4690" y="272"/>
                    </a:lnTo>
                    <a:lnTo>
                      <a:pt x="4685" y="296"/>
                    </a:lnTo>
                    <a:lnTo>
                      <a:pt x="4679" y="318"/>
                    </a:lnTo>
                    <a:lnTo>
                      <a:pt x="4673" y="342"/>
                    </a:lnTo>
                    <a:lnTo>
                      <a:pt x="4666" y="364"/>
                    </a:lnTo>
                    <a:lnTo>
                      <a:pt x="4658" y="386"/>
                    </a:lnTo>
                    <a:lnTo>
                      <a:pt x="4650" y="409"/>
                    </a:lnTo>
                    <a:lnTo>
                      <a:pt x="4640" y="430"/>
                    </a:lnTo>
                    <a:lnTo>
                      <a:pt x="4630" y="451"/>
                    </a:lnTo>
                    <a:lnTo>
                      <a:pt x="4620" y="472"/>
                    </a:lnTo>
                    <a:lnTo>
                      <a:pt x="4609" y="494"/>
                    </a:lnTo>
                    <a:lnTo>
                      <a:pt x="4597" y="515"/>
                    </a:lnTo>
                    <a:lnTo>
                      <a:pt x="4583" y="535"/>
                    </a:lnTo>
                    <a:lnTo>
                      <a:pt x="4570" y="556"/>
                    </a:lnTo>
                    <a:lnTo>
                      <a:pt x="4555" y="576"/>
                    </a:lnTo>
                    <a:lnTo>
                      <a:pt x="4541" y="596"/>
                    </a:lnTo>
                    <a:lnTo>
                      <a:pt x="4525" y="615"/>
                    </a:lnTo>
                    <a:lnTo>
                      <a:pt x="4509" y="636"/>
                    </a:lnTo>
                    <a:lnTo>
                      <a:pt x="4491" y="655"/>
                    </a:lnTo>
                    <a:lnTo>
                      <a:pt x="4473" y="674"/>
                    </a:lnTo>
                    <a:lnTo>
                      <a:pt x="4455" y="691"/>
                    </a:lnTo>
                    <a:lnTo>
                      <a:pt x="4435" y="710"/>
                    </a:lnTo>
                    <a:lnTo>
                      <a:pt x="4437" y="697"/>
                    </a:lnTo>
                    <a:lnTo>
                      <a:pt x="4439" y="685"/>
                    </a:lnTo>
                    <a:lnTo>
                      <a:pt x="4381" y="732"/>
                    </a:lnTo>
                    <a:lnTo>
                      <a:pt x="4316" y="777"/>
                    </a:lnTo>
                    <a:lnTo>
                      <a:pt x="4246" y="821"/>
                    </a:lnTo>
                    <a:lnTo>
                      <a:pt x="4170" y="863"/>
                    </a:lnTo>
                    <a:lnTo>
                      <a:pt x="4090" y="903"/>
                    </a:lnTo>
                    <a:lnTo>
                      <a:pt x="4002" y="941"/>
                    </a:lnTo>
                    <a:lnTo>
                      <a:pt x="3910" y="975"/>
                    </a:lnTo>
                    <a:lnTo>
                      <a:pt x="3813" y="1010"/>
                    </a:lnTo>
                    <a:lnTo>
                      <a:pt x="3709" y="1041"/>
                    </a:lnTo>
                    <a:lnTo>
                      <a:pt x="3600" y="1071"/>
                    </a:lnTo>
                    <a:lnTo>
                      <a:pt x="3487" y="1099"/>
                    </a:lnTo>
                    <a:lnTo>
                      <a:pt x="3368" y="1126"/>
                    </a:lnTo>
                    <a:lnTo>
                      <a:pt x="3245" y="1152"/>
                    </a:lnTo>
                    <a:lnTo>
                      <a:pt x="3115" y="1174"/>
                    </a:lnTo>
                    <a:lnTo>
                      <a:pt x="2981" y="1196"/>
                    </a:lnTo>
                    <a:lnTo>
                      <a:pt x="2843" y="1217"/>
                    </a:lnTo>
                    <a:lnTo>
                      <a:pt x="2699" y="1236"/>
                    </a:lnTo>
                    <a:lnTo>
                      <a:pt x="2550" y="1252"/>
                    </a:lnTo>
                    <a:lnTo>
                      <a:pt x="2397" y="1269"/>
                    </a:lnTo>
                    <a:lnTo>
                      <a:pt x="2240" y="1284"/>
                    </a:lnTo>
                    <a:lnTo>
                      <a:pt x="2076" y="1297"/>
                    </a:lnTo>
                    <a:lnTo>
                      <a:pt x="1910" y="1309"/>
                    </a:lnTo>
                    <a:lnTo>
                      <a:pt x="1738" y="1319"/>
                    </a:lnTo>
                    <a:lnTo>
                      <a:pt x="1561" y="1329"/>
                    </a:lnTo>
                    <a:lnTo>
                      <a:pt x="1382" y="1338"/>
                    </a:lnTo>
                    <a:lnTo>
                      <a:pt x="1196" y="1346"/>
                    </a:lnTo>
                    <a:lnTo>
                      <a:pt x="1007" y="1353"/>
                    </a:lnTo>
                    <a:lnTo>
                      <a:pt x="814" y="1358"/>
                    </a:lnTo>
                    <a:lnTo>
                      <a:pt x="616" y="1363"/>
                    </a:lnTo>
                    <a:lnTo>
                      <a:pt x="414" y="1366"/>
                    </a:lnTo>
                    <a:lnTo>
                      <a:pt x="208" y="1370"/>
                    </a:lnTo>
                    <a:lnTo>
                      <a:pt x="0" y="1372"/>
                    </a:lnTo>
                    <a:lnTo>
                      <a:pt x="0" y="652"/>
                    </a:lnTo>
                    <a:lnTo>
                      <a:pt x="41" y="653"/>
                    </a:lnTo>
                    <a:lnTo>
                      <a:pt x="98" y="653"/>
                    </a:lnTo>
                    <a:lnTo>
                      <a:pt x="169" y="653"/>
                    </a:lnTo>
                    <a:lnTo>
                      <a:pt x="255" y="652"/>
                    </a:lnTo>
                    <a:lnTo>
                      <a:pt x="355" y="651"/>
                    </a:lnTo>
                    <a:lnTo>
                      <a:pt x="465" y="649"/>
                    </a:lnTo>
                    <a:lnTo>
                      <a:pt x="588" y="646"/>
                    </a:lnTo>
                    <a:lnTo>
                      <a:pt x="721" y="641"/>
                    </a:lnTo>
                    <a:lnTo>
                      <a:pt x="863" y="636"/>
                    </a:lnTo>
                    <a:lnTo>
                      <a:pt x="1014" y="629"/>
                    </a:lnTo>
                    <a:lnTo>
                      <a:pt x="1173" y="621"/>
                    </a:lnTo>
                    <a:lnTo>
                      <a:pt x="1338" y="612"/>
                    </a:lnTo>
                    <a:lnTo>
                      <a:pt x="1509" y="601"/>
                    </a:lnTo>
                    <a:lnTo>
                      <a:pt x="1685" y="589"/>
                    </a:lnTo>
                    <a:lnTo>
                      <a:pt x="1865" y="575"/>
                    </a:lnTo>
                    <a:lnTo>
                      <a:pt x="2050" y="560"/>
                    </a:lnTo>
                    <a:lnTo>
                      <a:pt x="2235" y="542"/>
                    </a:lnTo>
                    <a:lnTo>
                      <a:pt x="2423" y="523"/>
                    </a:lnTo>
                    <a:lnTo>
                      <a:pt x="2610" y="501"/>
                    </a:lnTo>
                    <a:lnTo>
                      <a:pt x="2798" y="478"/>
                    </a:lnTo>
                    <a:lnTo>
                      <a:pt x="2984" y="452"/>
                    </a:lnTo>
                    <a:lnTo>
                      <a:pt x="3168" y="424"/>
                    </a:lnTo>
                    <a:lnTo>
                      <a:pt x="3349" y="394"/>
                    </a:lnTo>
                    <a:lnTo>
                      <a:pt x="3525" y="361"/>
                    </a:lnTo>
                    <a:lnTo>
                      <a:pt x="3697" y="326"/>
                    </a:lnTo>
                    <a:lnTo>
                      <a:pt x="3864" y="288"/>
                    </a:lnTo>
                    <a:lnTo>
                      <a:pt x="4024" y="247"/>
                    </a:lnTo>
                    <a:lnTo>
                      <a:pt x="4176" y="203"/>
                    </a:lnTo>
                    <a:lnTo>
                      <a:pt x="4320" y="157"/>
                    </a:lnTo>
                    <a:lnTo>
                      <a:pt x="4454" y="108"/>
                    </a:lnTo>
                    <a:lnTo>
                      <a:pt x="4578" y="56"/>
                    </a:lnTo>
                    <a:lnTo>
                      <a:pt x="4692" y="0"/>
                    </a:lnTo>
                    <a:close/>
                  </a:path>
                </a:pathLst>
              </a:custGeom>
              <a:solidFill>
                <a:schemeClr val="accent1">
                  <a:lumMod val="75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8" name="Freeform 14">
                <a:extLst>
                  <a:ext uri="{FF2B5EF4-FFF2-40B4-BE49-F238E27FC236}">
                    <a16:creationId xmlns:a16="http://schemas.microsoft.com/office/drawing/2014/main" id="{4CA69B58-B5FF-439D-9859-00EF38949C22}"/>
                  </a:ext>
                </a:extLst>
              </p:cNvPr>
              <p:cNvSpPr>
                <a:spLocks/>
              </p:cNvSpPr>
              <p:nvPr/>
            </p:nvSpPr>
            <p:spPr bwMode="auto">
              <a:xfrm>
                <a:off x="4416160" y="1026162"/>
                <a:ext cx="155840" cy="311218"/>
              </a:xfrm>
              <a:custGeom>
                <a:avLst/>
                <a:gdLst/>
                <a:ahLst/>
                <a:cxnLst>
                  <a:cxn ang="0">
                    <a:pos x="2357" y="433"/>
                  </a:cxn>
                  <a:cxn ang="0">
                    <a:pos x="2357" y="0"/>
                  </a:cxn>
                  <a:cxn ang="0">
                    <a:pos x="1998" y="28"/>
                  </a:cxn>
                  <a:cxn ang="0">
                    <a:pos x="1657" y="106"/>
                  </a:cxn>
                  <a:cxn ang="0">
                    <a:pos x="1337" y="234"/>
                  </a:cxn>
                  <a:cxn ang="0">
                    <a:pos x="1041" y="404"/>
                  </a:cxn>
                  <a:cxn ang="0">
                    <a:pos x="774" y="614"/>
                  </a:cxn>
                  <a:cxn ang="0">
                    <a:pos x="540" y="859"/>
                  </a:cxn>
                  <a:cxn ang="0">
                    <a:pos x="342" y="1137"/>
                  </a:cxn>
                  <a:cxn ang="0">
                    <a:pos x="186" y="1441"/>
                  </a:cxn>
                  <a:cxn ang="0">
                    <a:pos x="75" y="1769"/>
                  </a:cxn>
                  <a:cxn ang="0">
                    <a:pos x="13" y="2117"/>
                  </a:cxn>
                  <a:cxn ang="0">
                    <a:pos x="4" y="2477"/>
                  </a:cxn>
                  <a:cxn ang="0">
                    <a:pos x="48" y="2831"/>
                  </a:cxn>
                  <a:cxn ang="0">
                    <a:pos x="143" y="3166"/>
                  </a:cxn>
                  <a:cxn ang="0">
                    <a:pos x="285" y="3477"/>
                  </a:cxn>
                  <a:cxn ang="0">
                    <a:pos x="470" y="3765"/>
                  </a:cxn>
                  <a:cxn ang="0">
                    <a:pos x="692" y="4022"/>
                  </a:cxn>
                  <a:cxn ang="0">
                    <a:pos x="948" y="4244"/>
                  </a:cxn>
                  <a:cxn ang="0">
                    <a:pos x="1235" y="4427"/>
                  </a:cxn>
                  <a:cxn ang="0">
                    <a:pos x="1548" y="4569"/>
                  </a:cxn>
                  <a:cxn ang="0">
                    <a:pos x="1883" y="4664"/>
                  </a:cxn>
                  <a:cxn ang="0">
                    <a:pos x="2235" y="4710"/>
                  </a:cxn>
                  <a:cxn ang="0">
                    <a:pos x="2357" y="4712"/>
                  </a:cxn>
                  <a:cxn ang="0">
                    <a:pos x="2357" y="4281"/>
                  </a:cxn>
                  <a:cxn ang="0">
                    <a:pos x="2064" y="4259"/>
                  </a:cxn>
                  <a:cxn ang="0">
                    <a:pos x="1785" y="4194"/>
                  </a:cxn>
                  <a:cxn ang="0">
                    <a:pos x="1523" y="4091"/>
                  </a:cxn>
                  <a:cxn ang="0">
                    <a:pos x="1282" y="3951"/>
                  </a:cxn>
                  <a:cxn ang="0">
                    <a:pos x="1064" y="3780"/>
                  </a:cxn>
                  <a:cxn ang="0">
                    <a:pos x="872" y="3579"/>
                  </a:cxn>
                  <a:cxn ang="0">
                    <a:pos x="711" y="3353"/>
                  </a:cxn>
                  <a:cxn ang="0">
                    <a:pos x="584" y="3104"/>
                  </a:cxn>
                  <a:cxn ang="0">
                    <a:pos x="493" y="2836"/>
                  </a:cxn>
                  <a:cxn ang="0">
                    <a:pos x="442" y="2552"/>
                  </a:cxn>
                  <a:cxn ang="0">
                    <a:pos x="435" y="2257"/>
                  </a:cxn>
                  <a:cxn ang="0">
                    <a:pos x="471" y="1969"/>
                  </a:cxn>
                  <a:cxn ang="0">
                    <a:pos x="549" y="1696"/>
                  </a:cxn>
                  <a:cxn ang="0">
                    <a:pos x="665" y="1441"/>
                  </a:cxn>
                  <a:cxn ang="0">
                    <a:pos x="815" y="1206"/>
                  </a:cxn>
                  <a:cxn ang="0">
                    <a:pos x="997" y="997"/>
                  </a:cxn>
                  <a:cxn ang="0">
                    <a:pos x="1206" y="815"/>
                  </a:cxn>
                  <a:cxn ang="0">
                    <a:pos x="1440" y="665"/>
                  </a:cxn>
                  <a:cxn ang="0">
                    <a:pos x="1695" y="549"/>
                  </a:cxn>
                  <a:cxn ang="0">
                    <a:pos x="1969" y="472"/>
                  </a:cxn>
                  <a:cxn ang="0">
                    <a:pos x="2257" y="435"/>
                  </a:cxn>
                </a:cxnLst>
                <a:rect l="0" t="0" r="r" b="b"/>
                <a:pathLst>
                  <a:path w="2357" h="4712">
                    <a:moveTo>
                      <a:pt x="2357" y="433"/>
                    </a:moveTo>
                    <a:lnTo>
                      <a:pt x="2357" y="433"/>
                    </a:lnTo>
                    <a:lnTo>
                      <a:pt x="2357" y="433"/>
                    </a:lnTo>
                    <a:lnTo>
                      <a:pt x="2357" y="0"/>
                    </a:lnTo>
                    <a:lnTo>
                      <a:pt x="2357" y="0"/>
                    </a:lnTo>
                    <a:lnTo>
                      <a:pt x="2357" y="0"/>
                    </a:lnTo>
                    <a:lnTo>
                      <a:pt x="2235" y="4"/>
                    </a:lnTo>
                    <a:lnTo>
                      <a:pt x="2115" y="13"/>
                    </a:lnTo>
                    <a:lnTo>
                      <a:pt x="1998" y="28"/>
                    </a:lnTo>
                    <a:lnTo>
                      <a:pt x="1883" y="48"/>
                    </a:lnTo>
                    <a:lnTo>
                      <a:pt x="1769" y="75"/>
                    </a:lnTo>
                    <a:lnTo>
                      <a:pt x="1657" y="106"/>
                    </a:lnTo>
                    <a:lnTo>
                      <a:pt x="1548" y="144"/>
                    </a:lnTo>
                    <a:lnTo>
                      <a:pt x="1440" y="186"/>
                    </a:lnTo>
                    <a:lnTo>
                      <a:pt x="1337" y="234"/>
                    </a:lnTo>
                    <a:lnTo>
                      <a:pt x="1235" y="285"/>
                    </a:lnTo>
                    <a:lnTo>
                      <a:pt x="1137" y="342"/>
                    </a:lnTo>
                    <a:lnTo>
                      <a:pt x="1041" y="404"/>
                    </a:lnTo>
                    <a:lnTo>
                      <a:pt x="948" y="470"/>
                    </a:lnTo>
                    <a:lnTo>
                      <a:pt x="860" y="540"/>
                    </a:lnTo>
                    <a:lnTo>
                      <a:pt x="774" y="614"/>
                    </a:lnTo>
                    <a:lnTo>
                      <a:pt x="692" y="692"/>
                    </a:lnTo>
                    <a:lnTo>
                      <a:pt x="614" y="773"/>
                    </a:lnTo>
                    <a:lnTo>
                      <a:pt x="540" y="859"/>
                    </a:lnTo>
                    <a:lnTo>
                      <a:pt x="470" y="949"/>
                    </a:lnTo>
                    <a:lnTo>
                      <a:pt x="404" y="1040"/>
                    </a:lnTo>
                    <a:lnTo>
                      <a:pt x="342" y="1137"/>
                    </a:lnTo>
                    <a:lnTo>
                      <a:pt x="285" y="1235"/>
                    </a:lnTo>
                    <a:lnTo>
                      <a:pt x="233" y="1337"/>
                    </a:lnTo>
                    <a:lnTo>
                      <a:pt x="186" y="1441"/>
                    </a:lnTo>
                    <a:lnTo>
                      <a:pt x="143" y="1548"/>
                    </a:lnTo>
                    <a:lnTo>
                      <a:pt x="107" y="1657"/>
                    </a:lnTo>
                    <a:lnTo>
                      <a:pt x="75" y="1769"/>
                    </a:lnTo>
                    <a:lnTo>
                      <a:pt x="48" y="1883"/>
                    </a:lnTo>
                    <a:lnTo>
                      <a:pt x="27" y="1998"/>
                    </a:lnTo>
                    <a:lnTo>
                      <a:pt x="13" y="2117"/>
                    </a:lnTo>
                    <a:lnTo>
                      <a:pt x="4" y="2236"/>
                    </a:lnTo>
                    <a:lnTo>
                      <a:pt x="0" y="2357"/>
                    </a:lnTo>
                    <a:lnTo>
                      <a:pt x="4" y="2477"/>
                    </a:lnTo>
                    <a:lnTo>
                      <a:pt x="13" y="2597"/>
                    </a:lnTo>
                    <a:lnTo>
                      <a:pt x="27" y="2714"/>
                    </a:lnTo>
                    <a:lnTo>
                      <a:pt x="48" y="2831"/>
                    </a:lnTo>
                    <a:lnTo>
                      <a:pt x="75" y="2944"/>
                    </a:lnTo>
                    <a:lnTo>
                      <a:pt x="107" y="3056"/>
                    </a:lnTo>
                    <a:lnTo>
                      <a:pt x="143" y="3166"/>
                    </a:lnTo>
                    <a:lnTo>
                      <a:pt x="186" y="3272"/>
                    </a:lnTo>
                    <a:lnTo>
                      <a:pt x="233" y="3377"/>
                    </a:lnTo>
                    <a:lnTo>
                      <a:pt x="285" y="3477"/>
                    </a:lnTo>
                    <a:lnTo>
                      <a:pt x="342" y="3577"/>
                    </a:lnTo>
                    <a:lnTo>
                      <a:pt x="404" y="3672"/>
                    </a:lnTo>
                    <a:lnTo>
                      <a:pt x="470" y="3765"/>
                    </a:lnTo>
                    <a:lnTo>
                      <a:pt x="540" y="3854"/>
                    </a:lnTo>
                    <a:lnTo>
                      <a:pt x="614" y="3939"/>
                    </a:lnTo>
                    <a:lnTo>
                      <a:pt x="692" y="4022"/>
                    </a:lnTo>
                    <a:lnTo>
                      <a:pt x="774" y="4099"/>
                    </a:lnTo>
                    <a:lnTo>
                      <a:pt x="860" y="4174"/>
                    </a:lnTo>
                    <a:lnTo>
                      <a:pt x="948" y="4244"/>
                    </a:lnTo>
                    <a:lnTo>
                      <a:pt x="1041" y="4309"/>
                    </a:lnTo>
                    <a:lnTo>
                      <a:pt x="1137" y="4370"/>
                    </a:lnTo>
                    <a:lnTo>
                      <a:pt x="1235" y="4427"/>
                    </a:lnTo>
                    <a:lnTo>
                      <a:pt x="1337" y="4480"/>
                    </a:lnTo>
                    <a:lnTo>
                      <a:pt x="1440" y="4527"/>
                    </a:lnTo>
                    <a:lnTo>
                      <a:pt x="1548" y="4569"/>
                    </a:lnTo>
                    <a:lnTo>
                      <a:pt x="1657" y="4606"/>
                    </a:lnTo>
                    <a:lnTo>
                      <a:pt x="1769" y="4638"/>
                    </a:lnTo>
                    <a:lnTo>
                      <a:pt x="1883" y="4664"/>
                    </a:lnTo>
                    <a:lnTo>
                      <a:pt x="1998" y="4685"/>
                    </a:lnTo>
                    <a:lnTo>
                      <a:pt x="2115" y="4700"/>
                    </a:lnTo>
                    <a:lnTo>
                      <a:pt x="2235" y="4710"/>
                    </a:lnTo>
                    <a:lnTo>
                      <a:pt x="2357" y="4712"/>
                    </a:lnTo>
                    <a:lnTo>
                      <a:pt x="2357" y="4712"/>
                    </a:lnTo>
                    <a:lnTo>
                      <a:pt x="2357" y="4712"/>
                    </a:lnTo>
                    <a:lnTo>
                      <a:pt x="2357" y="4281"/>
                    </a:lnTo>
                    <a:lnTo>
                      <a:pt x="2357" y="4281"/>
                    </a:lnTo>
                    <a:lnTo>
                      <a:pt x="2357" y="4281"/>
                    </a:lnTo>
                    <a:lnTo>
                      <a:pt x="2257" y="4279"/>
                    </a:lnTo>
                    <a:lnTo>
                      <a:pt x="2160" y="4271"/>
                    </a:lnTo>
                    <a:lnTo>
                      <a:pt x="2064" y="4259"/>
                    </a:lnTo>
                    <a:lnTo>
                      <a:pt x="1969" y="4242"/>
                    </a:lnTo>
                    <a:lnTo>
                      <a:pt x="1876" y="4221"/>
                    </a:lnTo>
                    <a:lnTo>
                      <a:pt x="1785" y="4194"/>
                    </a:lnTo>
                    <a:lnTo>
                      <a:pt x="1695" y="4164"/>
                    </a:lnTo>
                    <a:lnTo>
                      <a:pt x="1608" y="4129"/>
                    </a:lnTo>
                    <a:lnTo>
                      <a:pt x="1523" y="4091"/>
                    </a:lnTo>
                    <a:lnTo>
                      <a:pt x="1440" y="4048"/>
                    </a:lnTo>
                    <a:lnTo>
                      <a:pt x="1360" y="4002"/>
                    </a:lnTo>
                    <a:lnTo>
                      <a:pt x="1282" y="3951"/>
                    </a:lnTo>
                    <a:lnTo>
                      <a:pt x="1206" y="3898"/>
                    </a:lnTo>
                    <a:lnTo>
                      <a:pt x="1133" y="3841"/>
                    </a:lnTo>
                    <a:lnTo>
                      <a:pt x="1064" y="3780"/>
                    </a:lnTo>
                    <a:lnTo>
                      <a:pt x="997" y="3717"/>
                    </a:lnTo>
                    <a:lnTo>
                      <a:pt x="933" y="3650"/>
                    </a:lnTo>
                    <a:lnTo>
                      <a:pt x="872" y="3579"/>
                    </a:lnTo>
                    <a:lnTo>
                      <a:pt x="815" y="3507"/>
                    </a:lnTo>
                    <a:lnTo>
                      <a:pt x="761" y="3432"/>
                    </a:lnTo>
                    <a:lnTo>
                      <a:pt x="711" y="3353"/>
                    </a:lnTo>
                    <a:lnTo>
                      <a:pt x="665" y="3273"/>
                    </a:lnTo>
                    <a:lnTo>
                      <a:pt x="623" y="3189"/>
                    </a:lnTo>
                    <a:lnTo>
                      <a:pt x="584" y="3104"/>
                    </a:lnTo>
                    <a:lnTo>
                      <a:pt x="549" y="3017"/>
                    </a:lnTo>
                    <a:lnTo>
                      <a:pt x="519" y="2928"/>
                    </a:lnTo>
                    <a:lnTo>
                      <a:pt x="493" y="2836"/>
                    </a:lnTo>
                    <a:lnTo>
                      <a:pt x="471" y="2743"/>
                    </a:lnTo>
                    <a:lnTo>
                      <a:pt x="454" y="2648"/>
                    </a:lnTo>
                    <a:lnTo>
                      <a:pt x="442" y="2552"/>
                    </a:lnTo>
                    <a:lnTo>
                      <a:pt x="435" y="2455"/>
                    </a:lnTo>
                    <a:lnTo>
                      <a:pt x="432" y="2357"/>
                    </a:lnTo>
                    <a:lnTo>
                      <a:pt x="435" y="2257"/>
                    </a:lnTo>
                    <a:lnTo>
                      <a:pt x="442" y="2160"/>
                    </a:lnTo>
                    <a:lnTo>
                      <a:pt x="454" y="2064"/>
                    </a:lnTo>
                    <a:lnTo>
                      <a:pt x="471" y="1969"/>
                    </a:lnTo>
                    <a:lnTo>
                      <a:pt x="493" y="1876"/>
                    </a:lnTo>
                    <a:lnTo>
                      <a:pt x="519" y="1786"/>
                    </a:lnTo>
                    <a:lnTo>
                      <a:pt x="549" y="1696"/>
                    </a:lnTo>
                    <a:lnTo>
                      <a:pt x="584" y="1609"/>
                    </a:lnTo>
                    <a:lnTo>
                      <a:pt x="623" y="1523"/>
                    </a:lnTo>
                    <a:lnTo>
                      <a:pt x="665" y="1441"/>
                    </a:lnTo>
                    <a:lnTo>
                      <a:pt x="711" y="1360"/>
                    </a:lnTo>
                    <a:lnTo>
                      <a:pt x="761" y="1282"/>
                    </a:lnTo>
                    <a:lnTo>
                      <a:pt x="815" y="1206"/>
                    </a:lnTo>
                    <a:lnTo>
                      <a:pt x="872" y="1133"/>
                    </a:lnTo>
                    <a:lnTo>
                      <a:pt x="933" y="1064"/>
                    </a:lnTo>
                    <a:lnTo>
                      <a:pt x="997" y="997"/>
                    </a:lnTo>
                    <a:lnTo>
                      <a:pt x="1064" y="933"/>
                    </a:lnTo>
                    <a:lnTo>
                      <a:pt x="1133" y="873"/>
                    </a:lnTo>
                    <a:lnTo>
                      <a:pt x="1206" y="815"/>
                    </a:lnTo>
                    <a:lnTo>
                      <a:pt x="1282" y="761"/>
                    </a:lnTo>
                    <a:lnTo>
                      <a:pt x="1360" y="711"/>
                    </a:lnTo>
                    <a:lnTo>
                      <a:pt x="1440" y="665"/>
                    </a:lnTo>
                    <a:lnTo>
                      <a:pt x="1523" y="623"/>
                    </a:lnTo>
                    <a:lnTo>
                      <a:pt x="1608" y="583"/>
                    </a:lnTo>
                    <a:lnTo>
                      <a:pt x="1695" y="549"/>
                    </a:lnTo>
                    <a:lnTo>
                      <a:pt x="1785" y="519"/>
                    </a:lnTo>
                    <a:lnTo>
                      <a:pt x="1876" y="493"/>
                    </a:lnTo>
                    <a:lnTo>
                      <a:pt x="1969" y="472"/>
                    </a:lnTo>
                    <a:lnTo>
                      <a:pt x="2064" y="454"/>
                    </a:lnTo>
                    <a:lnTo>
                      <a:pt x="2160" y="442"/>
                    </a:lnTo>
                    <a:lnTo>
                      <a:pt x="2257" y="435"/>
                    </a:lnTo>
                    <a:lnTo>
                      <a:pt x="2357" y="433"/>
                    </a:lnTo>
                    <a:close/>
                  </a:path>
                </a:pathLst>
              </a:custGeom>
              <a:solidFill>
                <a:schemeClr val="accent1"/>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sp>
            <p:nvSpPr>
              <p:cNvPr id="59" name="Freeform 15">
                <a:extLst>
                  <a:ext uri="{FF2B5EF4-FFF2-40B4-BE49-F238E27FC236}">
                    <a16:creationId xmlns:a16="http://schemas.microsoft.com/office/drawing/2014/main" id="{EC2ED822-03BA-4654-94AB-05FEB9A20914}"/>
                  </a:ext>
                </a:extLst>
              </p:cNvPr>
              <p:cNvSpPr>
                <a:spLocks/>
              </p:cNvSpPr>
              <p:nvPr/>
            </p:nvSpPr>
            <p:spPr bwMode="auto">
              <a:xfrm>
                <a:off x="4572000" y="1026162"/>
                <a:ext cx="155840" cy="311218"/>
              </a:xfrm>
              <a:custGeom>
                <a:avLst/>
                <a:gdLst/>
                <a:ahLst/>
                <a:cxnLst>
                  <a:cxn ang="0">
                    <a:pos x="0" y="433"/>
                  </a:cxn>
                  <a:cxn ang="0">
                    <a:pos x="0" y="0"/>
                  </a:cxn>
                  <a:cxn ang="0">
                    <a:pos x="357" y="28"/>
                  </a:cxn>
                  <a:cxn ang="0">
                    <a:pos x="698" y="106"/>
                  </a:cxn>
                  <a:cxn ang="0">
                    <a:pos x="1018" y="234"/>
                  </a:cxn>
                  <a:cxn ang="0">
                    <a:pos x="1314" y="404"/>
                  </a:cxn>
                  <a:cxn ang="0">
                    <a:pos x="1581" y="614"/>
                  </a:cxn>
                  <a:cxn ang="0">
                    <a:pos x="1816" y="859"/>
                  </a:cxn>
                  <a:cxn ang="0">
                    <a:pos x="2013" y="1137"/>
                  </a:cxn>
                  <a:cxn ang="0">
                    <a:pos x="2169" y="1441"/>
                  </a:cxn>
                  <a:cxn ang="0">
                    <a:pos x="2281" y="1769"/>
                  </a:cxn>
                  <a:cxn ang="0">
                    <a:pos x="2342" y="2117"/>
                  </a:cxn>
                  <a:cxn ang="0">
                    <a:pos x="2351" y="2477"/>
                  </a:cxn>
                  <a:cxn ang="0">
                    <a:pos x="2307" y="2831"/>
                  </a:cxn>
                  <a:cxn ang="0">
                    <a:pos x="2212" y="3166"/>
                  </a:cxn>
                  <a:cxn ang="0">
                    <a:pos x="2070" y="3477"/>
                  </a:cxn>
                  <a:cxn ang="0">
                    <a:pos x="1885" y="3765"/>
                  </a:cxn>
                  <a:cxn ang="0">
                    <a:pos x="1663" y="4022"/>
                  </a:cxn>
                  <a:cxn ang="0">
                    <a:pos x="1407" y="4244"/>
                  </a:cxn>
                  <a:cxn ang="0">
                    <a:pos x="1120" y="4427"/>
                  </a:cxn>
                  <a:cxn ang="0">
                    <a:pos x="807" y="4569"/>
                  </a:cxn>
                  <a:cxn ang="0">
                    <a:pos x="473" y="4664"/>
                  </a:cxn>
                  <a:cxn ang="0">
                    <a:pos x="120" y="4710"/>
                  </a:cxn>
                  <a:cxn ang="0">
                    <a:pos x="0" y="4712"/>
                  </a:cxn>
                  <a:cxn ang="0">
                    <a:pos x="0" y="4281"/>
                  </a:cxn>
                  <a:cxn ang="0">
                    <a:pos x="291" y="4259"/>
                  </a:cxn>
                  <a:cxn ang="0">
                    <a:pos x="570" y="4194"/>
                  </a:cxn>
                  <a:cxn ang="0">
                    <a:pos x="832" y="4091"/>
                  </a:cxn>
                  <a:cxn ang="0">
                    <a:pos x="1073" y="3951"/>
                  </a:cxn>
                  <a:cxn ang="0">
                    <a:pos x="1292" y="3780"/>
                  </a:cxn>
                  <a:cxn ang="0">
                    <a:pos x="1483" y="3579"/>
                  </a:cxn>
                  <a:cxn ang="0">
                    <a:pos x="1644" y="3353"/>
                  </a:cxn>
                  <a:cxn ang="0">
                    <a:pos x="1771" y="3104"/>
                  </a:cxn>
                  <a:cxn ang="0">
                    <a:pos x="1862" y="2836"/>
                  </a:cxn>
                  <a:cxn ang="0">
                    <a:pos x="1913" y="2552"/>
                  </a:cxn>
                  <a:cxn ang="0">
                    <a:pos x="1921" y="2257"/>
                  </a:cxn>
                  <a:cxn ang="0">
                    <a:pos x="1884" y="1969"/>
                  </a:cxn>
                  <a:cxn ang="0">
                    <a:pos x="1806" y="1696"/>
                  </a:cxn>
                  <a:cxn ang="0">
                    <a:pos x="1690" y="1441"/>
                  </a:cxn>
                  <a:cxn ang="0">
                    <a:pos x="1540" y="1206"/>
                  </a:cxn>
                  <a:cxn ang="0">
                    <a:pos x="1358" y="997"/>
                  </a:cxn>
                  <a:cxn ang="0">
                    <a:pos x="1149" y="815"/>
                  </a:cxn>
                  <a:cxn ang="0">
                    <a:pos x="915" y="665"/>
                  </a:cxn>
                  <a:cxn ang="0">
                    <a:pos x="660" y="549"/>
                  </a:cxn>
                  <a:cxn ang="0">
                    <a:pos x="386" y="472"/>
                  </a:cxn>
                  <a:cxn ang="0">
                    <a:pos x="98" y="435"/>
                  </a:cxn>
                </a:cxnLst>
                <a:rect l="0" t="0" r="r" b="b"/>
                <a:pathLst>
                  <a:path w="2355" h="4712">
                    <a:moveTo>
                      <a:pt x="0" y="433"/>
                    </a:moveTo>
                    <a:lnTo>
                      <a:pt x="0" y="433"/>
                    </a:lnTo>
                    <a:lnTo>
                      <a:pt x="0" y="433"/>
                    </a:lnTo>
                    <a:lnTo>
                      <a:pt x="0" y="0"/>
                    </a:lnTo>
                    <a:lnTo>
                      <a:pt x="0" y="0"/>
                    </a:lnTo>
                    <a:lnTo>
                      <a:pt x="0" y="0"/>
                    </a:lnTo>
                    <a:lnTo>
                      <a:pt x="120" y="4"/>
                    </a:lnTo>
                    <a:lnTo>
                      <a:pt x="240" y="13"/>
                    </a:lnTo>
                    <a:lnTo>
                      <a:pt x="357" y="28"/>
                    </a:lnTo>
                    <a:lnTo>
                      <a:pt x="473" y="48"/>
                    </a:lnTo>
                    <a:lnTo>
                      <a:pt x="587" y="75"/>
                    </a:lnTo>
                    <a:lnTo>
                      <a:pt x="698" y="106"/>
                    </a:lnTo>
                    <a:lnTo>
                      <a:pt x="807" y="144"/>
                    </a:lnTo>
                    <a:lnTo>
                      <a:pt x="915" y="186"/>
                    </a:lnTo>
                    <a:lnTo>
                      <a:pt x="1018" y="234"/>
                    </a:lnTo>
                    <a:lnTo>
                      <a:pt x="1120" y="285"/>
                    </a:lnTo>
                    <a:lnTo>
                      <a:pt x="1220" y="342"/>
                    </a:lnTo>
                    <a:lnTo>
                      <a:pt x="1314" y="404"/>
                    </a:lnTo>
                    <a:lnTo>
                      <a:pt x="1407" y="470"/>
                    </a:lnTo>
                    <a:lnTo>
                      <a:pt x="1497" y="540"/>
                    </a:lnTo>
                    <a:lnTo>
                      <a:pt x="1581" y="614"/>
                    </a:lnTo>
                    <a:lnTo>
                      <a:pt x="1663" y="692"/>
                    </a:lnTo>
                    <a:lnTo>
                      <a:pt x="1741" y="773"/>
                    </a:lnTo>
                    <a:lnTo>
                      <a:pt x="1816" y="859"/>
                    </a:lnTo>
                    <a:lnTo>
                      <a:pt x="1885" y="949"/>
                    </a:lnTo>
                    <a:lnTo>
                      <a:pt x="1951" y="1040"/>
                    </a:lnTo>
                    <a:lnTo>
                      <a:pt x="2013" y="1137"/>
                    </a:lnTo>
                    <a:lnTo>
                      <a:pt x="2070" y="1235"/>
                    </a:lnTo>
                    <a:lnTo>
                      <a:pt x="2122" y="1337"/>
                    </a:lnTo>
                    <a:lnTo>
                      <a:pt x="2169" y="1441"/>
                    </a:lnTo>
                    <a:lnTo>
                      <a:pt x="2212" y="1548"/>
                    </a:lnTo>
                    <a:lnTo>
                      <a:pt x="2248" y="1657"/>
                    </a:lnTo>
                    <a:lnTo>
                      <a:pt x="2281" y="1769"/>
                    </a:lnTo>
                    <a:lnTo>
                      <a:pt x="2307" y="1883"/>
                    </a:lnTo>
                    <a:lnTo>
                      <a:pt x="2328" y="1998"/>
                    </a:lnTo>
                    <a:lnTo>
                      <a:pt x="2342" y="2117"/>
                    </a:lnTo>
                    <a:lnTo>
                      <a:pt x="2351" y="2236"/>
                    </a:lnTo>
                    <a:lnTo>
                      <a:pt x="2355" y="2357"/>
                    </a:lnTo>
                    <a:lnTo>
                      <a:pt x="2351" y="2477"/>
                    </a:lnTo>
                    <a:lnTo>
                      <a:pt x="2342" y="2597"/>
                    </a:lnTo>
                    <a:lnTo>
                      <a:pt x="2328" y="2714"/>
                    </a:lnTo>
                    <a:lnTo>
                      <a:pt x="2307" y="2831"/>
                    </a:lnTo>
                    <a:lnTo>
                      <a:pt x="2281" y="2944"/>
                    </a:lnTo>
                    <a:lnTo>
                      <a:pt x="2248" y="3056"/>
                    </a:lnTo>
                    <a:lnTo>
                      <a:pt x="2212" y="3166"/>
                    </a:lnTo>
                    <a:lnTo>
                      <a:pt x="2169" y="3272"/>
                    </a:lnTo>
                    <a:lnTo>
                      <a:pt x="2122" y="3377"/>
                    </a:lnTo>
                    <a:lnTo>
                      <a:pt x="2070" y="3477"/>
                    </a:lnTo>
                    <a:lnTo>
                      <a:pt x="2013" y="3577"/>
                    </a:lnTo>
                    <a:lnTo>
                      <a:pt x="1951" y="3672"/>
                    </a:lnTo>
                    <a:lnTo>
                      <a:pt x="1885" y="3765"/>
                    </a:lnTo>
                    <a:lnTo>
                      <a:pt x="1816" y="3854"/>
                    </a:lnTo>
                    <a:lnTo>
                      <a:pt x="1741" y="3939"/>
                    </a:lnTo>
                    <a:lnTo>
                      <a:pt x="1663" y="4022"/>
                    </a:lnTo>
                    <a:lnTo>
                      <a:pt x="1581" y="4099"/>
                    </a:lnTo>
                    <a:lnTo>
                      <a:pt x="1497" y="4174"/>
                    </a:lnTo>
                    <a:lnTo>
                      <a:pt x="1407" y="4244"/>
                    </a:lnTo>
                    <a:lnTo>
                      <a:pt x="1314" y="4309"/>
                    </a:lnTo>
                    <a:lnTo>
                      <a:pt x="1220" y="4370"/>
                    </a:lnTo>
                    <a:lnTo>
                      <a:pt x="1120" y="4427"/>
                    </a:lnTo>
                    <a:lnTo>
                      <a:pt x="1018" y="4480"/>
                    </a:lnTo>
                    <a:lnTo>
                      <a:pt x="915" y="4527"/>
                    </a:lnTo>
                    <a:lnTo>
                      <a:pt x="807" y="4569"/>
                    </a:lnTo>
                    <a:lnTo>
                      <a:pt x="698" y="4606"/>
                    </a:lnTo>
                    <a:lnTo>
                      <a:pt x="587" y="4638"/>
                    </a:lnTo>
                    <a:lnTo>
                      <a:pt x="473" y="4664"/>
                    </a:lnTo>
                    <a:lnTo>
                      <a:pt x="357" y="4685"/>
                    </a:lnTo>
                    <a:lnTo>
                      <a:pt x="240" y="4700"/>
                    </a:lnTo>
                    <a:lnTo>
                      <a:pt x="120" y="4710"/>
                    </a:lnTo>
                    <a:lnTo>
                      <a:pt x="0" y="4712"/>
                    </a:lnTo>
                    <a:lnTo>
                      <a:pt x="0" y="4712"/>
                    </a:lnTo>
                    <a:lnTo>
                      <a:pt x="0" y="4712"/>
                    </a:lnTo>
                    <a:lnTo>
                      <a:pt x="0" y="4281"/>
                    </a:lnTo>
                    <a:lnTo>
                      <a:pt x="0" y="4281"/>
                    </a:lnTo>
                    <a:lnTo>
                      <a:pt x="0" y="4281"/>
                    </a:lnTo>
                    <a:lnTo>
                      <a:pt x="98" y="4279"/>
                    </a:lnTo>
                    <a:lnTo>
                      <a:pt x="195" y="4271"/>
                    </a:lnTo>
                    <a:lnTo>
                      <a:pt x="291" y="4259"/>
                    </a:lnTo>
                    <a:lnTo>
                      <a:pt x="386" y="4242"/>
                    </a:lnTo>
                    <a:lnTo>
                      <a:pt x="479" y="4221"/>
                    </a:lnTo>
                    <a:lnTo>
                      <a:pt x="570" y="4194"/>
                    </a:lnTo>
                    <a:lnTo>
                      <a:pt x="660" y="4164"/>
                    </a:lnTo>
                    <a:lnTo>
                      <a:pt x="747" y="4129"/>
                    </a:lnTo>
                    <a:lnTo>
                      <a:pt x="832" y="4091"/>
                    </a:lnTo>
                    <a:lnTo>
                      <a:pt x="915" y="4048"/>
                    </a:lnTo>
                    <a:lnTo>
                      <a:pt x="996" y="4002"/>
                    </a:lnTo>
                    <a:lnTo>
                      <a:pt x="1073" y="3951"/>
                    </a:lnTo>
                    <a:lnTo>
                      <a:pt x="1149" y="3898"/>
                    </a:lnTo>
                    <a:lnTo>
                      <a:pt x="1222" y="3841"/>
                    </a:lnTo>
                    <a:lnTo>
                      <a:pt x="1292" y="3780"/>
                    </a:lnTo>
                    <a:lnTo>
                      <a:pt x="1358" y="3717"/>
                    </a:lnTo>
                    <a:lnTo>
                      <a:pt x="1423" y="3650"/>
                    </a:lnTo>
                    <a:lnTo>
                      <a:pt x="1483" y="3579"/>
                    </a:lnTo>
                    <a:lnTo>
                      <a:pt x="1540" y="3507"/>
                    </a:lnTo>
                    <a:lnTo>
                      <a:pt x="1594" y="3432"/>
                    </a:lnTo>
                    <a:lnTo>
                      <a:pt x="1644" y="3353"/>
                    </a:lnTo>
                    <a:lnTo>
                      <a:pt x="1690" y="3273"/>
                    </a:lnTo>
                    <a:lnTo>
                      <a:pt x="1733" y="3189"/>
                    </a:lnTo>
                    <a:lnTo>
                      <a:pt x="1771" y="3104"/>
                    </a:lnTo>
                    <a:lnTo>
                      <a:pt x="1806" y="3017"/>
                    </a:lnTo>
                    <a:lnTo>
                      <a:pt x="1836" y="2928"/>
                    </a:lnTo>
                    <a:lnTo>
                      <a:pt x="1862" y="2836"/>
                    </a:lnTo>
                    <a:lnTo>
                      <a:pt x="1884" y="2743"/>
                    </a:lnTo>
                    <a:lnTo>
                      <a:pt x="1901" y="2648"/>
                    </a:lnTo>
                    <a:lnTo>
                      <a:pt x="1913" y="2552"/>
                    </a:lnTo>
                    <a:lnTo>
                      <a:pt x="1921" y="2455"/>
                    </a:lnTo>
                    <a:lnTo>
                      <a:pt x="1923" y="2357"/>
                    </a:lnTo>
                    <a:lnTo>
                      <a:pt x="1921" y="2257"/>
                    </a:lnTo>
                    <a:lnTo>
                      <a:pt x="1913" y="2160"/>
                    </a:lnTo>
                    <a:lnTo>
                      <a:pt x="1901" y="2064"/>
                    </a:lnTo>
                    <a:lnTo>
                      <a:pt x="1884" y="1969"/>
                    </a:lnTo>
                    <a:lnTo>
                      <a:pt x="1862" y="1876"/>
                    </a:lnTo>
                    <a:lnTo>
                      <a:pt x="1836" y="1786"/>
                    </a:lnTo>
                    <a:lnTo>
                      <a:pt x="1806" y="1696"/>
                    </a:lnTo>
                    <a:lnTo>
                      <a:pt x="1771" y="1609"/>
                    </a:lnTo>
                    <a:lnTo>
                      <a:pt x="1733" y="1523"/>
                    </a:lnTo>
                    <a:lnTo>
                      <a:pt x="1690" y="1441"/>
                    </a:lnTo>
                    <a:lnTo>
                      <a:pt x="1644" y="1360"/>
                    </a:lnTo>
                    <a:lnTo>
                      <a:pt x="1594" y="1282"/>
                    </a:lnTo>
                    <a:lnTo>
                      <a:pt x="1540" y="1206"/>
                    </a:lnTo>
                    <a:lnTo>
                      <a:pt x="1483" y="1133"/>
                    </a:lnTo>
                    <a:lnTo>
                      <a:pt x="1423" y="1064"/>
                    </a:lnTo>
                    <a:lnTo>
                      <a:pt x="1358" y="997"/>
                    </a:lnTo>
                    <a:lnTo>
                      <a:pt x="1292" y="933"/>
                    </a:lnTo>
                    <a:lnTo>
                      <a:pt x="1222" y="873"/>
                    </a:lnTo>
                    <a:lnTo>
                      <a:pt x="1149" y="815"/>
                    </a:lnTo>
                    <a:lnTo>
                      <a:pt x="1073" y="761"/>
                    </a:lnTo>
                    <a:lnTo>
                      <a:pt x="996" y="711"/>
                    </a:lnTo>
                    <a:lnTo>
                      <a:pt x="915" y="665"/>
                    </a:lnTo>
                    <a:lnTo>
                      <a:pt x="832" y="623"/>
                    </a:lnTo>
                    <a:lnTo>
                      <a:pt x="747" y="583"/>
                    </a:lnTo>
                    <a:lnTo>
                      <a:pt x="660" y="549"/>
                    </a:lnTo>
                    <a:lnTo>
                      <a:pt x="570" y="519"/>
                    </a:lnTo>
                    <a:lnTo>
                      <a:pt x="479" y="493"/>
                    </a:lnTo>
                    <a:lnTo>
                      <a:pt x="386" y="472"/>
                    </a:lnTo>
                    <a:lnTo>
                      <a:pt x="291" y="454"/>
                    </a:lnTo>
                    <a:lnTo>
                      <a:pt x="195" y="442"/>
                    </a:lnTo>
                    <a:lnTo>
                      <a:pt x="98" y="435"/>
                    </a:lnTo>
                    <a:lnTo>
                      <a:pt x="0" y="433"/>
                    </a:lnTo>
                    <a:close/>
                  </a:path>
                </a:pathLst>
              </a:custGeom>
              <a:solidFill>
                <a:schemeClr val="accent1">
                  <a:lumMod val="75000"/>
                </a:schemeClr>
              </a:solidFill>
              <a:ln w="1">
                <a:noFill/>
                <a:prstDash val="solid"/>
                <a:round/>
                <a:headEnd/>
                <a:tailEnd/>
              </a:ln>
            </p:spPr>
            <p:txBody>
              <a:bodyPr vert="horz" wrap="square" lIns="91440" tIns="45720" rIns="91440" bIns="45720" numCol="1" anchor="t" anchorCtr="0" compatLnSpc="1">
                <a:prstTxWarp prst="textNoShape">
                  <a:avLst/>
                </a:prstTxWarp>
              </a:bodyPr>
              <a:lstStyle/>
              <a:p>
                <a:endParaRPr lang="ar-SA"/>
              </a:p>
            </p:txBody>
          </p:sp>
        </p:grpSp>
      </p:grpSp>
      <p:pic>
        <p:nvPicPr>
          <p:cNvPr id="64" name="object 3">
            <a:extLst>
              <a:ext uri="{FF2B5EF4-FFF2-40B4-BE49-F238E27FC236}">
                <a16:creationId xmlns:a16="http://schemas.microsoft.com/office/drawing/2014/main" id="{DD6B913C-4707-4C6B-BD10-D85638BB6F31}"/>
              </a:ext>
            </a:extLst>
          </p:cNvPr>
          <p:cNvPicPr/>
          <p:nvPr/>
        </p:nvPicPr>
        <p:blipFill>
          <a:blip r:embed="rId7" cstate="print"/>
          <a:stretch>
            <a:fillRect/>
          </a:stretch>
        </p:blipFill>
        <p:spPr>
          <a:xfrm>
            <a:off x="-10205" y="6819830"/>
            <a:ext cx="12188952" cy="1706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64" presetClass="path" presetSubtype="0" accel="50000" decel="50000" fill="hold" nodeType="afterEffect">
                                  <p:stCondLst>
                                    <p:cond delay="0"/>
                                  </p:stCondLst>
                                  <p:childTnLst>
                                    <p:animMotion origin="layout" path="M -3.33333E-6 0.15586 L -3.33333E-6 -0.55494 " pathEditMode="relative" rAng="0" ptsTypes="AA">
                                      <p:cBhvr>
                                        <p:cTn id="10" dur="2000" fill="hold"/>
                                        <p:tgtEl>
                                          <p:spTgt spid="43"/>
                                        </p:tgtEl>
                                        <p:attrNameLst>
                                          <p:attrName>ppt_x</p:attrName>
                                          <p:attrName>ppt_y</p:attrName>
                                        </p:attrNameLst>
                                      </p:cBhvr>
                                      <p:rCtr x="0" y="-3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A410ABDD-2132-4ECE-8C70-E75796ECDA26}"/>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2" name="object 2"/>
          <p:cNvSpPr txBox="1">
            <a:spLocks noGrp="1"/>
          </p:cNvSpPr>
          <p:nvPr>
            <p:ph type="title"/>
          </p:nvPr>
        </p:nvSpPr>
        <p:spPr>
          <a:xfrm>
            <a:off x="331419" y="154000"/>
            <a:ext cx="6252845" cy="1245870"/>
          </a:xfrm>
          <a:prstGeom prst="rect">
            <a:avLst/>
          </a:prstGeom>
        </p:spPr>
        <p:txBody>
          <a:bodyPr vert="horz" wrap="square" lIns="0" tIns="13335" rIns="0" bIns="0" rtlCol="0">
            <a:spAutoFit/>
          </a:bodyPr>
          <a:lstStyle/>
          <a:p>
            <a:pPr marL="12700">
              <a:lnSpc>
                <a:spcPct val="100000"/>
              </a:lnSpc>
              <a:spcBef>
                <a:spcPts val="105"/>
              </a:spcBef>
            </a:pPr>
            <a:r>
              <a:rPr sz="8000" spc="-165" dirty="0">
                <a:latin typeface="Arial"/>
                <a:cs typeface="Arial"/>
              </a:rPr>
              <a:t>THANK</a:t>
            </a:r>
            <a:r>
              <a:rPr sz="8000" spc="-905" dirty="0">
                <a:latin typeface="Arial"/>
                <a:cs typeface="Arial"/>
              </a:rPr>
              <a:t> </a:t>
            </a:r>
            <a:r>
              <a:rPr sz="8000" spc="-695" dirty="0">
                <a:latin typeface="Arial"/>
                <a:cs typeface="Arial"/>
              </a:rPr>
              <a:t>YOU</a:t>
            </a:r>
            <a:r>
              <a:rPr sz="8000" spc="-70" dirty="0">
                <a:latin typeface="Arial"/>
                <a:cs typeface="Arial"/>
              </a:rPr>
              <a:t> </a:t>
            </a:r>
            <a:r>
              <a:rPr sz="8000" spc="185" dirty="0">
                <a:latin typeface="Arial"/>
                <a:cs typeface="Arial"/>
              </a:rPr>
              <a:t>!</a:t>
            </a:r>
            <a:endParaRPr sz="8000" dirty="0">
              <a:latin typeface="Arial"/>
              <a:cs typeface="Arial"/>
            </a:endParaRPr>
          </a:p>
        </p:txBody>
      </p:sp>
      <p:grpSp>
        <p:nvGrpSpPr>
          <p:cNvPr id="3" name="object 3"/>
          <p:cNvGrpSpPr/>
          <p:nvPr/>
        </p:nvGrpSpPr>
        <p:grpSpPr>
          <a:xfrm>
            <a:off x="5448300" y="2066544"/>
            <a:ext cx="4965700" cy="4594225"/>
            <a:chOff x="5448300" y="2066544"/>
            <a:chExt cx="4965700" cy="4594225"/>
          </a:xfrm>
        </p:grpSpPr>
        <p:sp>
          <p:nvSpPr>
            <p:cNvPr id="4" name="object 4"/>
            <p:cNvSpPr/>
            <p:nvPr/>
          </p:nvSpPr>
          <p:spPr>
            <a:xfrm>
              <a:off x="5448300" y="2066544"/>
              <a:ext cx="4965700" cy="4514215"/>
            </a:xfrm>
            <a:custGeom>
              <a:avLst/>
              <a:gdLst/>
              <a:ahLst/>
              <a:cxnLst/>
              <a:rect l="l" t="t" r="r" b="b"/>
              <a:pathLst>
                <a:path w="4965700" h="4514215">
                  <a:moveTo>
                    <a:pt x="2482596" y="0"/>
                  </a:moveTo>
                  <a:lnTo>
                    <a:pt x="2431935" y="460"/>
                  </a:lnTo>
                  <a:lnTo>
                    <a:pt x="2381521" y="1836"/>
                  </a:lnTo>
                  <a:lnTo>
                    <a:pt x="2331363" y="4119"/>
                  </a:lnTo>
                  <a:lnTo>
                    <a:pt x="2281472" y="7299"/>
                  </a:lnTo>
                  <a:lnTo>
                    <a:pt x="2231857" y="11369"/>
                  </a:lnTo>
                  <a:lnTo>
                    <a:pt x="2182528" y="16319"/>
                  </a:lnTo>
                  <a:lnTo>
                    <a:pt x="2133493" y="22141"/>
                  </a:lnTo>
                  <a:lnTo>
                    <a:pt x="2084763" y="28826"/>
                  </a:lnTo>
                  <a:lnTo>
                    <a:pt x="2036348" y="36364"/>
                  </a:lnTo>
                  <a:lnTo>
                    <a:pt x="1988256" y="44749"/>
                  </a:lnTo>
                  <a:lnTo>
                    <a:pt x="1940498" y="53970"/>
                  </a:lnTo>
                  <a:lnTo>
                    <a:pt x="1893084" y="64018"/>
                  </a:lnTo>
                  <a:lnTo>
                    <a:pt x="1846022" y="74887"/>
                  </a:lnTo>
                  <a:lnTo>
                    <a:pt x="1799322" y="86565"/>
                  </a:lnTo>
                  <a:lnTo>
                    <a:pt x="1752995" y="99045"/>
                  </a:lnTo>
                  <a:lnTo>
                    <a:pt x="1707049" y="112319"/>
                  </a:lnTo>
                  <a:lnTo>
                    <a:pt x="1661494" y="126376"/>
                  </a:lnTo>
                  <a:lnTo>
                    <a:pt x="1616341" y="141209"/>
                  </a:lnTo>
                  <a:lnTo>
                    <a:pt x="1571597" y="156808"/>
                  </a:lnTo>
                  <a:lnTo>
                    <a:pt x="1527274" y="173166"/>
                  </a:lnTo>
                  <a:lnTo>
                    <a:pt x="1483381" y="190273"/>
                  </a:lnTo>
                  <a:lnTo>
                    <a:pt x="1439927" y="208120"/>
                  </a:lnTo>
                  <a:lnTo>
                    <a:pt x="1396922" y="226699"/>
                  </a:lnTo>
                  <a:lnTo>
                    <a:pt x="1354376" y="246001"/>
                  </a:lnTo>
                  <a:lnTo>
                    <a:pt x="1312298" y="266018"/>
                  </a:lnTo>
                  <a:lnTo>
                    <a:pt x="1270698" y="286739"/>
                  </a:lnTo>
                  <a:lnTo>
                    <a:pt x="1229585" y="308158"/>
                  </a:lnTo>
                  <a:lnTo>
                    <a:pt x="1188970" y="330265"/>
                  </a:lnTo>
                  <a:lnTo>
                    <a:pt x="1148861" y="353050"/>
                  </a:lnTo>
                  <a:lnTo>
                    <a:pt x="1109268" y="376507"/>
                  </a:lnTo>
                  <a:lnTo>
                    <a:pt x="1070201" y="400625"/>
                  </a:lnTo>
                  <a:lnTo>
                    <a:pt x="1031670" y="425396"/>
                  </a:lnTo>
                  <a:lnTo>
                    <a:pt x="993684" y="450812"/>
                  </a:lnTo>
                  <a:lnTo>
                    <a:pt x="956253" y="476863"/>
                  </a:lnTo>
                  <a:lnTo>
                    <a:pt x="919386" y="503541"/>
                  </a:lnTo>
                  <a:lnTo>
                    <a:pt x="883094" y="530837"/>
                  </a:lnTo>
                  <a:lnTo>
                    <a:pt x="847385" y="558742"/>
                  </a:lnTo>
                  <a:lnTo>
                    <a:pt x="812269" y="587248"/>
                  </a:lnTo>
                  <a:lnTo>
                    <a:pt x="777756" y="616345"/>
                  </a:lnTo>
                  <a:lnTo>
                    <a:pt x="743856" y="646026"/>
                  </a:lnTo>
                  <a:lnTo>
                    <a:pt x="710577" y="676281"/>
                  </a:lnTo>
                  <a:lnTo>
                    <a:pt x="677931" y="707102"/>
                  </a:lnTo>
                  <a:lnTo>
                    <a:pt x="645925" y="738479"/>
                  </a:lnTo>
                  <a:lnTo>
                    <a:pt x="614571" y="770405"/>
                  </a:lnTo>
                  <a:lnTo>
                    <a:pt x="583878" y="802869"/>
                  </a:lnTo>
                  <a:lnTo>
                    <a:pt x="553854" y="835865"/>
                  </a:lnTo>
                  <a:lnTo>
                    <a:pt x="524511" y="869382"/>
                  </a:lnTo>
                  <a:lnTo>
                    <a:pt x="495856" y="903413"/>
                  </a:lnTo>
                  <a:lnTo>
                    <a:pt x="467901" y="937948"/>
                  </a:lnTo>
                  <a:lnTo>
                    <a:pt x="440655" y="972978"/>
                  </a:lnTo>
                  <a:lnTo>
                    <a:pt x="414127" y="1008496"/>
                  </a:lnTo>
                  <a:lnTo>
                    <a:pt x="388327" y="1044491"/>
                  </a:lnTo>
                  <a:lnTo>
                    <a:pt x="363264" y="1080956"/>
                  </a:lnTo>
                  <a:lnTo>
                    <a:pt x="338948" y="1117882"/>
                  </a:lnTo>
                  <a:lnTo>
                    <a:pt x="315390" y="1155259"/>
                  </a:lnTo>
                  <a:lnTo>
                    <a:pt x="292597" y="1193080"/>
                  </a:lnTo>
                  <a:lnTo>
                    <a:pt x="270581" y="1231335"/>
                  </a:lnTo>
                  <a:lnTo>
                    <a:pt x="249350" y="1270016"/>
                  </a:lnTo>
                  <a:lnTo>
                    <a:pt x="228915" y="1309113"/>
                  </a:lnTo>
                  <a:lnTo>
                    <a:pt x="209284" y="1348619"/>
                  </a:lnTo>
                  <a:lnTo>
                    <a:pt x="190468" y="1388524"/>
                  </a:lnTo>
                  <a:lnTo>
                    <a:pt x="172476" y="1428820"/>
                  </a:lnTo>
                  <a:lnTo>
                    <a:pt x="155318" y="1469498"/>
                  </a:lnTo>
                  <a:lnTo>
                    <a:pt x="139003" y="1510549"/>
                  </a:lnTo>
                  <a:lnTo>
                    <a:pt x="123541" y="1551965"/>
                  </a:lnTo>
                  <a:lnTo>
                    <a:pt x="108942" y="1593736"/>
                  </a:lnTo>
                  <a:lnTo>
                    <a:pt x="95214" y="1635854"/>
                  </a:lnTo>
                  <a:lnTo>
                    <a:pt x="82369" y="1678311"/>
                  </a:lnTo>
                  <a:lnTo>
                    <a:pt x="70415" y="1721097"/>
                  </a:lnTo>
                  <a:lnTo>
                    <a:pt x="59362" y="1764203"/>
                  </a:lnTo>
                  <a:lnTo>
                    <a:pt x="49220" y="1807622"/>
                  </a:lnTo>
                  <a:lnTo>
                    <a:pt x="39998" y="1851344"/>
                  </a:lnTo>
                  <a:lnTo>
                    <a:pt x="31706" y="1895360"/>
                  </a:lnTo>
                  <a:lnTo>
                    <a:pt x="24353" y="1939662"/>
                  </a:lnTo>
                  <a:lnTo>
                    <a:pt x="17950" y="1984241"/>
                  </a:lnTo>
                  <a:lnTo>
                    <a:pt x="12505" y="2029089"/>
                  </a:lnTo>
                  <a:lnTo>
                    <a:pt x="8029" y="2074196"/>
                  </a:lnTo>
                  <a:lnTo>
                    <a:pt x="4530" y="2119553"/>
                  </a:lnTo>
                  <a:lnTo>
                    <a:pt x="2020" y="2165153"/>
                  </a:lnTo>
                  <a:lnTo>
                    <a:pt x="506" y="2210986"/>
                  </a:lnTo>
                  <a:lnTo>
                    <a:pt x="0" y="2257043"/>
                  </a:lnTo>
                  <a:lnTo>
                    <a:pt x="506" y="2303101"/>
                  </a:lnTo>
                  <a:lnTo>
                    <a:pt x="2020" y="2348934"/>
                  </a:lnTo>
                  <a:lnTo>
                    <a:pt x="4530" y="2394534"/>
                  </a:lnTo>
                  <a:lnTo>
                    <a:pt x="8029" y="2439891"/>
                  </a:lnTo>
                  <a:lnTo>
                    <a:pt x="12505" y="2484998"/>
                  </a:lnTo>
                  <a:lnTo>
                    <a:pt x="17950" y="2529846"/>
                  </a:lnTo>
                  <a:lnTo>
                    <a:pt x="24353" y="2574425"/>
                  </a:lnTo>
                  <a:lnTo>
                    <a:pt x="31706" y="2618727"/>
                  </a:lnTo>
                  <a:lnTo>
                    <a:pt x="39998" y="2662743"/>
                  </a:lnTo>
                  <a:lnTo>
                    <a:pt x="49220" y="2706465"/>
                  </a:lnTo>
                  <a:lnTo>
                    <a:pt x="59362" y="2749884"/>
                  </a:lnTo>
                  <a:lnTo>
                    <a:pt x="70415" y="2792990"/>
                  </a:lnTo>
                  <a:lnTo>
                    <a:pt x="82369" y="2835776"/>
                  </a:lnTo>
                  <a:lnTo>
                    <a:pt x="95214" y="2878233"/>
                  </a:lnTo>
                  <a:lnTo>
                    <a:pt x="108942" y="2920351"/>
                  </a:lnTo>
                  <a:lnTo>
                    <a:pt x="123541" y="2962122"/>
                  </a:lnTo>
                  <a:lnTo>
                    <a:pt x="139003" y="3003538"/>
                  </a:lnTo>
                  <a:lnTo>
                    <a:pt x="155318" y="3044589"/>
                  </a:lnTo>
                  <a:lnTo>
                    <a:pt x="172476" y="3085267"/>
                  </a:lnTo>
                  <a:lnTo>
                    <a:pt x="190468" y="3125563"/>
                  </a:lnTo>
                  <a:lnTo>
                    <a:pt x="209284" y="3165468"/>
                  </a:lnTo>
                  <a:lnTo>
                    <a:pt x="228915" y="3204974"/>
                  </a:lnTo>
                  <a:lnTo>
                    <a:pt x="249350" y="3244071"/>
                  </a:lnTo>
                  <a:lnTo>
                    <a:pt x="270581" y="3282752"/>
                  </a:lnTo>
                  <a:lnTo>
                    <a:pt x="292597" y="3321007"/>
                  </a:lnTo>
                  <a:lnTo>
                    <a:pt x="315390" y="3358828"/>
                  </a:lnTo>
                  <a:lnTo>
                    <a:pt x="338948" y="3396205"/>
                  </a:lnTo>
                  <a:lnTo>
                    <a:pt x="363264" y="3433131"/>
                  </a:lnTo>
                  <a:lnTo>
                    <a:pt x="388327" y="3469596"/>
                  </a:lnTo>
                  <a:lnTo>
                    <a:pt x="414127" y="3505591"/>
                  </a:lnTo>
                  <a:lnTo>
                    <a:pt x="440655" y="3541109"/>
                  </a:lnTo>
                  <a:lnTo>
                    <a:pt x="467901" y="3576139"/>
                  </a:lnTo>
                  <a:lnTo>
                    <a:pt x="495856" y="3610674"/>
                  </a:lnTo>
                  <a:lnTo>
                    <a:pt x="524511" y="3644705"/>
                  </a:lnTo>
                  <a:lnTo>
                    <a:pt x="553854" y="3678222"/>
                  </a:lnTo>
                  <a:lnTo>
                    <a:pt x="583878" y="3711218"/>
                  </a:lnTo>
                  <a:lnTo>
                    <a:pt x="614571" y="3743682"/>
                  </a:lnTo>
                  <a:lnTo>
                    <a:pt x="645925" y="3775608"/>
                  </a:lnTo>
                  <a:lnTo>
                    <a:pt x="677931" y="3806985"/>
                  </a:lnTo>
                  <a:lnTo>
                    <a:pt x="710577" y="3837806"/>
                  </a:lnTo>
                  <a:lnTo>
                    <a:pt x="743856" y="3868061"/>
                  </a:lnTo>
                  <a:lnTo>
                    <a:pt x="777756" y="3897742"/>
                  </a:lnTo>
                  <a:lnTo>
                    <a:pt x="812269" y="3926839"/>
                  </a:lnTo>
                  <a:lnTo>
                    <a:pt x="847385" y="3955345"/>
                  </a:lnTo>
                  <a:lnTo>
                    <a:pt x="883094" y="3983250"/>
                  </a:lnTo>
                  <a:lnTo>
                    <a:pt x="919386" y="4010546"/>
                  </a:lnTo>
                  <a:lnTo>
                    <a:pt x="956253" y="4037224"/>
                  </a:lnTo>
                  <a:lnTo>
                    <a:pt x="993684" y="4063275"/>
                  </a:lnTo>
                  <a:lnTo>
                    <a:pt x="1031670" y="4088691"/>
                  </a:lnTo>
                  <a:lnTo>
                    <a:pt x="1070201" y="4113462"/>
                  </a:lnTo>
                  <a:lnTo>
                    <a:pt x="1109268" y="4137580"/>
                  </a:lnTo>
                  <a:lnTo>
                    <a:pt x="1148861" y="4161037"/>
                  </a:lnTo>
                  <a:lnTo>
                    <a:pt x="1188970" y="4183822"/>
                  </a:lnTo>
                  <a:lnTo>
                    <a:pt x="1229585" y="4205929"/>
                  </a:lnTo>
                  <a:lnTo>
                    <a:pt x="1270698" y="4227348"/>
                  </a:lnTo>
                  <a:lnTo>
                    <a:pt x="1312298" y="4248069"/>
                  </a:lnTo>
                  <a:lnTo>
                    <a:pt x="1354376" y="4268086"/>
                  </a:lnTo>
                  <a:lnTo>
                    <a:pt x="1396922" y="4287388"/>
                  </a:lnTo>
                  <a:lnTo>
                    <a:pt x="1439927" y="4305967"/>
                  </a:lnTo>
                  <a:lnTo>
                    <a:pt x="1483381" y="4323814"/>
                  </a:lnTo>
                  <a:lnTo>
                    <a:pt x="1527274" y="4340921"/>
                  </a:lnTo>
                  <a:lnTo>
                    <a:pt x="1571597" y="4357279"/>
                  </a:lnTo>
                  <a:lnTo>
                    <a:pt x="1616341" y="4372878"/>
                  </a:lnTo>
                  <a:lnTo>
                    <a:pt x="1661494" y="4387711"/>
                  </a:lnTo>
                  <a:lnTo>
                    <a:pt x="1707049" y="4401768"/>
                  </a:lnTo>
                  <a:lnTo>
                    <a:pt x="1752995" y="4415042"/>
                  </a:lnTo>
                  <a:lnTo>
                    <a:pt x="1799322" y="4427522"/>
                  </a:lnTo>
                  <a:lnTo>
                    <a:pt x="1846022" y="4439200"/>
                  </a:lnTo>
                  <a:lnTo>
                    <a:pt x="1893084" y="4450069"/>
                  </a:lnTo>
                  <a:lnTo>
                    <a:pt x="1940498" y="4460117"/>
                  </a:lnTo>
                  <a:lnTo>
                    <a:pt x="1988256" y="4469338"/>
                  </a:lnTo>
                  <a:lnTo>
                    <a:pt x="2036348" y="4477723"/>
                  </a:lnTo>
                  <a:lnTo>
                    <a:pt x="2084763" y="4485261"/>
                  </a:lnTo>
                  <a:lnTo>
                    <a:pt x="2133493" y="4491946"/>
                  </a:lnTo>
                  <a:lnTo>
                    <a:pt x="2182528" y="4497768"/>
                  </a:lnTo>
                  <a:lnTo>
                    <a:pt x="2231857" y="4502718"/>
                  </a:lnTo>
                  <a:lnTo>
                    <a:pt x="2281472" y="4506788"/>
                  </a:lnTo>
                  <a:lnTo>
                    <a:pt x="2331363" y="4509968"/>
                  </a:lnTo>
                  <a:lnTo>
                    <a:pt x="2381521" y="4512251"/>
                  </a:lnTo>
                  <a:lnTo>
                    <a:pt x="2431935" y="4513627"/>
                  </a:lnTo>
                  <a:lnTo>
                    <a:pt x="2482596" y="4514088"/>
                  </a:lnTo>
                  <a:lnTo>
                    <a:pt x="2533256" y="4513627"/>
                  </a:lnTo>
                  <a:lnTo>
                    <a:pt x="2583670" y="4512251"/>
                  </a:lnTo>
                  <a:lnTo>
                    <a:pt x="2633828" y="4509968"/>
                  </a:lnTo>
                  <a:lnTo>
                    <a:pt x="2683719" y="4506788"/>
                  </a:lnTo>
                  <a:lnTo>
                    <a:pt x="2733334" y="4502718"/>
                  </a:lnTo>
                  <a:lnTo>
                    <a:pt x="2782663" y="4497768"/>
                  </a:lnTo>
                  <a:lnTo>
                    <a:pt x="2831698" y="4491946"/>
                  </a:lnTo>
                  <a:lnTo>
                    <a:pt x="2880428" y="4485261"/>
                  </a:lnTo>
                  <a:lnTo>
                    <a:pt x="2928843" y="4477723"/>
                  </a:lnTo>
                  <a:lnTo>
                    <a:pt x="2976935" y="4469338"/>
                  </a:lnTo>
                  <a:lnTo>
                    <a:pt x="3024693" y="4460117"/>
                  </a:lnTo>
                  <a:lnTo>
                    <a:pt x="3072107" y="4450069"/>
                  </a:lnTo>
                  <a:lnTo>
                    <a:pt x="3119169" y="4439200"/>
                  </a:lnTo>
                  <a:lnTo>
                    <a:pt x="3165869" y="4427522"/>
                  </a:lnTo>
                  <a:lnTo>
                    <a:pt x="3212196" y="4415042"/>
                  </a:lnTo>
                  <a:lnTo>
                    <a:pt x="3258142" y="4401768"/>
                  </a:lnTo>
                  <a:lnTo>
                    <a:pt x="3303697" y="4387711"/>
                  </a:lnTo>
                  <a:lnTo>
                    <a:pt x="3348850" y="4372878"/>
                  </a:lnTo>
                  <a:lnTo>
                    <a:pt x="3393594" y="4357279"/>
                  </a:lnTo>
                  <a:lnTo>
                    <a:pt x="3437917" y="4340921"/>
                  </a:lnTo>
                  <a:lnTo>
                    <a:pt x="3481810" y="4323814"/>
                  </a:lnTo>
                  <a:lnTo>
                    <a:pt x="3525264" y="4305967"/>
                  </a:lnTo>
                  <a:lnTo>
                    <a:pt x="3568269" y="4287388"/>
                  </a:lnTo>
                  <a:lnTo>
                    <a:pt x="3610815" y="4268086"/>
                  </a:lnTo>
                  <a:lnTo>
                    <a:pt x="3652893" y="4248069"/>
                  </a:lnTo>
                  <a:lnTo>
                    <a:pt x="3694493" y="4227348"/>
                  </a:lnTo>
                  <a:lnTo>
                    <a:pt x="3735606" y="4205929"/>
                  </a:lnTo>
                  <a:lnTo>
                    <a:pt x="3776221" y="4183822"/>
                  </a:lnTo>
                  <a:lnTo>
                    <a:pt x="3816330" y="4161037"/>
                  </a:lnTo>
                  <a:lnTo>
                    <a:pt x="3855923" y="4137580"/>
                  </a:lnTo>
                  <a:lnTo>
                    <a:pt x="3894990" y="4113462"/>
                  </a:lnTo>
                  <a:lnTo>
                    <a:pt x="3933521" y="4088691"/>
                  </a:lnTo>
                  <a:lnTo>
                    <a:pt x="3971507" y="4063275"/>
                  </a:lnTo>
                  <a:lnTo>
                    <a:pt x="4008938" y="4037224"/>
                  </a:lnTo>
                  <a:lnTo>
                    <a:pt x="4045805" y="4010546"/>
                  </a:lnTo>
                  <a:lnTo>
                    <a:pt x="4082097" y="3983250"/>
                  </a:lnTo>
                  <a:lnTo>
                    <a:pt x="4117806" y="3955345"/>
                  </a:lnTo>
                  <a:lnTo>
                    <a:pt x="4152922" y="3926839"/>
                  </a:lnTo>
                  <a:lnTo>
                    <a:pt x="4187435" y="3897742"/>
                  </a:lnTo>
                  <a:lnTo>
                    <a:pt x="4221335" y="3868061"/>
                  </a:lnTo>
                  <a:lnTo>
                    <a:pt x="4254614" y="3837806"/>
                  </a:lnTo>
                  <a:lnTo>
                    <a:pt x="4287260" y="3806985"/>
                  </a:lnTo>
                  <a:lnTo>
                    <a:pt x="4319266" y="3775608"/>
                  </a:lnTo>
                  <a:lnTo>
                    <a:pt x="4350620" y="3743682"/>
                  </a:lnTo>
                  <a:lnTo>
                    <a:pt x="4381313" y="3711218"/>
                  </a:lnTo>
                  <a:lnTo>
                    <a:pt x="4411337" y="3678222"/>
                  </a:lnTo>
                  <a:lnTo>
                    <a:pt x="4440680" y="3644705"/>
                  </a:lnTo>
                  <a:lnTo>
                    <a:pt x="4469335" y="3610674"/>
                  </a:lnTo>
                  <a:lnTo>
                    <a:pt x="4497290" y="3576139"/>
                  </a:lnTo>
                  <a:lnTo>
                    <a:pt x="4524536" y="3541109"/>
                  </a:lnTo>
                  <a:lnTo>
                    <a:pt x="4551064" y="3505591"/>
                  </a:lnTo>
                  <a:lnTo>
                    <a:pt x="4576864" y="3469596"/>
                  </a:lnTo>
                  <a:lnTo>
                    <a:pt x="4601927" y="3433131"/>
                  </a:lnTo>
                  <a:lnTo>
                    <a:pt x="4626243" y="3396205"/>
                  </a:lnTo>
                  <a:lnTo>
                    <a:pt x="4649801" y="3358828"/>
                  </a:lnTo>
                  <a:lnTo>
                    <a:pt x="4672594" y="3321007"/>
                  </a:lnTo>
                  <a:lnTo>
                    <a:pt x="4694610" y="3282752"/>
                  </a:lnTo>
                  <a:lnTo>
                    <a:pt x="4715841" y="3244071"/>
                  </a:lnTo>
                  <a:lnTo>
                    <a:pt x="4736276" y="3204974"/>
                  </a:lnTo>
                  <a:lnTo>
                    <a:pt x="4755907" y="3165468"/>
                  </a:lnTo>
                  <a:lnTo>
                    <a:pt x="4774723" y="3125563"/>
                  </a:lnTo>
                  <a:lnTo>
                    <a:pt x="4792715" y="3085267"/>
                  </a:lnTo>
                  <a:lnTo>
                    <a:pt x="4809873" y="3044589"/>
                  </a:lnTo>
                  <a:lnTo>
                    <a:pt x="4826188" y="3003538"/>
                  </a:lnTo>
                  <a:lnTo>
                    <a:pt x="4841650" y="2962122"/>
                  </a:lnTo>
                  <a:lnTo>
                    <a:pt x="4856249" y="2920351"/>
                  </a:lnTo>
                  <a:lnTo>
                    <a:pt x="4869977" y="2878233"/>
                  </a:lnTo>
                  <a:lnTo>
                    <a:pt x="4882822" y="2835776"/>
                  </a:lnTo>
                  <a:lnTo>
                    <a:pt x="4894776" y="2792990"/>
                  </a:lnTo>
                  <a:lnTo>
                    <a:pt x="4905829" y="2749884"/>
                  </a:lnTo>
                  <a:lnTo>
                    <a:pt x="4915971" y="2706465"/>
                  </a:lnTo>
                  <a:lnTo>
                    <a:pt x="4925193" y="2662743"/>
                  </a:lnTo>
                  <a:lnTo>
                    <a:pt x="4933485" y="2618727"/>
                  </a:lnTo>
                  <a:lnTo>
                    <a:pt x="4940838" y="2574425"/>
                  </a:lnTo>
                  <a:lnTo>
                    <a:pt x="4947241" y="2529846"/>
                  </a:lnTo>
                  <a:lnTo>
                    <a:pt x="4952686" y="2484998"/>
                  </a:lnTo>
                  <a:lnTo>
                    <a:pt x="4957162" y="2439891"/>
                  </a:lnTo>
                  <a:lnTo>
                    <a:pt x="4960661" y="2394534"/>
                  </a:lnTo>
                  <a:lnTo>
                    <a:pt x="4963171" y="2348934"/>
                  </a:lnTo>
                  <a:lnTo>
                    <a:pt x="4964685" y="2303101"/>
                  </a:lnTo>
                  <a:lnTo>
                    <a:pt x="4965192" y="2257043"/>
                  </a:lnTo>
                  <a:lnTo>
                    <a:pt x="4964685" y="2210986"/>
                  </a:lnTo>
                  <a:lnTo>
                    <a:pt x="4963171" y="2165153"/>
                  </a:lnTo>
                  <a:lnTo>
                    <a:pt x="4960661" y="2119553"/>
                  </a:lnTo>
                  <a:lnTo>
                    <a:pt x="4957162" y="2074196"/>
                  </a:lnTo>
                  <a:lnTo>
                    <a:pt x="4952686" y="2029089"/>
                  </a:lnTo>
                  <a:lnTo>
                    <a:pt x="4947241" y="1984241"/>
                  </a:lnTo>
                  <a:lnTo>
                    <a:pt x="4940838" y="1939662"/>
                  </a:lnTo>
                  <a:lnTo>
                    <a:pt x="4933485" y="1895360"/>
                  </a:lnTo>
                  <a:lnTo>
                    <a:pt x="4925193" y="1851344"/>
                  </a:lnTo>
                  <a:lnTo>
                    <a:pt x="4915971" y="1807622"/>
                  </a:lnTo>
                  <a:lnTo>
                    <a:pt x="4905829" y="1764203"/>
                  </a:lnTo>
                  <a:lnTo>
                    <a:pt x="4894776" y="1721097"/>
                  </a:lnTo>
                  <a:lnTo>
                    <a:pt x="4882822" y="1678311"/>
                  </a:lnTo>
                  <a:lnTo>
                    <a:pt x="4869977" y="1635854"/>
                  </a:lnTo>
                  <a:lnTo>
                    <a:pt x="4856249" y="1593736"/>
                  </a:lnTo>
                  <a:lnTo>
                    <a:pt x="4841650" y="1551965"/>
                  </a:lnTo>
                  <a:lnTo>
                    <a:pt x="4826188" y="1510549"/>
                  </a:lnTo>
                  <a:lnTo>
                    <a:pt x="4809873" y="1469498"/>
                  </a:lnTo>
                  <a:lnTo>
                    <a:pt x="4792715" y="1428820"/>
                  </a:lnTo>
                  <a:lnTo>
                    <a:pt x="4774723" y="1388524"/>
                  </a:lnTo>
                  <a:lnTo>
                    <a:pt x="4755907" y="1348619"/>
                  </a:lnTo>
                  <a:lnTo>
                    <a:pt x="4736276" y="1309113"/>
                  </a:lnTo>
                  <a:lnTo>
                    <a:pt x="4715841" y="1270016"/>
                  </a:lnTo>
                  <a:lnTo>
                    <a:pt x="4694610" y="1231335"/>
                  </a:lnTo>
                  <a:lnTo>
                    <a:pt x="4672594" y="1193080"/>
                  </a:lnTo>
                  <a:lnTo>
                    <a:pt x="4649801" y="1155259"/>
                  </a:lnTo>
                  <a:lnTo>
                    <a:pt x="4626243" y="1117882"/>
                  </a:lnTo>
                  <a:lnTo>
                    <a:pt x="4601927" y="1080956"/>
                  </a:lnTo>
                  <a:lnTo>
                    <a:pt x="4576864" y="1044491"/>
                  </a:lnTo>
                  <a:lnTo>
                    <a:pt x="4551064" y="1008496"/>
                  </a:lnTo>
                  <a:lnTo>
                    <a:pt x="4524536" y="972978"/>
                  </a:lnTo>
                  <a:lnTo>
                    <a:pt x="4497290" y="937948"/>
                  </a:lnTo>
                  <a:lnTo>
                    <a:pt x="4469335" y="903413"/>
                  </a:lnTo>
                  <a:lnTo>
                    <a:pt x="4440680" y="869382"/>
                  </a:lnTo>
                  <a:lnTo>
                    <a:pt x="4411337" y="835865"/>
                  </a:lnTo>
                  <a:lnTo>
                    <a:pt x="4381313" y="802869"/>
                  </a:lnTo>
                  <a:lnTo>
                    <a:pt x="4350620" y="770405"/>
                  </a:lnTo>
                  <a:lnTo>
                    <a:pt x="4319266" y="738479"/>
                  </a:lnTo>
                  <a:lnTo>
                    <a:pt x="4287260" y="707102"/>
                  </a:lnTo>
                  <a:lnTo>
                    <a:pt x="4254614" y="676281"/>
                  </a:lnTo>
                  <a:lnTo>
                    <a:pt x="4221335" y="646026"/>
                  </a:lnTo>
                  <a:lnTo>
                    <a:pt x="4187435" y="616345"/>
                  </a:lnTo>
                  <a:lnTo>
                    <a:pt x="4152922" y="587248"/>
                  </a:lnTo>
                  <a:lnTo>
                    <a:pt x="4117806" y="558742"/>
                  </a:lnTo>
                  <a:lnTo>
                    <a:pt x="4082097" y="530837"/>
                  </a:lnTo>
                  <a:lnTo>
                    <a:pt x="4045805" y="503541"/>
                  </a:lnTo>
                  <a:lnTo>
                    <a:pt x="4008938" y="476863"/>
                  </a:lnTo>
                  <a:lnTo>
                    <a:pt x="3971507" y="450812"/>
                  </a:lnTo>
                  <a:lnTo>
                    <a:pt x="3933521" y="425396"/>
                  </a:lnTo>
                  <a:lnTo>
                    <a:pt x="3894990" y="400625"/>
                  </a:lnTo>
                  <a:lnTo>
                    <a:pt x="3855923" y="376507"/>
                  </a:lnTo>
                  <a:lnTo>
                    <a:pt x="3816330" y="353050"/>
                  </a:lnTo>
                  <a:lnTo>
                    <a:pt x="3776221" y="330265"/>
                  </a:lnTo>
                  <a:lnTo>
                    <a:pt x="3735606" y="308158"/>
                  </a:lnTo>
                  <a:lnTo>
                    <a:pt x="3694493" y="286739"/>
                  </a:lnTo>
                  <a:lnTo>
                    <a:pt x="3652893" y="266018"/>
                  </a:lnTo>
                  <a:lnTo>
                    <a:pt x="3610815" y="246001"/>
                  </a:lnTo>
                  <a:lnTo>
                    <a:pt x="3568269" y="226699"/>
                  </a:lnTo>
                  <a:lnTo>
                    <a:pt x="3525264" y="208120"/>
                  </a:lnTo>
                  <a:lnTo>
                    <a:pt x="3481810" y="190273"/>
                  </a:lnTo>
                  <a:lnTo>
                    <a:pt x="3437917" y="173166"/>
                  </a:lnTo>
                  <a:lnTo>
                    <a:pt x="3393594" y="156808"/>
                  </a:lnTo>
                  <a:lnTo>
                    <a:pt x="3348850" y="141209"/>
                  </a:lnTo>
                  <a:lnTo>
                    <a:pt x="3303697" y="126376"/>
                  </a:lnTo>
                  <a:lnTo>
                    <a:pt x="3258142" y="112319"/>
                  </a:lnTo>
                  <a:lnTo>
                    <a:pt x="3212196" y="99045"/>
                  </a:lnTo>
                  <a:lnTo>
                    <a:pt x="3165869" y="86565"/>
                  </a:lnTo>
                  <a:lnTo>
                    <a:pt x="3119169" y="74887"/>
                  </a:lnTo>
                  <a:lnTo>
                    <a:pt x="3072107" y="64018"/>
                  </a:lnTo>
                  <a:lnTo>
                    <a:pt x="3024693" y="53970"/>
                  </a:lnTo>
                  <a:lnTo>
                    <a:pt x="2976935" y="44749"/>
                  </a:lnTo>
                  <a:lnTo>
                    <a:pt x="2928843" y="36364"/>
                  </a:lnTo>
                  <a:lnTo>
                    <a:pt x="2880428" y="28826"/>
                  </a:lnTo>
                  <a:lnTo>
                    <a:pt x="2831698" y="22141"/>
                  </a:lnTo>
                  <a:lnTo>
                    <a:pt x="2782663" y="16319"/>
                  </a:lnTo>
                  <a:lnTo>
                    <a:pt x="2733334" y="11369"/>
                  </a:lnTo>
                  <a:lnTo>
                    <a:pt x="2683719" y="7299"/>
                  </a:lnTo>
                  <a:lnTo>
                    <a:pt x="2633828" y="4119"/>
                  </a:lnTo>
                  <a:lnTo>
                    <a:pt x="2583670" y="1836"/>
                  </a:lnTo>
                  <a:lnTo>
                    <a:pt x="2533256" y="460"/>
                  </a:lnTo>
                  <a:lnTo>
                    <a:pt x="2482596" y="0"/>
                  </a:lnTo>
                  <a:close/>
                </a:path>
              </a:pathLst>
            </a:custGeom>
            <a:solidFill>
              <a:srgbClr val="B70007"/>
            </a:solidFill>
          </p:spPr>
          <p:txBody>
            <a:bodyPr wrap="square" lIns="0" tIns="0" rIns="0" bIns="0" rtlCol="0"/>
            <a:lstStyle/>
            <a:p>
              <a:endParaRPr/>
            </a:p>
          </p:txBody>
        </p:sp>
        <p:pic>
          <p:nvPicPr>
            <p:cNvPr id="5" name="object 5"/>
            <p:cNvPicPr/>
            <p:nvPr/>
          </p:nvPicPr>
          <p:blipFill>
            <a:blip r:embed="rId3" cstate="print"/>
            <a:stretch>
              <a:fillRect/>
            </a:stretch>
          </p:blipFill>
          <p:spPr>
            <a:xfrm>
              <a:off x="5856731" y="2378964"/>
              <a:ext cx="4280154" cy="4281678"/>
            </a:xfrm>
            <a:prstGeom prst="rect">
              <a:avLst/>
            </a:prstGeom>
          </p:spPr>
        </p:pic>
      </p:grpSp>
      <p:pic>
        <p:nvPicPr>
          <p:cNvPr id="7" name="object 3">
            <a:extLst>
              <a:ext uri="{FF2B5EF4-FFF2-40B4-BE49-F238E27FC236}">
                <a16:creationId xmlns:a16="http://schemas.microsoft.com/office/drawing/2014/main" id="{93C002E5-FE45-41DD-A66E-FE904B4CBBD9}"/>
              </a:ext>
            </a:extLst>
          </p:cNvPr>
          <p:cNvPicPr/>
          <p:nvPr/>
        </p:nvPicPr>
        <p:blipFill>
          <a:blip r:embed="rId4" cstate="print"/>
          <a:stretch>
            <a:fillRect/>
          </a:stretch>
        </p:blipFill>
        <p:spPr>
          <a:xfrm>
            <a:off x="-10205" y="6819830"/>
            <a:ext cx="12188952" cy="1706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NG" dirty="0"/>
          </a:p>
        </p:txBody>
      </p:sp>
      <p:sp>
        <p:nvSpPr>
          <p:cNvPr id="4" name="Freeform 4"/>
          <p:cNvSpPr/>
          <p:nvPr/>
        </p:nvSpPr>
        <p:spPr>
          <a:xfrm rot="-4521330">
            <a:off x="3551720" y="1851740"/>
            <a:ext cx="9445093" cy="3636265"/>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NG"/>
          </a:p>
        </p:txBody>
      </p:sp>
      <p:grpSp>
        <p:nvGrpSpPr>
          <p:cNvPr id="5" name="Group 5"/>
          <p:cNvGrpSpPr>
            <a:grpSpLocks noChangeAspect="1"/>
          </p:cNvGrpSpPr>
          <p:nvPr/>
        </p:nvGrpSpPr>
        <p:grpSpPr>
          <a:xfrm>
            <a:off x="6393072" y="0"/>
            <a:ext cx="5798929" cy="6933582"/>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id="7" name="Group 7"/>
          <p:cNvGrpSpPr/>
          <p:nvPr/>
        </p:nvGrpSpPr>
        <p:grpSpPr>
          <a:xfrm>
            <a:off x="179467" y="1225494"/>
            <a:ext cx="6778060" cy="2537477"/>
            <a:chOff x="0" y="0"/>
            <a:chExt cx="2608713" cy="945211"/>
          </a:xfrm>
        </p:grpSpPr>
        <p:sp>
          <p:nvSpPr>
            <p:cNvPr id="8" name="Freeform 8"/>
            <p:cNvSpPr/>
            <p:nvPr/>
          </p:nvSpPr>
          <p:spPr>
            <a:xfrm>
              <a:off x="0" y="0"/>
              <a:ext cx="2608713" cy="945211"/>
            </a:xfrm>
            <a:prstGeom prst="round2DiagRect">
              <a:avLst/>
            </a:prstGeom>
            <a:solidFill>
              <a:srgbClr val="FFFFFF"/>
            </a:solidFill>
          </p:spPr>
        </p:sp>
        <p:sp>
          <p:nvSpPr>
            <p:cNvPr id="9" name="TextBox 9"/>
            <p:cNvSpPr txBox="1"/>
            <p:nvPr/>
          </p:nvSpPr>
          <p:spPr>
            <a:xfrm>
              <a:off x="0" y="-19050"/>
              <a:ext cx="812800" cy="831850"/>
            </a:xfrm>
            <a:prstGeom prst="round2Diag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120950" y="1985008"/>
            <a:ext cx="6270239" cy="1364412"/>
          </a:xfrm>
          <a:prstGeom prst="rect">
            <a:avLst/>
          </a:prstGeom>
        </p:spPr>
        <p:txBody>
          <a:bodyPr lIns="0" tIns="0" rIns="0" bIns="0" rtlCol="0" anchor="t">
            <a:spAutoFit/>
          </a:bodyPr>
          <a:lstStyle/>
          <a:p>
            <a:pPr algn="ctr">
              <a:lnSpc>
                <a:spcPts val="11317"/>
              </a:lnSpc>
            </a:pPr>
            <a:r>
              <a:rPr lang="en-US" sz="8200" spc="115" dirty="0">
                <a:solidFill>
                  <a:srgbClr val="040506"/>
                </a:solidFill>
                <a:latin typeface="Archivo Black"/>
              </a:rPr>
              <a:t>STRATEGY</a:t>
            </a:r>
          </a:p>
        </p:txBody>
      </p:sp>
      <p:sp>
        <p:nvSpPr>
          <p:cNvPr id="13" name="TextBox 13"/>
          <p:cNvSpPr txBox="1"/>
          <p:nvPr/>
        </p:nvSpPr>
        <p:spPr>
          <a:xfrm>
            <a:off x="283459" y="1571457"/>
            <a:ext cx="5800812" cy="590611"/>
          </a:xfrm>
          <a:prstGeom prst="rect">
            <a:avLst/>
          </a:prstGeom>
        </p:spPr>
        <p:txBody>
          <a:bodyPr wrap="square" lIns="0" tIns="0" rIns="0" bIns="0" rtlCol="0" anchor="t">
            <a:spAutoFit/>
          </a:bodyPr>
          <a:lstStyle/>
          <a:p>
            <a:pPr algn="ctr">
              <a:lnSpc>
                <a:spcPts val="4863"/>
              </a:lnSpc>
            </a:pPr>
            <a:r>
              <a:rPr lang="en-US" sz="3524" spc="49" dirty="0">
                <a:solidFill>
                  <a:srgbClr val="040506"/>
                </a:solidFill>
                <a:latin typeface="Archivo Black"/>
              </a:rPr>
              <a:t>NEW DISTRIBUTION</a:t>
            </a:r>
          </a:p>
        </p:txBody>
      </p:sp>
      <p:pic>
        <p:nvPicPr>
          <p:cNvPr id="29" name="object 3">
            <a:extLst>
              <a:ext uri="{FF2B5EF4-FFF2-40B4-BE49-F238E27FC236}">
                <a16:creationId xmlns:a16="http://schemas.microsoft.com/office/drawing/2014/main" id="{1EBC2396-81AD-45C2-9384-E37F76B6109F}"/>
              </a:ext>
            </a:extLst>
          </p:cNvPr>
          <p:cNvPicPr/>
          <p:nvPr/>
        </p:nvPicPr>
        <p:blipFill>
          <a:blip r:embed="rId5"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2001175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2">
            <a:extLst>
              <a:ext uri="{FF2B5EF4-FFF2-40B4-BE49-F238E27FC236}">
                <a16:creationId xmlns:a16="http://schemas.microsoft.com/office/drawing/2014/main" id="{8851F50A-B41A-48E1-AD33-298EB652F783}"/>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grpSp>
        <p:nvGrpSpPr>
          <p:cNvPr id="5" name="Group 4"/>
          <p:cNvGrpSpPr/>
          <p:nvPr/>
        </p:nvGrpSpPr>
        <p:grpSpPr>
          <a:xfrm>
            <a:off x="534249" y="1104731"/>
            <a:ext cx="6881302" cy="5715097"/>
            <a:chOff x="2148556" y="1785937"/>
            <a:chExt cx="4803775" cy="2873376"/>
          </a:xfrm>
        </p:grpSpPr>
        <p:sp>
          <p:nvSpPr>
            <p:cNvPr id="6" name="Freeform 5"/>
            <p:cNvSpPr>
              <a:spLocks/>
            </p:cNvSpPr>
            <p:nvPr/>
          </p:nvSpPr>
          <p:spPr bwMode="auto">
            <a:xfrm>
              <a:off x="2148556" y="1785937"/>
              <a:ext cx="4803775" cy="2873375"/>
            </a:xfrm>
            <a:custGeom>
              <a:avLst/>
              <a:gdLst/>
              <a:ahLst/>
              <a:cxnLst>
                <a:cxn ang="0">
                  <a:pos x="1811" y="291"/>
                </a:cxn>
                <a:cxn ang="0">
                  <a:pos x="1899" y="324"/>
                </a:cxn>
                <a:cxn ang="0">
                  <a:pos x="1957" y="356"/>
                </a:cxn>
                <a:cxn ang="0">
                  <a:pos x="2006" y="392"/>
                </a:cxn>
                <a:cxn ang="0">
                  <a:pos x="2040" y="436"/>
                </a:cxn>
                <a:cxn ang="0">
                  <a:pos x="2059" y="485"/>
                </a:cxn>
                <a:cxn ang="0">
                  <a:pos x="2056" y="541"/>
                </a:cxn>
                <a:cxn ang="0">
                  <a:pos x="2031" y="605"/>
                </a:cxn>
                <a:cxn ang="0">
                  <a:pos x="1979" y="676"/>
                </a:cxn>
                <a:cxn ang="0">
                  <a:pos x="1898" y="755"/>
                </a:cxn>
                <a:cxn ang="0">
                  <a:pos x="1826" y="812"/>
                </a:cxn>
                <a:cxn ang="0">
                  <a:pos x="1618" y="960"/>
                </a:cxn>
                <a:cxn ang="0">
                  <a:pos x="1414" y="1094"/>
                </a:cxn>
                <a:cxn ang="0">
                  <a:pos x="1029" y="1329"/>
                </a:cxn>
                <a:cxn ang="0">
                  <a:pos x="674" y="1519"/>
                </a:cxn>
                <a:cxn ang="0">
                  <a:pos x="356" y="1667"/>
                </a:cxn>
                <a:cxn ang="0">
                  <a:pos x="81" y="1781"/>
                </a:cxn>
                <a:cxn ang="0">
                  <a:pos x="2626" y="1810"/>
                </a:cxn>
                <a:cxn ang="0">
                  <a:pos x="2757" y="1615"/>
                </a:cxn>
                <a:cxn ang="0">
                  <a:pos x="2867" y="1435"/>
                </a:cxn>
                <a:cxn ang="0">
                  <a:pos x="2921" y="1334"/>
                </a:cxn>
                <a:cxn ang="0">
                  <a:pos x="2985" y="1184"/>
                </a:cxn>
                <a:cxn ang="0">
                  <a:pos x="3011" y="1090"/>
                </a:cxn>
                <a:cxn ang="0">
                  <a:pos x="3021" y="1023"/>
                </a:cxn>
                <a:cxn ang="0">
                  <a:pos x="3026" y="960"/>
                </a:cxn>
                <a:cxn ang="0">
                  <a:pos x="3024" y="899"/>
                </a:cxn>
                <a:cxn ang="0">
                  <a:pos x="3013" y="841"/>
                </a:cxn>
                <a:cxn ang="0">
                  <a:pos x="2999" y="785"/>
                </a:cxn>
                <a:cxn ang="0">
                  <a:pos x="2977" y="733"/>
                </a:cxn>
                <a:cxn ang="0">
                  <a:pos x="2918" y="636"/>
                </a:cxn>
                <a:cxn ang="0">
                  <a:pos x="2837" y="550"/>
                </a:cxn>
                <a:cxn ang="0">
                  <a:pos x="2738" y="472"/>
                </a:cxn>
                <a:cxn ang="0">
                  <a:pos x="2622" y="406"/>
                </a:cxn>
                <a:cxn ang="0">
                  <a:pos x="2492" y="348"/>
                </a:cxn>
                <a:cxn ang="0">
                  <a:pos x="2349" y="299"/>
                </a:cxn>
                <a:cxn ang="0">
                  <a:pos x="2167" y="247"/>
                </a:cxn>
                <a:cxn ang="0">
                  <a:pos x="1892" y="176"/>
                </a:cxn>
                <a:cxn ang="0">
                  <a:pos x="1664" y="125"/>
                </a:cxn>
                <a:cxn ang="0">
                  <a:pos x="1613" y="105"/>
                </a:cxn>
                <a:cxn ang="0">
                  <a:pos x="1599" y="94"/>
                </a:cxn>
                <a:cxn ang="0">
                  <a:pos x="1601" y="83"/>
                </a:cxn>
                <a:cxn ang="0">
                  <a:pos x="1621" y="68"/>
                </a:cxn>
                <a:cxn ang="0">
                  <a:pos x="1681" y="46"/>
                </a:cxn>
                <a:cxn ang="0">
                  <a:pos x="1811" y="15"/>
                </a:cxn>
                <a:cxn ang="0">
                  <a:pos x="1863" y="0"/>
                </a:cxn>
                <a:cxn ang="0">
                  <a:pos x="1651" y="25"/>
                </a:cxn>
                <a:cxn ang="0">
                  <a:pos x="1453" y="60"/>
                </a:cxn>
                <a:cxn ang="0">
                  <a:pos x="1413" y="71"/>
                </a:cxn>
                <a:cxn ang="0">
                  <a:pos x="1375" y="87"/>
                </a:cxn>
                <a:cxn ang="0">
                  <a:pos x="1362" y="107"/>
                </a:cxn>
                <a:cxn ang="0">
                  <a:pos x="1370" y="126"/>
                </a:cxn>
                <a:cxn ang="0">
                  <a:pos x="1396" y="148"/>
                </a:cxn>
                <a:cxn ang="0">
                  <a:pos x="1491" y="192"/>
                </a:cxn>
                <a:cxn ang="0">
                  <a:pos x="1622" y="237"/>
                </a:cxn>
                <a:cxn ang="0">
                  <a:pos x="1764" y="277"/>
                </a:cxn>
              </a:cxnLst>
              <a:rect l="0" t="0" r="r" b="b"/>
              <a:pathLst>
                <a:path w="3026" h="1810">
                  <a:moveTo>
                    <a:pt x="1764" y="277"/>
                  </a:moveTo>
                  <a:lnTo>
                    <a:pt x="1764" y="277"/>
                  </a:lnTo>
                  <a:lnTo>
                    <a:pt x="1811" y="291"/>
                  </a:lnTo>
                  <a:lnTo>
                    <a:pt x="1856" y="306"/>
                  </a:lnTo>
                  <a:lnTo>
                    <a:pt x="1878" y="314"/>
                  </a:lnTo>
                  <a:lnTo>
                    <a:pt x="1899" y="324"/>
                  </a:lnTo>
                  <a:lnTo>
                    <a:pt x="1920" y="334"/>
                  </a:lnTo>
                  <a:lnTo>
                    <a:pt x="1939" y="343"/>
                  </a:lnTo>
                  <a:lnTo>
                    <a:pt x="1957" y="356"/>
                  </a:lnTo>
                  <a:lnTo>
                    <a:pt x="1975" y="367"/>
                  </a:lnTo>
                  <a:lnTo>
                    <a:pt x="1992" y="379"/>
                  </a:lnTo>
                  <a:lnTo>
                    <a:pt x="2006" y="392"/>
                  </a:lnTo>
                  <a:lnTo>
                    <a:pt x="2019" y="406"/>
                  </a:lnTo>
                  <a:lnTo>
                    <a:pt x="2030" y="421"/>
                  </a:lnTo>
                  <a:lnTo>
                    <a:pt x="2040" y="436"/>
                  </a:lnTo>
                  <a:lnTo>
                    <a:pt x="2048" y="451"/>
                  </a:lnTo>
                  <a:lnTo>
                    <a:pt x="2054" y="468"/>
                  </a:lnTo>
                  <a:lnTo>
                    <a:pt x="2059" y="485"/>
                  </a:lnTo>
                  <a:lnTo>
                    <a:pt x="2060" y="503"/>
                  </a:lnTo>
                  <a:lnTo>
                    <a:pt x="2060" y="522"/>
                  </a:lnTo>
                  <a:lnTo>
                    <a:pt x="2056" y="541"/>
                  </a:lnTo>
                  <a:lnTo>
                    <a:pt x="2051" y="562"/>
                  </a:lnTo>
                  <a:lnTo>
                    <a:pt x="2042" y="583"/>
                  </a:lnTo>
                  <a:lnTo>
                    <a:pt x="2031" y="605"/>
                  </a:lnTo>
                  <a:lnTo>
                    <a:pt x="2017" y="627"/>
                  </a:lnTo>
                  <a:lnTo>
                    <a:pt x="2000" y="651"/>
                  </a:lnTo>
                  <a:lnTo>
                    <a:pt x="1979" y="676"/>
                  </a:lnTo>
                  <a:lnTo>
                    <a:pt x="1955" y="701"/>
                  </a:lnTo>
                  <a:lnTo>
                    <a:pt x="1929" y="727"/>
                  </a:lnTo>
                  <a:lnTo>
                    <a:pt x="1898" y="755"/>
                  </a:lnTo>
                  <a:lnTo>
                    <a:pt x="1864" y="782"/>
                  </a:lnTo>
                  <a:lnTo>
                    <a:pt x="1826" y="812"/>
                  </a:lnTo>
                  <a:lnTo>
                    <a:pt x="1826" y="812"/>
                  </a:lnTo>
                  <a:lnTo>
                    <a:pt x="1756" y="861"/>
                  </a:lnTo>
                  <a:lnTo>
                    <a:pt x="1686" y="911"/>
                  </a:lnTo>
                  <a:lnTo>
                    <a:pt x="1618" y="960"/>
                  </a:lnTo>
                  <a:lnTo>
                    <a:pt x="1549" y="1005"/>
                  </a:lnTo>
                  <a:lnTo>
                    <a:pt x="1481" y="1051"/>
                  </a:lnTo>
                  <a:lnTo>
                    <a:pt x="1414" y="1094"/>
                  </a:lnTo>
                  <a:lnTo>
                    <a:pt x="1283" y="1179"/>
                  </a:lnTo>
                  <a:lnTo>
                    <a:pt x="1154" y="1256"/>
                  </a:lnTo>
                  <a:lnTo>
                    <a:pt x="1029" y="1329"/>
                  </a:lnTo>
                  <a:lnTo>
                    <a:pt x="907" y="1397"/>
                  </a:lnTo>
                  <a:lnTo>
                    <a:pt x="789" y="1460"/>
                  </a:lnTo>
                  <a:lnTo>
                    <a:pt x="674" y="1519"/>
                  </a:lnTo>
                  <a:lnTo>
                    <a:pt x="564" y="1573"/>
                  </a:lnTo>
                  <a:lnTo>
                    <a:pt x="458" y="1622"/>
                  </a:lnTo>
                  <a:lnTo>
                    <a:pt x="356" y="1667"/>
                  </a:lnTo>
                  <a:lnTo>
                    <a:pt x="259" y="1709"/>
                  </a:lnTo>
                  <a:lnTo>
                    <a:pt x="168" y="1746"/>
                  </a:lnTo>
                  <a:lnTo>
                    <a:pt x="81" y="1781"/>
                  </a:lnTo>
                  <a:lnTo>
                    <a:pt x="0" y="1810"/>
                  </a:lnTo>
                  <a:lnTo>
                    <a:pt x="2626" y="1810"/>
                  </a:lnTo>
                  <a:lnTo>
                    <a:pt x="2626" y="1810"/>
                  </a:lnTo>
                  <a:lnTo>
                    <a:pt x="2670" y="1745"/>
                  </a:lnTo>
                  <a:lnTo>
                    <a:pt x="2715" y="1680"/>
                  </a:lnTo>
                  <a:lnTo>
                    <a:pt x="2757" y="1615"/>
                  </a:lnTo>
                  <a:lnTo>
                    <a:pt x="2796" y="1552"/>
                  </a:lnTo>
                  <a:lnTo>
                    <a:pt x="2833" y="1491"/>
                  </a:lnTo>
                  <a:lnTo>
                    <a:pt x="2867" y="1435"/>
                  </a:lnTo>
                  <a:lnTo>
                    <a:pt x="2896" y="1382"/>
                  </a:lnTo>
                  <a:lnTo>
                    <a:pt x="2921" y="1334"/>
                  </a:lnTo>
                  <a:lnTo>
                    <a:pt x="2921" y="1334"/>
                  </a:lnTo>
                  <a:lnTo>
                    <a:pt x="2946" y="1282"/>
                  </a:lnTo>
                  <a:lnTo>
                    <a:pt x="2968" y="1233"/>
                  </a:lnTo>
                  <a:lnTo>
                    <a:pt x="2985" y="1184"/>
                  </a:lnTo>
                  <a:lnTo>
                    <a:pt x="3000" y="1136"/>
                  </a:lnTo>
                  <a:lnTo>
                    <a:pt x="3006" y="1112"/>
                  </a:lnTo>
                  <a:lnTo>
                    <a:pt x="3011" y="1090"/>
                  </a:lnTo>
                  <a:lnTo>
                    <a:pt x="3016" y="1068"/>
                  </a:lnTo>
                  <a:lnTo>
                    <a:pt x="3019" y="1046"/>
                  </a:lnTo>
                  <a:lnTo>
                    <a:pt x="3021" y="1023"/>
                  </a:lnTo>
                  <a:lnTo>
                    <a:pt x="3024" y="1001"/>
                  </a:lnTo>
                  <a:lnTo>
                    <a:pt x="3025" y="980"/>
                  </a:lnTo>
                  <a:lnTo>
                    <a:pt x="3026" y="960"/>
                  </a:lnTo>
                  <a:lnTo>
                    <a:pt x="3026" y="939"/>
                  </a:lnTo>
                  <a:lnTo>
                    <a:pt x="3025" y="918"/>
                  </a:lnTo>
                  <a:lnTo>
                    <a:pt x="3024" y="899"/>
                  </a:lnTo>
                  <a:lnTo>
                    <a:pt x="3020" y="879"/>
                  </a:lnTo>
                  <a:lnTo>
                    <a:pt x="3018" y="860"/>
                  </a:lnTo>
                  <a:lnTo>
                    <a:pt x="3013" y="841"/>
                  </a:lnTo>
                  <a:lnTo>
                    <a:pt x="3010" y="821"/>
                  </a:lnTo>
                  <a:lnTo>
                    <a:pt x="3004" y="803"/>
                  </a:lnTo>
                  <a:lnTo>
                    <a:pt x="2999" y="785"/>
                  </a:lnTo>
                  <a:lnTo>
                    <a:pt x="2992" y="767"/>
                  </a:lnTo>
                  <a:lnTo>
                    <a:pt x="2985" y="749"/>
                  </a:lnTo>
                  <a:lnTo>
                    <a:pt x="2977" y="733"/>
                  </a:lnTo>
                  <a:lnTo>
                    <a:pt x="2960" y="699"/>
                  </a:lnTo>
                  <a:lnTo>
                    <a:pt x="2940" y="667"/>
                  </a:lnTo>
                  <a:lnTo>
                    <a:pt x="2918" y="636"/>
                  </a:lnTo>
                  <a:lnTo>
                    <a:pt x="2893" y="605"/>
                  </a:lnTo>
                  <a:lnTo>
                    <a:pt x="2867" y="577"/>
                  </a:lnTo>
                  <a:lnTo>
                    <a:pt x="2837" y="550"/>
                  </a:lnTo>
                  <a:lnTo>
                    <a:pt x="2807" y="522"/>
                  </a:lnTo>
                  <a:lnTo>
                    <a:pt x="2774" y="497"/>
                  </a:lnTo>
                  <a:lnTo>
                    <a:pt x="2738" y="472"/>
                  </a:lnTo>
                  <a:lnTo>
                    <a:pt x="2702" y="449"/>
                  </a:lnTo>
                  <a:lnTo>
                    <a:pt x="2663" y="427"/>
                  </a:lnTo>
                  <a:lnTo>
                    <a:pt x="2622" y="406"/>
                  </a:lnTo>
                  <a:lnTo>
                    <a:pt x="2580" y="385"/>
                  </a:lnTo>
                  <a:lnTo>
                    <a:pt x="2537" y="366"/>
                  </a:lnTo>
                  <a:lnTo>
                    <a:pt x="2492" y="348"/>
                  </a:lnTo>
                  <a:lnTo>
                    <a:pt x="2445" y="331"/>
                  </a:lnTo>
                  <a:lnTo>
                    <a:pt x="2397" y="314"/>
                  </a:lnTo>
                  <a:lnTo>
                    <a:pt x="2349" y="299"/>
                  </a:lnTo>
                  <a:lnTo>
                    <a:pt x="2349" y="299"/>
                  </a:lnTo>
                  <a:lnTo>
                    <a:pt x="2253" y="271"/>
                  </a:lnTo>
                  <a:lnTo>
                    <a:pt x="2167" y="247"/>
                  </a:lnTo>
                  <a:lnTo>
                    <a:pt x="2087" y="224"/>
                  </a:lnTo>
                  <a:lnTo>
                    <a:pt x="2014" y="206"/>
                  </a:lnTo>
                  <a:lnTo>
                    <a:pt x="1892" y="176"/>
                  </a:lnTo>
                  <a:lnTo>
                    <a:pt x="1794" y="154"/>
                  </a:lnTo>
                  <a:lnTo>
                    <a:pt x="1719" y="137"/>
                  </a:lnTo>
                  <a:lnTo>
                    <a:pt x="1664" y="125"/>
                  </a:lnTo>
                  <a:lnTo>
                    <a:pt x="1644" y="118"/>
                  </a:lnTo>
                  <a:lnTo>
                    <a:pt x="1627" y="112"/>
                  </a:lnTo>
                  <a:lnTo>
                    <a:pt x="1613" y="105"/>
                  </a:lnTo>
                  <a:lnTo>
                    <a:pt x="1603" y="97"/>
                  </a:lnTo>
                  <a:lnTo>
                    <a:pt x="1603" y="97"/>
                  </a:lnTo>
                  <a:lnTo>
                    <a:pt x="1599" y="94"/>
                  </a:lnTo>
                  <a:lnTo>
                    <a:pt x="1598" y="90"/>
                  </a:lnTo>
                  <a:lnTo>
                    <a:pt x="1599" y="87"/>
                  </a:lnTo>
                  <a:lnTo>
                    <a:pt x="1601" y="83"/>
                  </a:lnTo>
                  <a:lnTo>
                    <a:pt x="1604" y="79"/>
                  </a:lnTo>
                  <a:lnTo>
                    <a:pt x="1608" y="76"/>
                  </a:lnTo>
                  <a:lnTo>
                    <a:pt x="1621" y="68"/>
                  </a:lnTo>
                  <a:lnTo>
                    <a:pt x="1638" y="61"/>
                  </a:lnTo>
                  <a:lnTo>
                    <a:pt x="1659" y="54"/>
                  </a:lnTo>
                  <a:lnTo>
                    <a:pt x="1681" y="46"/>
                  </a:lnTo>
                  <a:lnTo>
                    <a:pt x="1706" y="39"/>
                  </a:lnTo>
                  <a:lnTo>
                    <a:pt x="1759" y="26"/>
                  </a:lnTo>
                  <a:lnTo>
                    <a:pt x="1811" y="15"/>
                  </a:lnTo>
                  <a:lnTo>
                    <a:pt x="1889" y="0"/>
                  </a:lnTo>
                  <a:lnTo>
                    <a:pt x="1863" y="0"/>
                  </a:lnTo>
                  <a:lnTo>
                    <a:pt x="1863" y="0"/>
                  </a:lnTo>
                  <a:lnTo>
                    <a:pt x="1797" y="6"/>
                  </a:lnTo>
                  <a:lnTo>
                    <a:pt x="1705" y="17"/>
                  </a:lnTo>
                  <a:lnTo>
                    <a:pt x="1651" y="25"/>
                  </a:lnTo>
                  <a:lnTo>
                    <a:pt x="1589" y="35"/>
                  </a:lnTo>
                  <a:lnTo>
                    <a:pt x="1523" y="46"/>
                  </a:lnTo>
                  <a:lnTo>
                    <a:pt x="1453" y="60"/>
                  </a:lnTo>
                  <a:lnTo>
                    <a:pt x="1453" y="60"/>
                  </a:lnTo>
                  <a:lnTo>
                    <a:pt x="1431" y="65"/>
                  </a:lnTo>
                  <a:lnTo>
                    <a:pt x="1413" y="71"/>
                  </a:lnTo>
                  <a:lnTo>
                    <a:pt x="1397" y="75"/>
                  </a:lnTo>
                  <a:lnTo>
                    <a:pt x="1386" y="82"/>
                  </a:lnTo>
                  <a:lnTo>
                    <a:pt x="1375" y="87"/>
                  </a:lnTo>
                  <a:lnTo>
                    <a:pt x="1369" y="93"/>
                  </a:lnTo>
                  <a:lnTo>
                    <a:pt x="1364" y="100"/>
                  </a:lnTo>
                  <a:lnTo>
                    <a:pt x="1362" y="107"/>
                  </a:lnTo>
                  <a:lnTo>
                    <a:pt x="1363" y="112"/>
                  </a:lnTo>
                  <a:lnTo>
                    <a:pt x="1365" y="119"/>
                  </a:lnTo>
                  <a:lnTo>
                    <a:pt x="1370" y="126"/>
                  </a:lnTo>
                  <a:lnTo>
                    <a:pt x="1377" y="133"/>
                  </a:lnTo>
                  <a:lnTo>
                    <a:pt x="1386" y="141"/>
                  </a:lnTo>
                  <a:lnTo>
                    <a:pt x="1396" y="148"/>
                  </a:lnTo>
                  <a:lnTo>
                    <a:pt x="1422" y="163"/>
                  </a:lnTo>
                  <a:lnTo>
                    <a:pt x="1454" y="177"/>
                  </a:lnTo>
                  <a:lnTo>
                    <a:pt x="1491" y="192"/>
                  </a:lnTo>
                  <a:lnTo>
                    <a:pt x="1531" y="208"/>
                  </a:lnTo>
                  <a:lnTo>
                    <a:pt x="1576" y="223"/>
                  </a:lnTo>
                  <a:lnTo>
                    <a:pt x="1622" y="237"/>
                  </a:lnTo>
                  <a:lnTo>
                    <a:pt x="1669" y="251"/>
                  </a:lnTo>
                  <a:lnTo>
                    <a:pt x="1764" y="277"/>
                  </a:lnTo>
                  <a:lnTo>
                    <a:pt x="1764" y="277"/>
                  </a:lnTo>
                  <a:close/>
                </a:path>
              </a:pathLst>
            </a:custGeom>
            <a:solidFill>
              <a:srgbClr val="00597F"/>
            </a:solidFill>
            <a:ln w="12700">
              <a:noFill/>
              <a:round/>
              <a:headEnd/>
              <a:tailEnd/>
            </a:ln>
          </p:spPr>
          <p:txBody>
            <a:bodyPr vert="horz" wrap="square" lIns="93669" tIns="46835" rIns="93669" bIns="46835" numCol="1" anchor="t" anchorCtr="0" compatLnSpc="1">
              <a:prstTxWarp prst="textNoShape">
                <a:avLst/>
              </a:prstTxWarp>
            </a:bodyPr>
            <a:lstStyle/>
            <a:p>
              <a:pPr defTabSz="760876">
                <a:defRPr/>
              </a:pPr>
              <a:endParaRPr lang="ar-SA" sz="1623" kern="0">
                <a:solidFill>
                  <a:srgbClr val="000000"/>
                </a:solidFill>
              </a:endParaRPr>
            </a:p>
          </p:txBody>
        </p:sp>
        <p:sp>
          <p:nvSpPr>
            <p:cNvPr id="7" name="Freeform 6"/>
            <p:cNvSpPr>
              <a:spLocks/>
            </p:cNvSpPr>
            <p:nvPr/>
          </p:nvSpPr>
          <p:spPr bwMode="auto">
            <a:xfrm>
              <a:off x="4411663" y="1785938"/>
              <a:ext cx="1757363" cy="2873375"/>
            </a:xfrm>
            <a:custGeom>
              <a:avLst/>
              <a:gdLst/>
              <a:ahLst/>
              <a:cxnLst>
                <a:cxn ang="0">
                  <a:pos x="128" y="150"/>
                </a:cxn>
                <a:cxn ang="0">
                  <a:pos x="193" y="170"/>
                </a:cxn>
                <a:cxn ang="0">
                  <a:pos x="595" y="280"/>
                </a:cxn>
                <a:cxn ang="0">
                  <a:pos x="709" y="317"/>
                </a:cxn>
                <a:cxn ang="0">
                  <a:pos x="825" y="364"/>
                </a:cxn>
                <a:cxn ang="0">
                  <a:pos x="913" y="411"/>
                </a:cxn>
                <a:cxn ang="0">
                  <a:pos x="996" y="472"/>
                </a:cxn>
                <a:cxn ang="0">
                  <a:pos x="1033" y="512"/>
                </a:cxn>
                <a:cxn ang="0">
                  <a:pos x="1056" y="541"/>
                </a:cxn>
                <a:cxn ang="0">
                  <a:pos x="1082" y="594"/>
                </a:cxn>
                <a:cxn ang="0">
                  <a:pos x="1097" y="654"/>
                </a:cxn>
                <a:cxn ang="0">
                  <a:pos x="1100" y="716"/>
                </a:cxn>
                <a:cxn ang="0">
                  <a:pos x="1091" y="777"/>
                </a:cxn>
                <a:cxn ang="0">
                  <a:pos x="1067" y="835"/>
                </a:cxn>
                <a:cxn ang="0">
                  <a:pos x="1027" y="908"/>
                </a:cxn>
                <a:cxn ang="0">
                  <a:pos x="955" y="1008"/>
                </a:cxn>
                <a:cxn ang="0">
                  <a:pos x="872" y="1102"/>
                </a:cxn>
                <a:cxn ang="0">
                  <a:pos x="776" y="1198"/>
                </a:cxn>
                <a:cxn ang="0">
                  <a:pos x="625" y="1336"/>
                </a:cxn>
                <a:cxn ang="0">
                  <a:pos x="464" y="1471"/>
                </a:cxn>
                <a:cxn ang="0">
                  <a:pos x="237" y="1642"/>
                </a:cxn>
                <a:cxn ang="0">
                  <a:pos x="70" y="1810"/>
                </a:cxn>
                <a:cxn ang="0">
                  <a:pos x="291" y="1645"/>
                </a:cxn>
                <a:cxn ang="0">
                  <a:pos x="448" y="1518"/>
                </a:cxn>
                <a:cxn ang="0">
                  <a:pos x="598" y="1388"/>
                </a:cxn>
                <a:cxn ang="0">
                  <a:pos x="790" y="1205"/>
                </a:cxn>
                <a:cxn ang="0">
                  <a:pos x="910" y="1080"/>
                </a:cxn>
                <a:cxn ang="0">
                  <a:pos x="988" y="983"/>
                </a:cxn>
                <a:cxn ang="0">
                  <a:pos x="1055" y="877"/>
                </a:cxn>
                <a:cxn ang="0">
                  <a:pos x="1083" y="821"/>
                </a:cxn>
                <a:cxn ang="0">
                  <a:pos x="1102" y="759"/>
                </a:cxn>
                <a:cxn ang="0">
                  <a:pos x="1107" y="694"/>
                </a:cxn>
                <a:cxn ang="0">
                  <a:pos x="1100" y="630"/>
                </a:cxn>
                <a:cxn ang="0">
                  <a:pos x="1080" y="572"/>
                </a:cxn>
                <a:cxn ang="0">
                  <a:pos x="1049" y="521"/>
                </a:cxn>
                <a:cxn ang="0">
                  <a:pos x="1025" y="492"/>
                </a:cxn>
                <a:cxn ang="0">
                  <a:pos x="972" y="443"/>
                </a:cxn>
                <a:cxn ang="0">
                  <a:pos x="885" y="388"/>
                </a:cxn>
                <a:cxn ang="0">
                  <a:pos x="827" y="357"/>
                </a:cxn>
                <a:cxn ang="0">
                  <a:pos x="653" y="291"/>
                </a:cxn>
                <a:cxn ang="0">
                  <a:pos x="487" y="242"/>
                </a:cxn>
                <a:cxn ang="0">
                  <a:pos x="194" y="165"/>
                </a:cxn>
                <a:cxn ang="0">
                  <a:pos x="109" y="137"/>
                </a:cxn>
                <a:cxn ang="0">
                  <a:pos x="81" y="122"/>
                </a:cxn>
                <a:cxn ang="0">
                  <a:pos x="71" y="111"/>
                </a:cxn>
                <a:cxn ang="0">
                  <a:pos x="76" y="97"/>
                </a:cxn>
                <a:cxn ang="0">
                  <a:pos x="93" y="86"/>
                </a:cxn>
                <a:cxn ang="0">
                  <a:pos x="164" y="58"/>
                </a:cxn>
                <a:cxn ang="0">
                  <a:pos x="229" y="42"/>
                </a:cxn>
                <a:cxn ang="0">
                  <a:pos x="435" y="4"/>
                </a:cxn>
                <a:cxn ang="0">
                  <a:pos x="461" y="0"/>
                </a:cxn>
                <a:cxn ang="0">
                  <a:pos x="307" y="22"/>
                </a:cxn>
                <a:cxn ang="0">
                  <a:pos x="196" y="46"/>
                </a:cxn>
                <a:cxn ang="0">
                  <a:pos x="109" y="73"/>
                </a:cxn>
                <a:cxn ang="0">
                  <a:pos x="83" y="87"/>
                </a:cxn>
                <a:cxn ang="0">
                  <a:pos x="70" y="98"/>
                </a:cxn>
                <a:cxn ang="0">
                  <a:pos x="70" y="118"/>
                </a:cxn>
                <a:cxn ang="0">
                  <a:pos x="88" y="133"/>
                </a:cxn>
              </a:cxnLst>
              <a:rect l="0" t="0" r="r" b="b"/>
              <a:pathLst>
                <a:path w="1107" h="1810">
                  <a:moveTo>
                    <a:pt x="108" y="143"/>
                  </a:moveTo>
                  <a:lnTo>
                    <a:pt x="108" y="143"/>
                  </a:lnTo>
                  <a:lnTo>
                    <a:pt x="128" y="150"/>
                  </a:lnTo>
                  <a:lnTo>
                    <a:pt x="149" y="156"/>
                  </a:lnTo>
                  <a:lnTo>
                    <a:pt x="193" y="170"/>
                  </a:lnTo>
                  <a:lnTo>
                    <a:pt x="193" y="170"/>
                  </a:lnTo>
                  <a:lnTo>
                    <a:pt x="383" y="220"/>
                  </a:lnTo>
                  <a:lnTo>
                    <a:pt x="486" y="248"/>
                  </a:lnTo>
                  <a:lnTo>
                    <a:pt x="595" y="280"/>
                  </a:lnTo>
                  <a:lnTo>
                    <a:pt x="595" y="280"/>
                  </a:lnTo>
                  <a:lnTo>
                    <a:pt x="652" y="296"/>
                  </a:lnTo>
                  <a:lnTo>
                    <a:pt x="709" y="317"/>
                  </a:lnTo>
                  <a:lnTo>
                    <a:pt x="767" y="339"/>
                  </a:lnTo>
                  <a:lnTo>
                    <a:pt x="825" y="364"/>
                  </a:lnTo>
                  <a:lnTo>
                    <a:pt x="825" y="364"/>
                  </a:lnTo>
                  <a:lnTo>
                    <a:pt x="854" y="378"/>
                  </a:lnTo>
                  <a:lnTo>
                    <a:pt x="883" y="393"/>
                  </a:lnTo>
                  <a:lnTo>
                    <a:pt x="913" y="411"/>
                  </a:lnTo>
                  <a:lnTo>
                    <a:pt x="941" y="429"/>
                  </a:lnTo>
                  <a:lnTo>
                    <a:pt x="968" y="450"/>
                  </a:lnTo>
                  <a:lnTo>
                    <a:pt x="996" y="472"/>
                  </a:lnTo>
                  <a:lnTo>
                    <a:pt x="1008" y="485"/>
                  </a:lnTo>
                  <a:lnTo>
                    <a:pt x="1021" y="497"/>
                  </a:lnTo>
                  <a:lnTo>
                    <a:pt x="1033" y="512"/>
                  </a:lnTo>
                  <a:lnTo>
                    <a:pt x="1044" y="526"/>
                  </a:lnTo>
                  <a:lnTo>
                    <a:pt x="1044" y="526"/>
                  </a:lnTo>
                  <a:lnTo>
                    <a:pt x="1056" y="541"/>
                  </a:lnTo>
                  <a:lnTo>
                    <a:pt x="1066" y="558"/>
                  </a:lnTo>
                  <a:lnTo>
                    <a:pt x="1074" y="576"/>
                  </a:lnTo>
                  <a:lnTo>
                    <a:pt x="1082" y="594"/>
                  </a:lnTo>
                  <a:lnTo>
                    <a:pt x="1089" y="613"/>
                  </a:lnTo>
                  <a:lnTo>
                    <a:pt x="1093" y="633"/>
                  </a:lnTo>
                  <a:lnTo>
                    <a:pt x="1097" y="654"/>
                  </a:lnTo>
                  <a:lnTo>
                    <a:pt x="1100" y="673"/>
                  </a:lnTo>
                  <a:lnTo>
                    <a:pt x="1101" y="694"/>
                  </a:lnTo>
                  <a:lnTo>
                    <a:pt x="1100" y="716"/>
                  </a:lnTo>
                  <a:lnTo>
                    <a:pt x="1099" y="737"/>
                  </a:lnTo>
                  <a:lnTo>
                    <a:pt x="1096" y="758"/>
                  </a:lnTo>
                  <a:lnTo>
                    <a:pt x="1091" y="777"/>
                  </a:lnTo>
                  <a:lnTo>
                    <a:pt x="1084" y="798"/>
                  </a:lnTo>
                  <a:lnTo>
                    <a:pt x="1077" y="817"/>
                  </a:lnTo>
                  <a:lnTo>
                    <a:pt x="1067" y="835"/>
                  </a:lnTo>
                  <a:lnTo>
                    <a:pt x="1067" y="835"/>
                  </a:lnTo>
                  <a:lnTo>
                    <a:pt x="1048" y="872"/>
                  </a:lnTo>
                  <a:lnTo>
                    <a:pt x="1027" y="908"/>
                  </a:lnTo>
                  <a:lnTo>
                    <a:pt x="1005" y="943"/>
                  </a:lnTo>
                  <a:lnTo>
                    <a:pt x="980" y="976"/>
                  </a:lnTo>
                  <a:lnTo>
                    <a:pt x="955" y="1008"/>
                  </a:lnTo>
                  <a:lnTo>
                    <a:pt x="927" y="1040"/>
                  </a:lnTo>
                  <a:lnTo>
                    <a:pt x="900" y="1072"/>
                  </a:lnTo>
                  <a:lnTo>
                    <a:pt x="872" y="1102"/>
                  </a:lnTo>
                  <a:lnTo>
                    <a:pt x="872" y="1102"/>
                  </a:lnTo>
                  <a:lnTo>
                    <a:pt x="825" y="1151"/>
                  </a:lnTo>
                  <a:lnTo>
                    <a:pt x="776" y="1198"/>
                  </a:lnTo>
                  <a:lnTo>
                    <a:pt x="726" y="1245"/>
                  </a:lnTo>
                  <a:lnTo>
                    <a:pt x="676" y="1291"/>
                  </a:lnTo>
                  <a:lnTo>
                    <a:pt x="625" y="1336"/>
                  </a:lnTo>
                  <a:lnTo>
                    <a:pt x="572" y="1382"/>
                  </a:lnTo>
                  <a:lnTo>
                    <a:pt x="518" y="1426"/>
                  </a:lnTo>
                  <a:lnTo>
                    <a:pt x="464" y="1471"/>
                  </a:lnTo>
                  <a:lnTo>
                    <a:pt x="408" y="1514"/>
                  </a:lnTo>
                  <a:lnTo>
                    <a:pt x="352" y="1558"/>
                  </a:lnTo>
                  <a:lnTo>
                    <a:pt x="237" y="1642"/>
                  </a:lnTo>
                  <a:lnTo>
                    <a:pt x="120" y="1727"/>
                  </a:lnTo>
                  <a:lnTo>
                    <a:pt x="0" y="1810"/>
                  </a:lnTo>
                  <a:lnTo>
                    <a:pt x="70" y="1810"/>
                  </a:lnTo>
                  <a:lnTo>
                    <a:pt x="70" y="1810"/>
                  </a:lnTo>
                  <a:lnTo>
                    <a:pt x="183" y="1728"/>
                  </a:lnTo>
                  <a:lnTo>
                    <a:pt x="291" y="1645"/>
                  </a:lnTo>
                  <a:lnTo>
                    <a:pt x="344" y="1604"/>
                  </a:lnTo>
                  <a:lnTo>
                    <a:pt x="397" y="1561"/>
                  </a:lnTo>
                  <a:lnTo>
                    <a:pt x="448" y="1518"/>
                  </a:lnTo>
                  <a:lnTo>
                    <a:pt x="498" y="1475"/>
                  </a:lnTo>
                  <a:lnTo>
                    <a:pt x="549" y="1432"/>
                  </a:lnTo>
                  <a:lnTo>
                    <a:pt x="598" y="1388"/>
                  </a:lnTo>
                  <a:lnTo>
                    <a:pt x="647" y="1342"/>
                  </a:lnTo>
                  <a:lnTo>
                    <a:pt x="694" y="1298"/>
                  </a:lnTo>
                  <a:lnTo>
                    <a:pt x="790" y="1205"/>
                  </a:lnTo>
                  <a:lnTo>
                    <a:pt x="883" y="1111"/>
                  </a:lnTo>
                  <a:lnTo>
                    <a:pt x="883" y="1111"/>
                  </a:lnTo>
                  <a:lnTo>
                    <a:pt x="910" y="1080"/>
                  </a:lnTo>
                  <a:lnTo>
                    <a:pt x="938" y="1048"/>
                  </a:lnTo>
                  <a:lnTo>
                    <a:pt x="964" y="1016"/>
                  </a:lnTo>
                  <a:lnTo>
                    <a:pt x="988" y="983"/>
                  </a:lnTo>
                  <a:lnTo>
                    <a:pt x="1012" y="949"/>
                  </a:lnTo>
                  <a:lnTo>
                    <a:pt x="1033" y="914"/>
                  </a:lnTo>
                  <a:lnTo>
                    <a:pt x="1055" y="877"/>
                  </a:lnTo>
                  <a:lnTo>
                    <a:pt x="1074" y="839"/>
                  </a:lnTo>
                  <a:lnTo>
                    <a:pt x="1074" y="839"/>
                  </a:lnTo>
                  <a:lnTo>
                    <a:pt x="1083" y="821"/>
                  </a:lnTo>
                  <a:lnTo>
                    <a:pt x="1091" y="800"/>
                  </a:lnTo>
                  <a:lnTo>
                    <a:pt x="1097" y="780"/>
                  </a:lnTo>
                  <a:lnTo>
                    <a:pt x="1102" y="759"/>
                  </a:lnTo>
                  <a:lnTo>
                    <a:pt x="1106" y="738"/>
                  </a:lnTo>
                  <a:lnTo>
                    <a:pt x="1107" y="716"/>
                  </a:lnTo>
                  <a:lnTo>
                    <a:pt x="1107" y="694"/>
                  </a:lnTo>
                  <a:lnTo>
                    <a:pt x="1106" y="673"/>
                  </a:lnTo>
                  <a:lnTo>
                    <a:pt x="1104" y="652"/>
                  </a:lnTo>
                  <a:lnTo>
                    <a:pt x="1100" y="630"/>
                  </a:lnTo>
                  <a:lnTo>
                    <a:pt x="1095" y="611"/>
                  </a:lnTo>
                  <a:lnTo>
                    <a:pt x="1088" y="590"/>
                  </a:lnTo>
                  <a:lnTo>
                    <a:pt x="1080" y="572"/>
                  </a:lnTo>
                  <a:lnTo>
                    <a:pt x="1071" y="554"/>
                  </a:lnTo>
                  <a:lnTo>
                    <a:pt x="1060" y="537"/>
                  </a:lnTo>
                  <a:lnTo>
                    <a:pt x="1049" y="521"/>
                  </a:lnTo>
                  <a:lnTo>
                    <a:pt x="1049" y="521"/>
                  </a:lnTo>
                  <a:lnTo>
                    <a:pt x="1038" y="507"/>
                  </a:lnTo>
                  <a:lnTo>
                    <a:pt x="1025" y="492"/>
                  </a:lnTo>
                  <a:lnTo>
                    <a:pt x="1013" y="479"/>
                  </a:lnTo>
                  <a:lnTo>
                    <a:pt x="999" y="467"/>
                  </a:lnTo>
                  <a:lnTo>
                    <a:pt x="972" y="443"/>
                  </a:lnTo>
                  <a:lnTo>
                    <a:pt x="943" y="422"/>
                  </a:lnTo>
                  <a:lnTo>
                    <a:pt x="915" y="404"/>
                  </a:lnTo>
                  <a:lnTo>
                    <a:pt x="885" y="388"/>
                  </a:lnTo>
                  <a:lnTo>
                    <a:pt x="856" y="373"/>
                  </a:lnTo>
                  <a:lnTo>
                    <a:pt x="827" y="357"/>
                  </a:lnTo>
                  <a:lnTo>
                    <a:pt x="827" y="357"/>
                  </a:lnTo>
                  <a:lnTo>
                    <a:pt x="768" y="332"/>
                  </a:lnTo>
                  <a:lnTo>
                    <a:pt x="710" y="310"/>
                  </a:lnTo>
                  <a:lnTo>
                    <a:pt x="653" y="291"/>
                  </a:lnTo>
                  <a:lnTo>
                    <a:pt x="597" y="273"/>
                  </a:lnTo>
                  <a:lnTo>
                    <a:pt x="597" y="273"/>
                  </a:lnTo>
                  <a:lnTo>
                    <a:pt x="487" y="242"/>
                  </a:lnTo>
                  <a:lnTo>
                    <a:pt x="384" y="215"/>
                  </a:lnTo>
                  <a:lnTo>
                    <a:pt x="194" y="165"/>
                  </a:lnTo>
                  <a:lnTo>
                    <a:pt x="194" y="165"/>
                  </a:lnTo>
                  <a:lnTo>
                    <a:pt x="150" y="152"/>
                  </a:lnTo>
                  <a:lnTo>
                    <a:pt x="129" y="145"/>
                  </a:lnTo>
                  <a:lnTo>
                    <a:pt x="109" y="137"/>
                  </a:lnTo>
                  <a:lnTo>
                    <a:pt x="109" y="137"/>
                  </a:lnTo>
                  <a:lnTo>
                    <a:pt x="90" y="129"/>
                  </a:lnTo>
                  <a:lnTo>
                    <a:pt x="81" y="122"/>
                  </a:lnTo>
                  <a:lnTo>
                    <a:pt x="74" y="115"/>
                  </a:lnTo>
                  <a:lnTo>
                    <a:pt x="74" y="115"/>
                  </a:lnTo>
                  <a:lnTo>
                    <a:pt x="71" y="111"/>
                  </a:lnTo>
                  <a:lnTo>
                    <a:pt x="71" y="105"/>
                  </a:lnTo>
                  <a:lnTo>
                    <a:pt x="73" y="101"/>
                  </a:lnTo>
                  <a:lnTo>
                    <a:pt x="76" y="97"/>
                  </a:lnTo>
                  <a:lnTo>
                    <a:pt x="84" y="90"/>
                  </a:lnTo>
                  <a:lnTo>
                    <a:pt x="93" y="86"/>
                  </a:lnTo>
                  <a:lnTo>
                    <a:pt x="93" y="86"/>
                  </a:lnTo>
                  <a:lnTo>
                    <a:pt x="110" y="78"/>
                  </a:lnTo>
                  <a:lnTo>
                    <a:pt x="128" y="71"/>
                  </a:lnTo>
                  <a:lnTo>
                    <a:pt x="164" y="58"/>
                  </a:lnTo>
                  <a:lnTo>
                    <a:pt x="198" y="50"/>
                  </a:lnTo>
                  <a:lnTo>
                    <a:pt x="229" y="42"/>
                  </a:lnTo>
                  <a:lnTo>
                    <a:pt x="229" y="42"/>
                  </a:lnTo>
                  <a:lnTo>
                    <a:pt x="314" y="25"/>
                  </a:lnTo>
                  <a:lnTo>
                    <a:pt x="383" y="12"/>
                  </a:lnTo>
                  <a:lnTo>
                    <a:pt x="435" y="4"/>
                  </a:lnTo>
                  <a:lnTo>
                    <a:pt x="472" y="0"/>
                  </a:lnTo>
                  <a:lnTo>
                    <a:pt x="461" y="0"/>
                  </a:lnTo>
                  <a:lnTo>
                    <a:pt x="461" y="0"/>
                  </a:lnTo>
                  <a:lnTo>
                    <a:pt x="424" y="4"/>
                  </a:lnTo>
                  <a:lnTo>
                    <a:pt x="372" y="11"/>
                  </a:lnTo>
                  <a:lnTo>
                    <a:pt x="307" y="22"/>
                  </a:lnTo>
                  <a:lnTo>
                    <a:pt x="229" y="37"/>
                  </a:lnTo>
                  <a:lnTo>
                    <a:pt x="229" y="37"/>
                  </a:lnTo>
                  <a:lnTo>
                    <a:pt x="196" y="46"/>
                  </a:lnTo>
                  <a:lnTo>
                    <a:pt x="162" y="54"/>
                  </a:lnTo>
                  <a:lnTo>
                    <a:pt x="127" y="66"/>
                  </a:lnTo>
                  <a:lnTo>
                    <a:pt x="109" y="73"/>
                  </a:lnTo>
                  <a:lnTo>
                    <a:pt x="91" y="82"/>
                  </a:lnTo>
                  <a:lnTo>
                    <a:pt x="91" y="82"/>
                  </a:lnTo>
                  <a:lnTo>
                    <a:pt x="83" y="87"/>
                  </a:lnTo>
                  <a:lnTo>
                    <a:pt x="78" y="90"/>
                  </a:lnTo>
                  <a:lnTo>
                    <a:pt x="74" y="94"/>
                  </a:lnTo>
                  <a:lnTo>
                    <a:pt x="70" y="98"/>
                  </a:lnTo>
                  <a:lnTo>
                    <a:pt x="68" y="104"/>
                  </a:lnTo>
                  <a:lnTo>
                    <a:pt x="68" y="111"/>
                  </a:lnTo>
                  <a:lnTo>
                    <a:pt x="70" y="118"/>
                  </a:lnTo>
                  <a:lnTo>
                    <a:pt x="70" y="118"/>
                  </a:lnTo>
                  <a:lnTo>
                    <a:pt x="78" y="126"/>
                  </a:lnTo>
                  <a:lnTo>
                    <a:pt x="88" y="133"/>
                  </a:lnTo>
                  <a:lnTo>
                    <a:pt x="108" y="143"/>
                  </a:lnTo>
                  <a:lnTo>
                    <a:pt x="108" y="143"/>
                  </a:lnTo>
                  <a:close/>
                </a:path>
              </a:pathLst>
            </a:custGeom>
            <a:solidFill>
              <a:srgbClr val="F06400"/>
            </a:solidFill>
            <a:ln w="9525">
              <a:noFill/>
              <a:round/>
              <a:headEnd/>
              <a:tailEnd/>
            </a:ln>
          </p:spPr>
          <p:txBody>
            <a:bodyPr vert="horz" wrap="square" lIns="93669" tIns="46835" rIns="93669" bIns="46835" numCol="1" anchor="t" anchorCtr="0" compatLnSpc="1">
              <a:prstTxWarp prst="textNoShape">
                <a:avLst/>
              </a:prstTxWarp>
            </a:bodyPr>
            <a:lstStyle/>
            <a:p>
              <a:pPr defTabSz="760876">
                <a:defRPr/>
              </a:pPr>
              <a:endParaRPr lang="ar-SA" sz="1623" kern="0">
                <a:solidFill>
                  <a:srgbClr val="000000"/>
                </a:solidFill>
              </a:endParaRPr>
            </a:p>
          </p:txBody>
        </p:sp>
      </p:grpSp>
      <p:cxnSp>
        <p:nvCxnSpPr>
          <p:cNvPr id="9" name="Straight Connector 8"/>
          <p:cNvCxnSpPr/>
          <p:nvPr/>
        </p:nvCxnSpPr>
        <p:spPr>
          <a:xfrm>
            <a:off x="7348540" y="4863226"/>
            <a:ext cx="46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29219" y="3572959"/>
            <a:ext cx="46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6596078" y="2469476"/>
            <a:ext cx="544066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17865" y="4895299"/>
            <a:ext cx="2984425"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Formulate a Project Plan</a:t>
            </a:r>
          </a:p>
        </p:txBody>
      </p:sp>
      <p:sp>
        <p:nvSpPr>
          <p:cNvPr id="14" name="TextBox 13"/>
          <p:cNvSpPr txBox="1"/>
          <p:nvPr/>
        </p:nvSpPr>
        <p:spPr>
          <a:xfrm>
            <a:off x="7717865" y="5256096"/>
            <a:ext cx="2218666" cy="553998"/>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 Create a detailed project plan outlining the key phases of the implementation</a:t>
            </a:r>
            <a:endParaRPr lang="en-GB" sz="1000" dirty="0">
              <a:latin typeface="Arial" panose="020B0604020202020204" pitchFamily="34" charset="0"/>
              <a:cs typeface="Arial" panose="020B0604020202020204" pitchFamily="34" charset="0"/>
            </a:endParaRPr>
          </a:p>
        </p:txBody>
      </p:sp>
      <p:sp>
        <p:nvSpPr>
          <p:cNvPr id="15" name="TextBox 14"/>
          <p:cNvSpPr txBox="1"/>
          <p:nvPr/>
        </p:nvSpPr>
        <p:spPr>
          <a:xfrm>
            <a:off x="9936531" y="5302774"/>
            <a:ext cx="2218666" cy="400110"/>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Set specific timelines and milestones for each phase</a:t>
            </a:r>
            <a:endParaRPr lang="en-GB" sz="1000" dirty="0">
              <a:latin typeface="Arial" panose="020B0604020202020204" pitchFamily="34" charset="0"/>
              <a:cs typeface="Arial" panose="020B0604020202020204" pitchFamily="34" charset="0"/>
            </a:endParaRPr>
          </a:p>
        </p:txBody>
      </p:sp>
      <p:sp>
        <p:nvSpPr>
          <p:cNvPr id="16" name="Oval 15"/>
          <p:cNvSpPr/>
          <p:nvPr/>
        </p:nvSpPr>
        <p:spPr>
          <a:xfrm>
            <a:off x="7287838" y="4896892"/>
            <a:ext cx="391146"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2</a:t>
            </a:r>
          </a:p>
        </p:txBody>
      </p:sp>
      <p:sp>
        <p:nvSpPr>
          <p:cNvPr id="19" name="TextBox 18"/>
          <p:cNvSpPr txBox="1"/>
          <p:nvPr/>
        </p:nvSpPr>
        <p:spPr>
          <a:xfrm>
            <a:off x="7789834" y="3610692"/>
            <a:ext cx="3789481"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Assemble a Cross-Functional Team</a:t>
            </a:r>
          </a:p>
        </p:txBody>
      </p:sp>
      <p:sp>
        <p:nvSpPr>
          <p:cNvPr id="20" name="Oval 19"/>
          <p:cNvSpPr/>
          <p:nvPr/>
        </p:nvSpPr>
        <p:spPr>
          <a:xfrm>
            <a:off x="7394963" y="3625361"/>
            <a:ext cx="391146"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3</a:t>
            </a:r>
          </a:p>
        </p:txBody>
      </p:sp>
      <p:sp>
        <p:nvSpPr>
          <p:cNvPr id="21" name="TextBox 20"/>
          <p:cNvSpPr txBox="1"/>
          <p:nvPr/>
        </p:nvSpPr>
        <p:spPr>
          <a:xfrm>
            <a:off x="7640592" y="3972036"/>
            <a:ext cx="4436418" cy="400110"/>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Identify team members with relevant expertise and assign roles such as project manager, logistics coordinator, market analyst etc.</a:t>
            </a:r>
            <a:endParaRPr lang="en-GB" sz="1000" dirty="0">
              <a:latin typeface="Arial" panose="020B0604020202020204" pitchFamily="34" charset="0"/>
              <a:cs typeface="Arial" panose="020B0604020202020204" pitchFamily="34" charset="0"/>
            </a:endParaRPr>
          </a:p>
        </p:txBody>
      </p:sp>
      <p:sp>
        <p:nvSpPr>
          <p:cNvPr id="22" name="TextBox 21"/>
          <p:cNvSpPr txBox="1"/>
          <p:nvPr/>
        </p:nvSpPr>
        <p:spPr>
          <a:xfrm>
            <a:off x="7293371" y="2493895"/>
            <a:ext cx="4466569"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Distributor Selection and Onboarding</a:t>
            </a:r>
          </a:p>
        </p:txBody>
      </p:sp>
      <p:sp>
        <p:nvSpPr>
          <p:cNvPr id="23" name="TextBox 22"/>
          <p:cNvSpPr txBox="1"/>
          <p:nvPr/>
        </p:nvSpPr>
        <p:spPr>
          <a:xfrm>
            <a:off x="7205448" y="2900925"/>
            <a:ext cx="2784091" cy="707886"/>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Finalize contracts with selected distributors, ensuring clear terms related to performance expectations, SLAs, and responsibilities</a:t>
            </a:r>
            <a:endParaRPr lang="en-GB" sz="1000" dirty="0">
              <a:latin typeface="Arial" panose="020B0604020202020204" pitchFamily="34" charset="0"/>
              <a:cs typeface="Arial" panose="020B0604020202020204" pitchFamily="34" charset="0"/>
            </a:endParaRPr>
          </a:p>
        </p:txBody>
      </p:sp>
      <p:sp>
        <p:nvSpPr>
          <p:cNvPr id="24" name="Oval 23"/>
          <p:cNvSpPr/>
          <p:nvPr/>
        </p:nvSpPr>
        <p:spPr>
          <a:xfrm>
            <a:off x="6919708" y="2482384"/>
            <a:ext cx="391146"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4</a:t>
            </a:r>
          </a:p>
        </p:txBody>
      </p:sp>
      <p:cxnSp>
        <p:nvCxnSpPr>
          <p:cNvPr id="27" name="Straight Connector 26"/>
          <p:cNvCxnSpPr/>
          <p:nvPr/>
        </p:nvCxnSpPr>
        <p:spPr>
          <a:xfrm>
            <a:off x="5202452" y="898372"/>
            <a:ext cx="5983638"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577291" y="930345"/>
            <a:ext cx="4971224"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Pilot Testing</a:t>
            </a:r>
          </a:p>
        </p:txBody>
      </p:sp>
      <p:cxnSp>
        <p:nvCxnSpPr>
          <p:cNvPr id="29" name="Straight Connector 28"/>
          <p:cNvCxnSpPr/>
          <p:nvPr/>
        </p:nvCxnSpPr>
        <p:spPr>
          <a:xfrm>
            <a:off x="6978353" y="5823161"/>
            <a:ext cx="49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2248" y="5806031"/>
            <a:ext cx="3824229"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Define Clear Objective and Goals</a:t>
            </a:r>
          </a:p>
        </p:txBody>
      </p:sp>
      <p:sp>
        <p:nvSpPr>
          <p:cNvPr id="31" name="Oval 30"/>
          <p:cNvSpPr/>
          <p:nvPr/>
        </p:nvSpPr>
        <p:spPr>
          <a:xfrm>
            <a:off x="6911062" y="5858359"/>
            <a:ext cx="391146"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1</a:t>
            </a:r>
          </a:p>
        </p:txBody>
      </p:sp>
      <p:sp>
        <p:nvSpPr>
          <p:cNvPr id="33" name="TextBox 32"/>
          <p:cNvSpPr txBox="1"/>
          <p:nvPr/>
        </p:nvSpPr>
        <p:spPr>
          <a:xfrm>
            <a:off x="7428493" y="6158346"/>
            <a:ext cx="4066098" cy="253916"/>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Clearly articulate the goals of the new distribution strategy</a:t>
            </a:r>
            <a:endParaRPr lang="en-GB" sz="1000" dirty="0">
              <a:latin typeface="Arial" panose="020B0604020202020204" pitchFamily="34" charset="0"/>
              <a:cs typeface="Arial" panose="020B0604020202020204" pitchFamily="34" charset="0"/>
            </a:endParaRPr>
          </a:p>
        </p:txBody>
      </p:sp>
      <p:sp>
        <p:nvSpPr>
          <p:cNvPr id="34" name="Oval 33"/>
          <p:cNvSpPr/>
          <p:nvPr/>
        </p:nvSpPr>
        <p:spPr>
          <a:xfrm>
            <a:off x="5189720" y="986140"/>
            <a:ext cx="391146"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6</a:t>
            </a:r>
          </a:p>
        </p:txBody>
      </p:sp>
      <p:sp>
        <p:nvSpPr>
          <p:cNvPr id="36" name="TextBox 35"/>
          <p:cNvSpPr txBox="1"/>
          <p:nvPr/>
        </p:nvSpPr>
        <p:spPr>
          <a:xfrm>
            <a:off x="7415550" y="6424363"/>
            <a:ext cx="4630120" cy="369332"/>
          </a:xfrm>
          <a:prstGeom prst="rect">
            <a:avLst/>
          </a:prstGeom>
          <a:noFill/>
        </p:spPr>
        <p:txBody>
          <a:bodyPr wrap="square" rtlCol="0">
            <a:spAutoFit/>
          </a:bodyPr>
          <a:lstStyle/>
          <a:p>
            <a:pPr marL="162123" indent="-162123">
              <a:buFont typeface="Arial" panose="020B0604020202020204" pitchFamily="34" charset="0"/>
              <a:buChar char="•"/>
            </a:pPr>
            <a:r>
              <a:rPr lang="en-US" sz="900" dirty="0">
                <a:latin typeface="Arial" panose="020B0604020202020204" pitchFamily="34" charset="0"/>
                <a:cs typeface="Arial" panose="020B0604020202020204" pitchFamily="34" charset="0"/>
              </a:rPr>
              <a:t>Establish Key Performance Indicators (KPIs) to measure the success of the new strategy</a:t>
            </a:r>
            <a:endParaRPr lang="en-GB" sz="900" dirty="0">
              <a:latin typeface="Arial" panose="020B0604020202020204" pitchFamily="34" charset="0"/>
              <a:cs typeface="Arial" panose="020B0604020202020204" pitchFamily="34" charset="0"/>
            </a:endParaRPr>
          </a:p>
        </p:txBody>
      </p:sp>
      <p:sp>
        <p:nvSpPr>
          <p:cNvPr id="39" name="TextBox 38"/>
          <p:cNvSpPr txBox="1"/>
          <p:nvPr/>
        </p:nvSpPr>
        <p:spPr>
          <a:xfrm>
            <a:off x="6429203" y="1959759"/>
            <a:ext cx="5330737" cy="246221"/>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Coordinate the necessary upgrades to warehousing facilities and transport fleets</a:t>
            </a:r>
            <a:endParaRPr lang="en-GB" sz="1000" dirty="0">
              <a:latin typeface="Arial" panose="020B0604020202020204" pitchFamily="34" charset="0"/>
              <a:cs typeface="Arial" panose="020B0604020202020204" pitchFamily="34" charset="0"/>
            </a:endParaRPr>
          </a:p>
        </p:txBody>
      </p:sp>
      <p:sp>
        <p:nvSpPr>
          <p:cNvPr id="37" name="TextBox 27">
            <a:extLst>
              <a:ext uri="{FF2B5EF4-FFF2-40B4-BE49-F238E27FC236}">
                <a16:creationId xmlns:a16="http://schemas.microsoft.com/office/drawing/2014/main" id="{9AE021E1-BA4D-460F-ADBA-A74053662A89}"/>
              </a:ext>
            </a:extLst>
          </p:cNvPr>
          <p:cNvSpPr txBox="1"/>
          <p:nvPr/>
        </p:nvSpPr>
        <p:spPr>
          <a:xfrm>
            <a:off x="233438" y="153803"/>
            <a:ext cx="9358550" cy="578235"/>
          </a:xfrm>
          <a:prstGeom prst="rect">
            <a:avLst/>
          </a:prstGeom>
        </p:spPr>
        <p:txBody>
          <a:bodyPr wrap="square" lIns="0" tIns="0" rIns="0" bIns="0" rtlCol="0" anchor="t">
            <a:spAutoFit/>
          </a:bodyPr>
          <a:lstStyle/>
          <a:p>
            <a:pPr>
              <a:lnSpc>
                <a:spcPts val="4861"/>
              </a:lnSpc>
              <a:spcBef>
                <a:spcPct val="0"/>
              </a:spcBef>
            </a:pPr>
            <a:r>
              <a:rPr lang="en-US" sz="3160" spc="123" dirty="0">
                <a:solidFill>
                  <a:srgbClr val="010101"/>
                </a:solidFill>
                <a:latin typeface="Archivo Black"/>
              </a:rPr>
              <a:t>Implementation of New Distribution Strategy (1/2)</a:t>
            </a:r>
          </a:p>
        </p:txBody>
      </p:sp>
      <p:cxnSp>
        <p:nvCxnSpPr>
          <p:cNvPr id="38" name="Straight Connector 37">
            <a:extLst>
              <a:ext uri="{FF2B5EF4-FFF2-40B4-BE49-F238E27FC236}">
                <a16:creationId xmlns:a16="http://schemas.microsoft.com/office/drawing/2014/main" id="{6CB5FA93-FEEF-4824-AA89-C64AB8E69C4F}"/>
              </a:ext>
            </a:extLst>
          </p:cNvPr>
          <p:cNvCxnSpPr>
            <a:cxnSpLocks/>
          </p:cNvCxnSpPr>
          <p:nvPr/>
        </p:nvCxnSpPr>
        <p:spPr>
          <a:xfrm>
            <a:off x="34821" y="779781"/>
            <a:ext cx="10701562"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E6E942-AD10-467D-B5D6-4530B49BA61E}"/>
              </a:ext>
            </a:extLst>
          </p:cNvPr>
          <p:cNvSpPr txBox="1"/>
          <p:nvPr/>
        </p:nvSpPr>
        <p:spPr>
          <a:xfrm>
            <a:off x="7640592" y="4428228"/>
            <a:ext cx="4529183" cy="415498"/>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Establish a governance structure with regular meetings and reporting mechanisms</a:t>
            </a:r>
            <a:endParaRPr lang="en-GB" sz="1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2845DFA1-29E9-45F1-B7E0-C89A197C62EB}"/>
              </a:ext>
            </a:extLst>
          </p:cNvPr>
          <p:cNvSpPr txBox="1"/>
          <p:nvPr/>
        </p:nvSpPr>
        <p:spPr>
          <a:xfrm>
            <a:off x="9939131" y="2894392"/>
            <a:ext cx="2079662" cy="707886"/>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Develop an onboarding process to integrate new distributors into the </a:t>
            </a:r>
            <a:r>
              <a:rPr lang="en-US" sz="1000" dirty="0" err="1">
                <a:latin typeface="Arial" panose="020B0604020202020204" pitchFamily="34" charset="0"/>
                <a:cs typeface="Arial" panose="020B0604020202020204" pitchFamily="34" charset="0"/>
              </a:rPr>
              <a:t>Onga’s</a:t>
            </a:r>
            <a:r>
              <a:rPr lang="en-US" sz="1000" dirty="0">
                <a:latin typeface="Arial" panose="020B0604020202020204" pitchFamily="34" charset="0"/>
                <a:cs typeface="Arial" panose="020B0604020202020204" pitchFamily="34" charset="0"/>
              </a:rPr>
              <a:t> distribution network</a:t>
            </a:r>
            <a:endParaRPr lang="en-GB" sz="10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D731CCF-C8E5-42FF-B110-F55E58685AD1}"/>
              </a:ext>
            </a:extLst>
          </p:cNvPr>
          <p:cNvSpPr txBox="1"/>
          <p:nvPr/>
        </p:nvSpPr>
        <p:spPr>
          <a:xfrm>
            <a:off x="6521967" y="2164968"/>
            <a:ext cx="5647808" cy="246221"/>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 Implement technology solutions such as ERP systems and inventory management</a:t>
            </a:r>
            <a:endParaRPr lang="en-GB" sz="1000" dirty="0">
              <a:latin typeface="Arial" panose="020B0604020202020204" pitchFamily="34" charset="0"/>
              <a:cs typeface="Arial" panose="020B0604020202020204" pitchFamily="34" charset="0"/>
            </a:endParaRPr>
          </a:p>
        </p:txBody>
      </p:sp>
      <p:pic>
        <p:nvPicPr>
          <p:cNvPr id="44" name="object 3">
            <a:extLst>
              <a:ext uri="{FF2B5EF4-FFF2-40B4-BE49-F238E27FC236}">
                <a16:creationId xmlns:a16="http://schemas.microsoft.com/office/drawing/2014/main" id="{DEFE32F0-3692-4273-8116-F5FAECD04963}"/>
              </a:ext>
            </a:extLst>
          </p:cNvPr>
          <p:cNvPicPr/>
          <p:nvPr/>
        </p:nvPicPr>
        <p:blipFill>
          <a:blip r:embed="rId3" cstate="print"/>
          <a:stretch>
            <a:fillRect/>
          </a:stretch>
        </p:blipFill>
        <p:spPr>
          <a:xfrm>
            <a:off x="-10205" y="6819830"/>
            <a:ext cx="12188952" cy="170689"/>
          </a:xfrm>
          <a:prstGeom prst="rect">
            <a:avLst/>
          </a:prstGeom>
        </p:spPr>
      </p:pic>
      <p:cxnSp>
        <p:nvCxnSpPr>
          <p:cNvPr id="45" name="Straight Connector 44">
            <a:extLst>
              <a:ext uri="{FF2B5EF4-FFF2-40B4-BE49-F238E27FC236}">
                <a16:creationId xmlns:a16="http://schemas.microsoft.com/office/drawing/2014/main" id="{10F1A72D-F088-4D8F-8C99-2CE59D0792CE}"/>
              </a:ext>
            </a:extLst>
          </p:cNvPr>
          <p:cNvCxnSpPr>
            <a:cxnSpLocks/>
          </p:cNvCxnSpPr>
          <p:nvPr/>
        </p:nvCxnSpPr>
        <p:spPr>
          <a:xfrm flipV="1">
            <a:off x="5034792" y="1693755"/>
            <a:ext cx="698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547B9E2-7982-420E-BBD0-A38AC90F5DC9}"/>
              </a:ext>
            </a:extLst>
          </p:cNvPr>
          <p:cNvSpPr txBox="1"/>
          <p:nvPr/>
        </p:nvSpPr>
        <p:spPr>
          <a:xfrm>
            <a:off x="6216705" y="1664636"/>
            <a:ext cx="4971224"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Upgrade Infrastructure and Technology</a:t>
            </a:r>
          </a:p>
        </p:txBody>
      </p:sp>
      <p:sp>
        <p:nvSpPr>
          <p:cNvPr id="47" name="Oval 46">
            <a:extLst>
              <a:ext uri="{FF2B5EF4-FFF2-40B4-BE49-F238E27FC236}">
                <a16:creationId xmlns:a16="http://schemas.microsoft.com/office/drawing/2014/main" id="{8ABA979A-B3B6-49A5-A2F5-3C518A9A3976}"/>
              </a:ext>
            </a:extLst>
          </p:cNvPr>
          <p:cNvSpPr/>
          <p:nvPr/>
        </p:nvSpPr>
        <p:spPr>
          <a:xfrm>
            <a:off x="5865301" y="1735188"/>
            <a:ext cx="391146"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5</a:t>
            </a:r>
          </a:p>
        </p:txBody>
      </p:sp>
      <p:sp>
        <p:nvSpPr>
          <p:cNvPr id="48" name="TextBox 47">
            <a:extLst>
              <a:ext uri="{FF2B5EF4-FFF2-40B4-BE49-F238E27FC236}">
                <a16:creationId xmlns:a16="http://schemas.microsoft.com/office/drawing/2014/main" id="{038D45F3-F135-4592-9AE2-455ED0CD7CB4}"/>
              </a:ext>
            </a:extLst>
          </p:cNvPr>
          <p:cNvSpPr txBox="1"/>
          <p:nvPr/>
        </p:nvSpPr>
        <p:spPr>
          <a:xfrm>
            <a:off x="5675025" y="1208497"/>
            <a:ext cx="3027292" cy="400110"/>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 Initiate a pilot phase with the selected distributors in a controlled environment</a:t>
            </a:r>
            <a:endParaRPr lang="en-GB" sz="10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6C333AD5-79CC-4456-B247-E664E5F3ADBF}"/>
              </a:ext>
            </a:extLst>
          </p:cNvPr>
          <p:cNvSpPr txBox="1"/>
          <p:nvPr/>
        </p:nvSpPr>
        <p:spPr>
          <a:xfrm>
            <a:off x="8382686" y="1165847"/>
            <a:ext cx="3626534" cy="415498"/>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Monitor the pilot runs to assess performance against KPIs and identify any issues or areas for improvement</a:t>
            </a:r>
            <a:endParaRPr lang="en-GB"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61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2">
            <a:extLst>
              <a:ext uri="{FF2B5EF4-FFF2-40B4-BE49-F238E27FC236}">
                <a16:creationId xmlns:a16="http://schemas.microsoft.com/office/drawing/2014/main" id="{8851F50A-B41A-48E1-AD33-298EB652F783}"/>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grpSp>
        <p:nvGrpSpPr>
          <p:cNvPr id="5" name="Group 4"/>
          <p:cNvGrpSpPr/>
          <p:nvPr/>
        </p:nvGrpSpPr>
        <p:grpSpPr>
          <a:xfrm>
            <a:off x="534249" y="1104731"/>
            <a:ext cx="6881302" cy="5715097"/>
            <a:chOff x="2148556" y="1785937"/>
            <a:chExt cx="4803775" cy="2873376"/>
          </a:xfrm>
        </p:grpSpPr>
        <p:sp>
          <p:nvSpPr>
            <p:cNvPr id="6" name="Freeform 5"/>
            <p:cNvSpPr>
              <a:spLocks/>
            </p:cNvSpPr>
            <p:nvPr/>
          </p:nvSpPr>
          <p:spPr bwMode="auto">
            <a:xfrm>
              <a:off x="2148556" y="1785937"/>
              <a:ext cx="4803775" cy="2873375"/>
            </a:xfrm>
            <a:custGeom>
              <a:avLst/>
              <a:gdLst/>
              <a:ahLst/>
              <a:cxnLst>
                <a:cxn ang="0">
                  <a:pos x="1811" y="291"/>
                </a:cxn>
                <a:cxn ang="0">
                  <a:pos x="1899" y="324"/>
                </a:cxn>
                <a:cxn ang="0">
                  <a:pos x="1957" y="356"/>
                </a:cxn>
                <a:cxn ang="0">
                  <a:pos x="2006" y="392"/>
                </a:cxn>
                <a:cxn ang="0">
                  <a:pos x="2040" y="436"/>
                </a:cxn>
                <a:cxn ang="0">
                  <a:pos x="2059" y="485"/>
                </a:cxn>
                <a:cxn ang="0">
                  <a:pos x="2056" y="541"/>
                </a:cxn>
                <a:cxn ang="0">
                  <a:pos x="2031" y="605"/>
                </a:cxn>
                <a:cxn ang="0">
                  <a:pos x="1979" y="676"/>
                </a:cxn>
                <a:cxn ang="0">
                  <a:pos x="1898" y="755"/>
                </a:cxn>
                <a:cxn ang="0">
                  <a:pos x="1826" y="812"/>
                </a:cxn>
                <a:cxn ang="0">
                  <a:pos x="1618" y="960"/>
                </a:cxn>
                <a:cxn ang="0">
                  <a:pos x="1414" y="1094"/>
                </a:cxn>
                <a:cxn ang="0">
                  <a:pos x="1029" y="1329"/>
                </a:cxn>
                <a:cxn ang="0">
                  <a:pos x="674" y="1519"/>
                </a:cxn>
                <a:cxn ang="0">
                  <a:pos x="356" y="1667"/>
                </a:cxn>
                <a:cxn ang="0">
                  <a:pos x="81" y="1781"/>
                </a:cxn>
                <a:cxn ang="0">
                  <a:pos x="2626" y="1810"/>
                </a:cxn>
                <a:cxn ang="0">
                  <a:pos x="2757" y="1615"/>
                </a:cxn>
                <a:cxn ang="0">
                  <a:pos x="2867" y="1435"/>
                </a:cxn>
                <a:cxn ang="0">
                  <a:pos x="2921" y="1334"/>
                </a:cxn>
                <a:cxn ang="0">
                  <a:pos x="2985" y="1184"/>
                </a:cxn>
                <a:cxn ang="0">
                  <a:pos x="3011" y="1090"/>
                </a:cxn>
                <a:cxn ang="0">
                  <a:pos x="3021" y="1023"/>
                </a:cxn>
                <a:cxn ang="0">
                  <a:pos x="3026" y="960"/>
                </a:cxn>
                <a:cxn ang="0">
                  <a:pos x="3024" y="899"/>
                </a:cxn>
                <a:cxn ang="0">
                  <a:pos x="3013" y="841"/>
                </a:cxn>
                <a:cxn ang="0">
                  <a:pos x="2999" y="785"/>
                </a:cxn>
                <a:cxn ang="0">
                  <a:pos x="2977" y="733"/>
                </a:cxn>
                <a:cxn ang="0">
                  <a:pos x="2918" y="636"/>
                </a:cxn>
                <a:cxn ang="0">
                  <a:pos x="2837" y="550"/>
                </a:cxn>
                <a:cxn ang="0">
                  <a:pos x="2738" y="472"/>
                </a:cxn>
                <a:cxn ang="0">
                  <a:pos x="2622" y="406"/>
                </a:cxn>
                <a:cxn ang="0">
                  <a:pos x="2492" y="348"/>
                </a:cxn>
                <a:cxn ang="0">
                  <a:pos x="2349" y="299"/>
                </a:cxn>
                <a:cxn ang="0">
                  <a:pos x="2167" y="247"/>
                </a:cxn>
                <a:cxn ang="0">
                  <a:pos x="1892" y="176"/>
                </a:cxn>
                <a:cxn ang="0">
                  <a:pos x="1664" y="125"/>
                </a:cxn>
                <a:cxn ang="0">
                  <a:pos x="1613" y="105"/>
                </a:cxn>
                <a:cxn ang="0">
                  <a:pos x="1599" y="94"/>
                </a:cxn>
                <a:cxn ang="0">
                  <a:pos x="1601" y="83"/>
                </a:cxn>
                <a:cxn ang="0">
                  <a:pos x="1621" y="68"/>
                </a:cxn>
                <a:cxn ang="0">
                  <a:pos x="1681" y="46"/>
                </a:cxn>
                <a:cxn ang="0">
                  <a:pos x="1811" y="15"/>
                </a:cxn>
                <a:cxn ang="0">
                  <a:pos x="1863" y="0"/>
                </a:cxn>
                <a:cxn ang="0">
                  <a:pos x="1651" y="25"/>
                </a:cxn>
                <a:cxn ang="0">
                  <a:pos x="1453" y="60"/>
                </a:cxn>
                <a:cxn ang="0">
                  <a:pos x="1413" y="71"/>
                </a:cxn>
                <a:cxn ang="0">
                  <a:pos x="1375" y="87"/>
                </a:cxn>
                <a:cxn ang="0">
                  <a:pos x="1362" y="107"/>
                </a:cxn>
                <a:cxn ang="0">
                  <a:pos x="1370" y="126"/>
                </a:cxn>
                <a:cxn ang="0">
                  <a:pos x="1396" y="148"/>
                </a:cxn>
                <a:cxn ang="0">
                  <a:pos x="1491" y="192"/>
                </a:cxn>
                <a:cxn ang="0">
                  <a:pos x="1622" y="237"/>
                </a:cxn>
                <a:cxn ang="0">
                  <a:pos x="1764" y="277"/>
                </a:cxn>
              </a:cxnLst>
              <a:rect l="0" t="0" r="r" b="b"/>
              <a:pathLst>
                <a:path w="3026" h="1810">
                  <a:moveTo>
                    <a:pt x="1764" y="277"/>
                  </a:moveTo>
                  <a:lnTo>
                    <a:pt x="1764" y="277"/>
                  </a:lnTo>
                  <a:lnTo>
                    <a:pt x="1811" y="291"/>
                  </a:lnTo>
                  <a:lnTo>
                    <a:pt x="1856" y="306"/>
                  </a:lnTo>
                  <a:lnTo>
                    <a:pt x="1878" y="314"/>
                  </a:lnTo>
                  <a:lnTo>
                    <a:pt x="1899" y="324"/>
                  </a:lnTo>
                  <a:lnTo>
                    <a:pt x="1920" y="334"/>
                  </a:lnTo>
                  <a:lnTo>
                    <a:pt x="1939" y="343"/>
                  </a:lnTo>
                  <a:lnTo>
                    <a:pt x="1957" y="356"/>
                  </a:lnTo>
                  <a:lnTo>
                    <a:pt x="1975" y="367"/>
                  </a:lnTo>
                  <a:lnTo>
                    <a:pt x="1992" y="379"/>
                  </a:lnTo>
                  <a:lnTo>
                    <a:pt x="2006" y="392"/>
                  </a:lnTo>
                  <a:lnTo>
                    <a:pt x="2019" y="406"/>
                  </a:lnTo>
                  <a:lnTo>
                    <a:pt x="2030" y="421"/>
                  </a:lnTo>
                  <a:lnTo>
                    <a:pt x="2040" y="436"/>
                  </a:lnTo>
                  <a:lnTo>
                    <a:pt x="2048" y="451"/>
                  </a:lnTo>
                  <a:lnTo>
                    <a:pt x="2054" y="468"/>
                  </a:lnTo>
                  <a:lnTo>
                    <a:pt x="2059" y="485"/>
                  </a:lnTo>
                  <a:lnTo>
                    <a:pt x="2060" y="503"/>
                  </a:lnTo>
                  <a:lnTo>
                    <a:pt x="2060" y="522"/>
                  </a:lnTo>
                  <a:lnTo>
                    <a:pt x="2056" y="541"/>
                  </a:lnTo>
                  <a:lnTo>
                    <a:pt x="2051" y="562"/>
                  </a:lnTo>
                  <a:lnTo>
                    <a:pt x="2042" y="583"/>
                  </a:lnTo>
                  <a:lnTo>
                    <a:pt x="2031" y="605"/>
                  </a:lnTo>
                  <a:lnTo>
                    <a:pt x="2017" y="627"/>
                  </a:lnTo>
                  <a:lnTo>
                    <a:pt x="2000" y="651"/>
                  </a:lnTo>
                  <a:lnTo>
                    <a:pt x="1979" y="676"/>
                  </a:lnTo>
                  <a:lnTo>
                    <a:pt x="1955" y="701"/>
                  </a:lnTo>
                  <a:lnTo>
                    <a:pt x="1929" y="727"/>
                  </a:lnTo>
                  <a:lnTo>
                    <a:pt x="1898" y="755"/>
                  </a:lnTo>
                  <a:lnTo>
                    <a:pt x="1864" y="782"/>
                  </a:lnTo>
                  <a:lnTo>
                    <a:pt x="1826" y="812"/>
                  </a:lnTo>
                  <a:lnTo>
                    <a:pt x="1826" y="812"/>
                  </a:lnTo>
                  <a:lnTo>
                    <a:pt x="1756" y="861"/>
                  </a:lnTo>
                  <a:lnTo>
                    <a:pt x="1686" y="911"/>
                  </a:lnTo>
                  <a:lnTo>
                    <a:pt x="1618" y="960"/>
                  </a:lnTo>
                  <a:lnTo>
                    <a:pt x="1549" y="1005"/>
                  </a:lnTo>
                  <a:lnTo>
                    <a:pt x="1481" y="1051"/>
                  </a:lnTo>
                  <a:lnTo>
                    <a:pt x="1414" y="1094"/>
                  </a:lnTo>
                  <a:lnTo>
                    <a:pt x="1283" y="1179"/>
                  </a:lnTo>
                  <a:lnTo>
                    <a:pt x="1154" y="1256"/>
                  </a:lnTo>
                  <a:lnTo>
                    <a:pt x="1029" y="1329"/>
                  </a:lnTo>
                  <a:lnTo>
                    <a:pt x="907" y="1397"/>
                  </a:lnTo>
                  <a:lnTo>
                    <a:pt x="789" y="1460"/>
                  </a:lnTo>
                  <a:lnTo>
                    <a:pt x="674" y="1519"/>
                  </a:lnTo>
                  <a:lnTo>
                    <a:pt x="564" y="1573"/>
                  </a:lnTo>
                  <a:lnTo>
                    <a:pt x="458" y="1622"/>
                  </a:lnTo>
                  <a:lnTo>
                    <a:pt x="356" y="1667"/>
                  </a:lnTo>
                  <a:lnTo>
                    <a:pt x="259" y="1709"/>
                  </a:lnTo>
                  <a:lnTo>
                    <a:pt x="168" y="1746"/>
                  </a:lnTo>
                  <a:lnTo>
                    <a:pt x="81" y="1781"/>
                  </a:lnTo>
                  <a:lnTo>
                    <a:pt x="0" y="1810"/>
                  </a:lnTo>
                  <a:lnTo>
                    <a:pt x="2626" y="1810"/>
                  </a:lnTo>
                  <a:lnTo>
                    <a:pt x="2626" y="1810"/>
                  </a:lnTo>
                  <a:lnTo>
                    <a:pt x="2670" y="1745"/>
                  </a:lnTo>
                  <a:lnTo>
                    <a:pt x="2715" y="1680"/>
                  </a:lnTo>
                  <a:lnTo>
                    <a:pt x="2757" y="1615"/>
                  </a:lnTo>
                  <a:lnTo>
                    <a:pt x="2796" y="1552"/>
                  </a:lnTo>
                  <a:lnTo>
                    <a:pt x="2833" y="1491"/>
                  </a:lnTo>
                  <a:lnTo>
                    <a:pt x="2867" y="1435"/>
                  </a:lnTo>
                  <a:lnTo>
                    <a:pt x="2896" y="1382"/>
                  </a:lnTo>
                  <a:lnTo>
                    <a:pt x="2921" y="1334"/>
                  </a:lnTo>
                  <a:lnTo>
                    <a:pt x="2921" y="1334"/>
                  </a:lnTo>
                  <a:lnTo>
                    <a:pt x="2946" y="1282"/>
                  </a:lnTo>
                  <a:lnTo>
                    <a:pt x="2968" y="1233"/>
                  </a:lnTo>
                  <a:lnTo>
                    <a:pt x="2985" y="1184"/>
                  </a:lnTo>
                  <a:lnTo>
                    <a:pt x="3000" y="1136"/>
                  </a:lnTo>
                  <a:lnTo>
                    <a:pt x="3006" y="1112"/>
                  </a:lnTo>
                  <a:lnTo>
                    <a:pt x="3011" y="1090"/>
                  </a:lnTo>
                  <a:lnTo>
                    <a:pt x="3016" y="1068"/>
                  </a:lnTo>
                  <a:lnTo>
                    <a:pt x="3019" y="1046"/>
                  </a:lnTo>
                  <a:lnTo>
                    <a:pt x="3021" y="1023"/>
                  </a:lnTo>
                  <a:lnTo>
                    <a:pt x="3024" y="1001"/>
                  </a:lnTo>
                  <a:lnTo>
                    <a:pt x="3025" y="980"/>
                  </a:lnTo>
                  <a:lnTo>
                    <a:pt x="3026" y="960"/>
                  </a:lnTo>
                  <a:lnTo>
                    <a:pt x="3026" y="939"/>
                  </a:lnTo>
                  <a:lnTo>
                    <a:pt x="3025" y="918"/>
                  </a:lnTo>
                  <a:lnTo>
                    <a:pt x="3024" y="899"/>
                  </a:lnTo>
                  <a:lnTo>
                    <a:pt x="3020" y="879"/>
                  </a:lnTo>
                  <a:lnTo>
                    <a:pt x="3018" y="860"/>
                  </a:lnTo>
                  <a:lnTo>
                    <a:pt x="3013" y="841"/>
                  </a:lnTo>
                  <a:lnTo>
                    <a:pt x="3010" y="821"/>
                  </a:lnTo>
                  <a:lnTo>
                    <a:pt x="3004" y="803"/>
                  </a:lnTo>
                  <a:lnTo>
                    <a:pt x="2999" y="785"/>
                  </a:lnTo>
                  <a:lnTo>
                    <a:pt x="2992" y="767"/>
                  </a:lnTo>
                  <a:lnTo>
                    <a:pt x="2985" y="749"/>
                  </a:lnTo>
                  <a:lnTo>
                    <a:pt x="2977" y="733"/>
                  </a:lnTo>
                  <a:lnTo>
                    <a:pt x="2960" y="699"/>
                  </a:lnTo>
                  <a:lnTo>
                    <a:pt x="2940" y="667"/>
                  </a:lnTo>
                  <a:lnTo>
                    <a:pt x="2918" y="636"/>
                  </a:lnTo>
                  <a:lnTo>
                    <a:pt x="2893" y="605"/>
                  </a:lnTo>
                  <a:lnTo>
                    <a:pt x="2867" y="577"/>
                  </a:lnTo>
                  <a:lnTo>
                    <a:pt x="2837" y="550"/>
                  </a:lnTo>
                  <a:lnTo>
                    <a:pt x="2807" y="522"/>
                  </a:lnTo>
                  <a:lnTo>
                    <a:pt x="2774" y="497"/>
                  </a:lnTo>
                  <a:lnTo>
                    <a:pt x="2738" y="472"/>
                  </a:lnTo>
                  <a:lnTo>
                    <a:pt x="2702" y="449"/>
                  </a:lnTo>
                  <a:lnTo>
                    <a:pt x="2663" y="427"/>
                  </a:lnTo>
                  <a:lnTo>
                    <a:pt x="2622" y="406"/>
                  </a:lnTo>
                  <a:lnTo>
                    <a:pt x="2580" y="385"/>
                  </a:lnTo>
                  <a:lnTo>
                    <a:pt x="2537" y="366"/>
                  </a:lnTo>
                  <a:lnTo>
                    <a:pt x="2492" y="348"/>
                  </a:lnTo>
                  <a:lnTo>
                    <a:pt x="2445" y="331"/>
                  </a:lnTo>
                  <a:lnTo>
                    <a:pt x="2397" y="314"/>
                  </a:lnTo>
                  <a:lnTo>
                    <a:pt x="2349" y="299"/>
                  </a:lnTo>
                  <a:lnTo>
                    <a:pt x="2349" y="299"/>
                  </a:lnTo>
                  <a:lnTo>
                    <a:pt x="2253" y="271"/>
                  </a:lnTo>
                  <a:lnTo>
                    <a:pt x="2167" y="247"/>
                  </a:lnTo>
                  <a:lnTo>
                    <a:pt x="2087" y="224"/>
                  </a:lnTo>
                  <a:lnTo>
                    <a:pt x="2014" y="206"/>
                  </a:lnTo>
                  <a:lnTo>
                    <a:pt x="1892" y="176"/>
                  </a:lnTo>
                  <a:lnTo>
                    <a:pt x="1794" y="154"/>
                  </a:lnTo>
                  <a:lnTo>
                    <a:pt x="1719" y="137"/>
                  </a:lnTo>
                  <a:lnTo>
                    <a:pt x="1664" y="125"/>
                  </a:lnTo>
                  <a:lnTo>
                    <a:pt x="1644" y="118"/>
                  </a:lnTo>
                  <a:lnTo>
                    <a:pt x="1627" y="112"/>
                  </a:lnTo>
                  <a:lnTo>
                    <a:pt x="1613" y="105"/>
                  </a:lnTo>
                  <a:lnTo>
                    <a:pt x="1603" y="97"/>
                  </a:lnTo>
                  <a:lnTo>
                    <a:pt x="1603" y="97"/>
                  </a:lnTo>
                  <a:lnTo>
                    <a:pt x="1599" y="94"/>
                  </a:lnTo>
                  <a:lnTo>
                    <a:pt x="1598" y="90"/>
                  </a:lnTo>
                  <a:lnTo>
                    <a:pt x="1599" y="87"/>
                  </a:lnTo>
                  <a:lnTo>
                    <a:pt x="1601" y="83"/>
                  </a:lnTo>
                  <a:lnTo>
                    <a:pt x="1604" y="79"/>
                  </a:lnTo>
                  <a:lnTo>
                    <a:pt x="1608" y="76"/>
                  </a:lnTo>
                  <a:lnTo>
                    <a:pt x="1621" y="68"/>
                  </a:lnTo>
                  <a:lnTo>
                    <a:pt x="1638" y="61"/>
                  </a:lnTo>
                  <a:lnTo>
                    <a:pt x="1659" y="54"/>
                  </a:lnTo>
                  <a:lnTo>
                    <a:pt x="1681" y="46"/>
                  </a:lnTo>
                  <a:lnTo>
                    <a:pt x="1706" y="39"/>
                  </a:lnTo>
                  <a:lnTo>
                    <a:pt x="1759" y="26"/>
                  </a:lnTo>
                  <a:lnTo>
                    <a:pt x="1811" y="15"/>
                  </a:lnTo>
                  <a:lnTo>
                    <a:pt x="1889" y="0"/>
                  </a:lnTo>
                  <a:lnTo>
                    <a:pt x="1863" y="0"/>
                  </a:lnTo>
                  <a:lnTo>
                    <a:pt x="1863" y="0"/>
                  </a:lnTo>
                  <a:lnTo>
                    <a:pt x="1797" y="6"/>
                  </a:lnTo>
                  <a:lnTo>
                    <a:pt x="1705" y="17"/>
                  </a:lnTo>
                  <a:lnTo>
                    <a:pt x="1651" y="25"/>
                  </a:lnTo>
                  <a:lnTo>
                    <a:pt x="1589" y="35"/>
                  </a:lnTo>
                  <a:lnTo>
                    <a:pt x="1523" y="46"/>
                  </a:lnTo>
                  <a:lnTo>
                    <a:pt x="1453" y="60"/>
                  </a:lnTo>
                  <a:lnTo>
                    <a:pt x="1453" y="60"/>
                  </a:lnTo>
                  <a:lnTo>
                    <a:pt x="1431" y="65"/>
                  </a:lnTo>
                  <a:lnTo>
                    <a:pt x="1413" y="71"/>
                  </a:lnTo>
                  <a:lnTo>
                    <a:pt x="1397" y="75"/>
                  </a:lnTo>
                  <a:lnTo>
                    <a:pt x="1386" y="82"/>
                  </a:lnTo>
                  <a:lnTo>
                    <a:pt x="1375" y="87"/>
                  </a:lnTo>
                  <a:lnTo>
                    <a:pt x="1369" y="93"/>
                  </a:lnTo>
                  <a:lnTo>
                    <a:pt x="1364" y="100"/>
                  </a:lnTo>
                  <a:lnTo>
                    <a:pt x="1362" y="107"/>
                  </a:lnTo>
                  <a:lnTo>
                    <a:pt x="1363" y="112"/>
                  </a:lnTo>
                  <a:lnTo>
                    <a:pt x="1365" y="119"/>
                  </a:lnTo>
                  <a:lnTo>
                    <a:pt x="1370" y="126"/>
                  </a:lnTo>
                  <a:lnTo>
                    <a:pt x="1377" y="133"/>
                  </a:lnTo>
                  <a:lnTo>
                    <a:pt x="1386" y="141"/>
                  </a:lnTo>
                  <a:lnTo>
                    <a:pt x="1396" y="148"/>
                  </a:lnTo>
                  <a:lnTo>
                    <a:pt x="1422" y="163"/>
                  </a:lnTo>
                  <a:lnTo>
                    <a:pt x="1454" y="177"/>
                  </a:lnTo>
                  <a:lnTo>
                    <a:pt x="1491" y="192"/>
                  </a:lnTo>
                  <a:lnTo>
                    <a:pt x="1531" y="208"/>
                  </a:lnTo>
                  <a:lnTo>
                    <a:pt x="1576" y="223"/>
                  </a:lnTo>
                  <a:lnTo>
                    <a:pt x="1622" y="237"/>
                  </a:lnTo>
                  <a:lnTo>
                    <a:pt x="1669" y="251"/>
                  </a:lnTo>
                  <a:lnTo>
                    <a:pt x="1764" y="277"/>
                  </a:lnTo>
                  <a:lnTo>
                    <a:pt x="1764" y="277"/>
                  </a:lnTo>
                  <a:close/>
                </a:path>
              </a:pathLst>
            </a:custGeom>
            <a:solidFill>
              <a:srgbClr val="00597F"/>
            </a:solidFill>
            <a:ln w="12700">
              <a:noFill/>
              <a:round/>
              <a:headEnd/>
              <a:tailEnd/>
            </a:ln>
          </p:spPr>
          <p:txBody>
            <a:bodyPr vert="horz" wrap="square" lIns="93669" tIns="46835" rIns="93669" bIns="46835" numCol="1" anchor="t" anchorCtr="0" compatLnSpc="1">
              <a:prstTxWarp prst="textNoShape">
                <a:avLst/>
              </a:prstTxWarp>
            </a:bodyPr>
            <a:lstStyle/>
            <a:p>
              <a:pPr defTabSz="760876">
                <a:defRPr/>
              </a:pPr>
              <a:endParaRPr lang="ar-SA" sz="1623" kern="0">
                <a:solidFill>
                  <a:srgbClr val="000000"/>
                </a:solidFill>
              </a:endParaRPr>
            </a:p>
          </p:txBody>
        </p:sp>
        <p:sp>
          <p:nvSpPr>
            <p:cNvPr id="7" name="Freeform 6"/>
            <p:cNvSpPr>
              <a:spLocks/>
            </p:cNvSpPr>
            <p:nvPr/>
          </p:nvSpPr>
          <p:spPr bwMode="auto">
            <a:xfrm>
              <a:off x="4411663" y="1785938"/>
              <a:ext cx="1757363" cy="2873375"/>
            </a:xfrm>
            <a:custGeom>
              <a:avLst/>
              <a:gdLst/>
              <a:ahLst/>
              <a:cxnLst>
                <a:cxn ang="0">
                  <a:pos x="128" y="150"/>
                </a:cxn>
                <a:cxn ang="0">
                  <a:pos x="193" y="170"/>
                </a:cxn>
                <a:cxn ang="0">
                  <a:pos x="595" y="280"/>
                </a:cxn>
                <a:cxn ang="0">
                  <a:pos x="709" y="317"/>
                </a:cxn>
                <a:cxn ang="0">
                  <a:pos x="825" y="364"/>
                </a:cxn>
                <a:cxn ang="0">
                  <a:pos x="913" y="411"/>
                </a:cxn>
                <a:cxn ang="0">
                  <a:pos x="996" y="472"/>
                </a:cxn>
                <a:cxn ang="0">
                  <a:pos x="1033" y="512"/>
                </a:cxn>
                <a:cxn ang="0">
                  <a:pos x="1056" y="541"/>
                </a:cxn>
                <a:cxn ang="0">
                  <a:pos x="1082" y="594"/>
                </a:cxn>
                <a:cxn ang="0">
                  <a:pos x="1097" y="654"/>
                </a:cxn>
                <a:cxn ang="0">
                  <a:pos x="1100" y="716"/>
                </a:cxn>
                <a:cxn ang="0">
                  <a:pos x="1091" y="777"/>
                </a:cxn>
                <a:cxn ang="0">
                  <a:pos x="1067" y="835"/>
                </a:cxn>
                <a:cxn ang="0">
                  <a:pos x="1027" y="908"/>
                </a:cxn>
                <a:cxn ang="0">
                  <a:pos x="955" y="1008"/>
                </a:cxn>
                <a:cxn ang="0">
                  <a:pos x="872" y="1102"/>
                </a:cxn>
                <a:cxn ang="0">
                  <a:pos x="776" y="1198"/>
                </a:cxn>
                <a:cxn ang="0">
                  <a:pos x="625" y="1336"/>
                </a:cxn>
                <a:cxn ang="0">
                  <a:pos x="464" y="1471"/>
                </a:cxn>
                <a:cxn ang="0">
                  <a:pos x="237" y="1642"/>
                </a:cxn>
                <a:cxn ang="0">
                  <a:pos x="70" y="1810"/>
                </a:cxn>
                <a:cxn ang="0">
                  <a:pos x="291" y="1645"/>
                </a:cxn>
                <a:cxn ang="0">
                  <a:pos x="448" y="1518"/>
                </a:cxn>
                <a:cxn ang="0">
                  <a:pos x="598" y="1388"/>
                </a:cxn>
                <a:cxn ang="0">
                  <a:pos x="790" y="1205"/>
                </a:cxn>
                <a:cxn ang="0">
                  <a:pos x="910" y="1080"/>
                </a:cxn>
                <a:cxn ang="0">
                  <a:pos x="988" y="983"/>
                </a:cxn>
                <a:cxn ang="0">
                  <a:pos x="1055" y="877"/>
                </a:cxn>
                <a:cxn ang="0">
                  <a:pos x="1083" y="821"/>
                </a:cxn>
                <a:cxn ang="0">
                  <a:pos x="1102" y="759"/>
                </a:cxn>
                <a:cxn ang="0">
                  <a:pos x="1107" y="694"/>
                </a:cxn>
                <a:cxn ang="0">
                  <a:pos x="1100" y="630"/>
                </a:cxn>
                <a:cxn ang="0">
                  <a:pos x="1080" y="572"/>
                </a:cxn>
                <a:cxn ang="0">
                  <a:pos x="1049" y="521"/>
                </a:cxn>
                <a:cxn ang="0">
                  <a:pos x="1025" y="492"/>
                </a:cxn>
                <a:cxn ang="0">
                  <a:pos x="972" y="443"/>
                </a:cxn>
                <a:cxn ang="0">
                  <a:pos x="885" y="388"/>
                </a:cxn>
                <a:cxn ang="0">
                  <a:pos x="827" y="357"/>
                </a:cxn>
                <a:cxn ang="0">
                  <a:pos x="653" y="291"/>
                </a:cxn>
                <a:cxn ang="0">
                  <a:pos x="487" y="242"/>
                </a:cxn>
                <a:cxn ang="0">
                  <a:pos x="194" y="165"/>
                </a:cxn>
                <a:cxn ang="0">
                  <a:pos x="109" y="137"/>
                </a:cxn>
                <a:cxn ang="0">
                  <a:pos x="81" y="122"/>
                </a:cxn>
                <a:cxn ang="0">
                  <a:pos x="71" y="111"/>
                </a:cxn>
                <a:cxn ang="0">
                  <a:pos x="76" y="97"/>
                </a:cxn>
                <a:cxn ang="0">
                  <a:pos x="93" y="86"/>
                </a:cxn>
                <a:cxn ang="0">
                  <a:pos x="164" y="58"/>
                </a:cxn>
                <a:cxn ang="0">
                  <a:pos x="229" y="42"/>
                </a:cxn>
                <a:cxn ang="0">
                  <a:pos x="435" y="4"/>
                </a:cxn>
                <a:cxn ang="0">
                  <a:pos x="461" y="0"/>
                </a:cxn>
                <a:cxn ang="0">
                  <a:pos x="307" y="22"/>
                </a:cxn>
                <a:cxn ang="0">
                  <a:pos x="196" y="46"/>
                </a:cxn>
                <a:cxn ang="0">
                  <a:pos x="109" y="73"/>
                </a:cxn>
                <a:cxn ang="0">
                  <a:pos x="83" y="87"/>
                </a:cxn>
                <a:cxn ang="0">
                  <a:pos x="70" y="98"/>
                </a:cxn>
                <a:cxn ang="0">
                  <a:pos x="70" y="118"/>
                </a:cxn>
                <a:cxn ang="0">
                  <a:pos x="88" y="133"/>
                </a:cxn>
              </a:cxnLst>
              <a:rect l="0" t="0" r="r" b="b"/>
              <a:pathLst>
                <a:path w="1107" h="1810">
                  <a:moveTo>
                    <a:pt x="108" y="143"/>
                  </a:moveTo>
                  <a:lnTo>
                    <a:pt x="108" y="143"/>
                  </a:lnTo>
                  <a:lnTo>
                    <a:pt x="128" y="150"/>
                  </a:lnTo>
                  <a:lnTo>
                    <a:pt x="149" y="156"/>
                  </a:lnTo>
                  <a:lnTo>
                    <a:pt x="193" y="170"/>
                  </a:lnTo>
                  <a:lnTo>
                    <a:pt x="193" y="170"/>
                  </a:lnTo>
                  <a:lnTo>
                    <a:pt x="383" y="220"/>
                  </a:lnTo>
                  <a:lnTo>
                    <a:pt x="486" y="248"/>
                  </a:lnTo>
                  <a:lnTo>
                    <a:pt x="595" y="280"/>
                  </a:lnTo>
                  <a:lnTo>
                    <a:pt x="595" y="280"/>
                  </a:lnTo>
                  <a:lnTo>
                    <a:pt x="652" y="296"/>
                  </a:lnTo>
                  <a:lnTo>
                    <a:pt x="709" y="317"/>
                  </a:lnTo>
                  <a:lnTo>
                    <a:pt x="767" y="339"/>
                  </a:lnTo>
                  <a:lnTo>
                    <a:pt x="825" y="364"/>
                  </a:lnTo>
                  <a:lnTo>
                    <a:pt x="825" y="364"/>
                  </a:lnTo>
                  <a:lnTo>
                    <a:pt x="854" y="378"/>
                  </a:lnTo>
                  <a:lnTo>
                    <a:pt x="883" y="393"/>
                  </a:lnTo>
                  <a:lnTo>
                    <a:pt x="913" y="411"/>
                  </a:lnTo>
                  <a:lnTo>
                    <a:pt x="941" y="429"/>
                  </a:lnTo>
                  <a:lnTo>
                    <a:pt x="968" y="450"/>
                  </a:lnTo>
                  <a:lnTo>
                    <a:pt x="996" y="472"/>
                  </a:lnTo>
                  <a:lnTo>
                    <a:pt x="1008" y="485"/>
                  </a:lnTo>
                  <a:lnTo>
                    <a:pt x="1021" y="497"/>
                  </a:lnTo>
                  <a:lnTo>
                    <a:pt x="1033" y="512"/>
                  </a:lnTo>
                  <a:lnTo>
                    <a:pt x="1044" y="526"/>
                  </a:lnTo>
                  <a:lnTo>
                    <a:pt x="1044" y="526"/>
                  </a:lnTo>
                  <a:lnTo>
                    <a:pt x="1056" y="541"/>
                  </a:lnTo>
                  <a:lnTo>
                    <a:pt x="1066" y="558"/>
                  </a:lnTo>
                  <a:lnTo>
                    <a:pt x="1074" y="576"/>
                  </a:lnTo>
                  <a:lnTo>
                    <a:pt x="1082" y="594"/>
                  </a:lnTo>
                  <a:lnTo>
                    <a:pt x="1089" y="613"/>
                  </a:lnTo>
                  <a:lnTo>
                    <a:pt x="1093" y="633"/>
                  </a:lnTo>
                  <a:lnTo>
                    <a:pt x="1097" y="654"/>
                  </a:lnTo>
                  <a:lnTo>
                    <a:pt x="1100" y="673"/>
                  </a:lnTo>
                  <a:lnTo>
                    <a:pt x="1101" y="694"/>
                  </a:lnTo>
                  <a:lnTo>
                    <a:pt x="1100" y="716"/>
                  </a:lnTo>
                  <a:lnTo>
                    <a:pt x="1099" y="737"/>
                  </a:lnTo>
                  <a:lnTo>
                    <a:pt x="1096" y="758"/>
                  </a:lnTo>
                  <a:lnTo>
                    <a:pt x="1091" y="777"/>
                  </a:lnTo>
                  <a:lnTo>
                    <a:pt x="1084" y="798"/>
                  </a:lnTo>
                  <a:lnTo>
                    <a:pt x="1077" y="817"/>
                  </a:lnTo>
                  <a:lnTo>
                    <a:pt x="1067" y="835"/>
                  </a:lnTo>
                  <a:lnTo>
                    <a:pt x="1067" y="835"/>
                  </a:lnTo>
                  <a:lnTo>
                    <a:pt x="1048" y="872"/>
                  </a:lnTo>
                  <a:lnTo>
                    <a:pt x="1027" y="908"/>
                  </a:lnTo>
                  <a:lnTo>
                    <a:pt x="1005" y="943"/>
                  </a:lnTo>
                  <a:lnTo>
                    <a:pt x="980" y="976"/>
                  </a:lnTo>
                  <a:lnTo>
                    <a:pt x="955" y="1008"/>
                  </a:lnTo>
                  <a:lnTo>
                    <a:pt x="927" y="1040"/>
                  </a:lnTo>
                  <a:lnTo>
                    <a:pt x="900" y="1072"/>
                  </a:lnTo>
                  <a:lnTo>
                    <a:pt x="872" y="1102"/>
                  </a:lnTo>
                  <a:lnTo>
                    <a:pt x="872" y="1102"/>
                  </a:lnTo>
                  <a:lnTo>
                    <a:pt x="825" y="1151"/>
                  </a:lnTo>
                  <a:lnTo>
                    <a:pt x="776" y="1198"/>
                  </a:lnTo>
                  <a:lnTo>
                    <a:pt x="726" y="1245"/>
                  </a:lnTo>
                  <a:lnTo>
                    <a:pt x="676" y="1291"/>
                  </a:lnTo>
                  <a:lnTo>
                    <a:pt x="625" y="1336"/>
                  </a:lnTo>
                  <a:lnTo>
                    <a:pt x="572" y="1382"/>
                  </a:lnTo>
                  <a:lnTo>
                    <a:pt x="518" y="1426"/>
                  </a:lnTo>
                  <a:lnTo>
                    <a:pt x="464" y="1471"/>
                  </a:lnTo>
                  <a:lnTo>
                    <a:pt x="408" y="1514"/>
                  </a:lnTo>
                  <a:lnTo>
                    <a:pt x="352" y="1558"/>
                  </a:lnTo>
                  <a:lnTo>
                    <a:pt x="237" y="1642"/>
                  </a:lnTo>
                  <a:lnTo>
                    <a:pt x="120" y="1727"/>
                  </a:lnTo>
                  <a:lnTo>
                    <a:pt x="0" y="1810"/>
                  </a:lnTo>
                  <a:lnTo>
                    <a:pt x="70" y="1810"/>
                  </a:lnTo>
                  <a:lnTo>
                    <a:pt x="70" y="1810"/>
                  </a:lnTo>
                  <a:lnTo>
                    <a:pt x="183" y="1728"/>
                  </a:lnTo>
                  <a:lnTo>
                    <a:pt x="291" y="1645"/>
                  </a:lnTo>
                  <a:lnTo>
                    <a:pt x="344" y="1604"/>
                  </a:lnTo>
                  <a:lnTo>
                    <a:pt x="397" y="1561"/>
                  </a:lnTo>
                  <a:lnTo>
                    <a:pt x="448" y="1518"/>
                  </a:lnTo>
                  <a:lnTo>
                    <a:pt x="498" y="1475"/>
                  </a:lnTo>
                  <a:lnTo>
                    <a:pt x="549" y="1432"/>
                  </a:lnTo>
                  <a:lnTo>
                    <a:pt x="598" y="1388"/>
                  </a:lnTo>
                  <a:lnTo>
                    <a:pt x="647" y="1342"/>
                  </a:lnTo>
                  <a:lnTo>
                    <a:pt x="694" y="1298"/>
                  </a:lnTo>
                  <a:lnTo>
                    <a:pt x="790" y="1205"/>
                  </a:lnTo>
                  <a:lnTo>
                    <a:pt x="883" y="1111"/>
                  </a:lnTo>
                  <a:lnTo>
                    <a:pt x="883" y="1111"/>
                  </a:lnTo>
                  <a:lnTo>
                    <a:pt x="910" y="1080"/>
                  </a:lnTo>
                  <a:lnTo>
                    <a:pt x="938" y="1048"/>
                  </a:lnTo>
                  <a:lnTo>
                    <a:pt x="964" y="1016"/>
                  </a:lnTo>
                  <a:lnTo>
                    <a:pt x="988" y="983"/>
                  </a:lnTo>
                  <a:lnTo>
                    <a:pt x="1012" y="949"/>
                  </a:lnTo>
                  <a:lnTo>
                    <a:pt x="1033" y="914"/>
                  </a:lnTo>
                  <a:lnTo>
                    <a:pt x="1055" y="877"/>
                  </a:lnTo>
                  <a:lnTo>
                    <a:pt x="1074" y="839"/>
                  </a:lnTo>
                  <a:lnTo>
                    <a:pt x="1074" y="839"/>
                  </a:lnTo>
                  <a:lnTo>
                    <a:pt x="1083" y="821"/>
                  </a:lnTo>
                  <a:lnTo>
                    <a:pt x="1091" y="800"/>
                  </a:lnTo>
                  <a:lnTo>
                    <a:pt x="1097" y="780"/>
                  </a:lnTo>
                  <a:lnTo>
                    <a:pt x="1102" y="759"/>
                  </a:lnTo>
                  <a:lnTo>
                    <a:pt x="1106" y="738"/>
                  </a:lnTo>
                  <a:lnTo>
                    <a:pt x="1107" y="716"/>
                  </a:lnTo>
                  <a:lnTo>
                    <a:pt x="1107" y="694"/>
                  </a:lnTo>
                  <a:lnTo>
                    <a:pt x="1106" y="673"/>
                  </a:lnTo>
                  <a:lnTo>
                    <a:pt x="1104" y="652"/>
                  </a:lnTo>
                  <a:lnTo>
                    <a:pt x="1100" y="630"/>
                  </a:lnTo>
                  <a:lnTo>
                    <a:pt x="1095" y="611"/>
                  </a:lnTo>
                  <a:lnTo>
                    <a:pt x="1088" y="590"/>
                  </a:lnTo>
                  <a:lnTo>
                    <a:pt x="1080" y="572"/>
                  </a:lnTo>
                  <a:lnTo>
                    <a:pt x="1071" y="554"/>
                  </a:lnTo>
                  <a:lnTo>
                    <a:pt x="1060" y="537"/>
                  </a:lnTo>
                  <a:lnTo>
                    <a:pt x="1049" y="521"/>
                  </a:lnTo>
                  <a:lnTo>
                    <a:pt x="1049" y="521"/>
                  </a:lnTo>
                  <a:lnTo>
                    <a:pt x="1038" y="507"/>
                  </a:lnTo>
                  <a:lnTo>
                    <a:pt x="1025" y="492"/>
                  </a:lnTo>
                  <a:lnTo>
                    <a:pt x="1013" y="479"/>
                  </a:lnTo>
                  <a:lnTo>
                    <a:pt x="999" y="467"/>
                  </a:lnTo>
                  <a:lnTo>
                    <a:pt x="972" y="443"/>
                  </a:lnTo>
                  <a:lnTo>
                    <a:pt x="943" y="422"/>
                  </a:lnTo>
                  <a:lnTo>
                    <a:pt x="915" y="404"/>
                  </a:lnTo>
                  <a:lnTo>
                    <a:pt x="885" y="388"/>
                  </a:lnTo>
                  <a:lnTo>
                    <a:pt x="856" y="373"/>
                  </a:lnTo>
                  <a:lnTo>
                    <a:pt x="827" y="357"/>
                  </a:lnTo>
                  <a:lnTo>
                    <a:pt x="827" y="357"/>
                  </a:lnTo>
                  <a:lnTo>
                    <a:pt x="768" y="332"/>
                  </a:lnTo>
                  <a:lnTo>
                    <a:pt x="710" y="310"/>
                  </a:lnTo>
                  <a:lnTo>
                    <a:pt x="653" y="291"/>
                  </a:lnTo>
                  <a:lnTo>
                    <a:pt x="597" y="273"/>
                  </a:lnTo>
                  <a:lnTo>
                    <a:pt x="597" y="273"/>
                  </a:lnTo>
                  <a:lnTo>
                    <a:pt x="487" y="242"/>
                  </a:lnTo>
                  <a:lnTo>
                    <a:pt x="384" y="215"/>
                  </a:lnTo>
                  <a:lnTo>
                    <a:pt x="194" y="165"/>
                  </a:lnTo>
                  <a:lnTo>
                    <a:pt x="194" y="165"/>
                  </a:lnTo>
                  <a:lnTo>
                    <a:pt x="150" y="152"/>
                  </a:lnTo>
                  <a:lnTo>
                    <a:pt x="129" y="145"/>
                  </a:lnTo>
                  <a:lnTo>
                    <a:pt x="109" y="137"/>
                  </a:lnTo>
                  <a:lnTo>
                    <a:pt x="109" y="137"/>
                  </a:lnTo>
                  <a:lnTo>
                    <a:pt x="90" y="129"/>
                  </a:lnTo>
                  <a:lnTo>
                    <a:pt x="81" y="122"/>
                  </a:lnTo>
                  <a:lnTo>
                    <a:pt x="74" y="115"/>
                  </a:lnTo>
                  <a:lnTo>
                    <a:pt x="74" y="115"/>
                  </a:lnTo>
                  <a:lnTo>
                    <a:pt x="71" y="111"/>
                  </a:lnTo>
                  <a:lnTo>
                    <a:pt x="71" y="105"/>
                  </a:lnTo>
                  <a:lnTo>
                    <a:pt x="73" y="101"/>
                  </a:lnTo>
                  <a:lnTo>
                    <a:pt x="76" y="97"/>
                  </a:lnTo>
                  <a:lnTo>
                    <a:pt x="84" y="90"/>
                  </a:lnTo>
                  <a:lnTo>
                    <a:pt x="93" y="86"/>
                  </a:lnTo>
                  <a:lnTo>
                    <a:pt x="93" y="86"/>
                  </a:lnTo>
                  <a:lnTo>
                    <a:pt x="110" y="78"/>
                  </a:lnTo>
                  <a:lnTo>
                    <a:pt x="128" y="71"/>
                  </a:lnTo>
                  <a:lnTo>
                    <a:pt x="164" y="58"/>
                  </a:lnTo>
                  <a:lnTo>
                    <a:pt x="198" y="50"/>
                  </a:lnTo>
                  <a:lnTo>
                    <a:pt x="229" y="42"/>
                  </a:lnTo>
                  <a:lnTo>
                    <a:pt x="229" y="42"/>
                  </a:lnTo>
                  <a:lnTo>
                    <a:pt x="314" y="25"/>
                  </a:lnTo>
                  <a:lnTo>
                    <a:pt x="383" y="12"/>
                  </a:lnTo>
                  <a:lnTo>
                    <a:pt x="435" y="4"/>
                  </a:lnTo>
                  <a:lnTo>
                    <a:pt x="472" y="0"/>
                  </a:lnTo>
                  <a:lnTo>
                    <a:pt x="461" y="0"/>
                  </a:lnTo>
                  <a:lnTo>
                    <a:pt x="461" y="0"/>
                  </a:lnTo>
                  <a:lnTo>
                    <a:pt x="424" y="4"/>
                  </a:lnTo>
                  <a:lnTo>
                    <a:pt x="372" y="11"/>
                  </a:lnTo>
                  <a:lnTo>
                    <a:pt x="307" y="22"/>
                  </a:lnTo>
                  <a:lnTo>
                    <a:pt x="229" y="37"/>
                  </a:lnTo>
                  <a:lnTo>
                    <a:pt x="229" y="37"/>
                  </a:lnTo>
                  <a:lnTo>
                    <a:pt x="196" y="46"/>
                  </a:lnTo>
                  <a:lnTo>
                    <a:pt x="162" y="54"/>
                  </a:lnTo>
                  <a:lnTo>
                    <a:pt x="127" y="66"/>
                  </a:lnTo>
                  <a:lnTo>
                    <a:pt x="109" y="73"/>
                  </a:lnTo>
                  <a:lnTo>
                    <a:pt x="91" y="82"/>
                  </a:lnTo>
                  <a:lnTo>
                    <a:pt x="91" y="82"/>
                  </a:lnTo>
                  <a:lnTo>
                    <a:pt x="83" y="87"/>
                  </a:lnTo>
                  <a:lnTo>
                    <a:pt x="78" y="90"/>
                  </a:lnTo>
                  <a:lnTo>
                    <a:pt x="74" y="94"/>
                  </a:lnTo>
                  <a:lnTo>
                    <a:pt x="70" y="98"/>
                  </a:lnTo>
                  <a:lnTo>
                    <a:pt x="68" y="104"/>
                  </a:lnTo>
                  <a:lnTo>
                    <a:pt x="68" y="111"/>
                  </a:lnTo>
                  <a:lnTo>
                    <a:pt x="70" y="118"/>
                  </a:lnTo>
                  <a:lnTo>
                    <a:pt x="70" y="118"/>
                  </a:lnTo>
                  <a:lnTo>
                    <a:pt x="78" y="126"/>
                  </a:lnTo>
                  <a:lnTo>
                    <a:pt x="88" y="133"/>
                  </a:lnTo>
                  <a:lnTo>
                    <a:pt x="108" y="143"/>
                  </a:lnTo>
                  <a:lnTo>
                    <a:pt x="108" y="143"/>
                  </a:lnTo>
                  <a:close/>
                </a:path>
              </a:pathLst>
            </a:custGeom>
            <a:solidFill>
              <a:srgbClr val="F06400"/>
            </a:solidFill>
            <a:ln w="9525">
              <a:noFill/>
              <a:round/>
              <a:headEnd/>
              <a:tailEnd/>
            </a:ln>
          </p:spPr>
          <p:txBody>
            <a:bodyPr vert="horz" wrap="square" lIns="93669" tIns="46835" rIns="93669" bIns="46835" numCol="1" anchor="t" anchorCtr="0" compatLnSpc="1">
              <a:prstTxWarp prst="textNoShape">
                <a:avLst/>
              </a:prstTxWarp>
            </a:bodyPr>
            <a:lstStyle/>
            <a:p>
              <a:pPr defTabSz="760876">
                <a:defRPr/>
              </a:pPr>
              <a:endParaRPr lang="ar-SA" sz="1623" kern="0">
                <a:solidFill>
                  <a:srgbClr val="000000"/>
                </a:solidFill>
              </a:endParaRPr>
            </a:p>
          </p:txBody>
        </p:sp>
      </p:grpSp>
      <p:cxnSp>
        <p:nvCxnSpPr>
          <p:cNvPr id="9" name="Straight Connector 8"/>
          <p:cNvCxnSpPr/>
          <p:nvPr/>
        </p:nvCxnSpPr>
        <p:spPr>
          <a:xfrm>
            <a:off x="7361792" y="4730706"/>
            <a:ext cx="46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329219" y="3572959"/>
            <a:ext cx="468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6596078" y="2469476"/>
            <a:ext cx="544066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700598" y="4749367"/>
            <a:ext cx="3641901"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Monitor Performance and Adjust</a:t>
            </a:r>
          </a:p>
        </p:txBody>
      </p:sp>
      <p:sp>
        <p:nvSpPr>
          <p:cNvPr id="14" name="TextBox 13"/>
          <p:cNvSpPr txBox="1"/>
          <p:nvPr/>
        </p:nvSpPr>
        <p:spPr>
          <a:xfrm>
            <a:off x="7213018" y="5164245"/>
            <a:ext cx="1962506" cy="630942"/>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Continuously monitor </a:t>
            </a:r>
          </a:p>
          <a:p>
            <a:pPr marL="619323" lvl="1" indent="-162123">
              <a:buFont typeface="Arial" panose="020B0604020202020204" pitchFamily="34" charset="0"/>
              <a:buChar char="•"/>
            </a:pPr>
            <a:r>
              <a:rPr lang="en-US" sz="800" dirty="0">
                <a:latin typeface="Arial" panose="020B0604020202020204" pitchFamily="34" charset="0"/>
                <a:cs typeface="Arial" panose="020B0604020202020204" pitchFamily="34" charset="0"/>
              </a:rPr>
              <a:t>distributor performance</a:t>
            </a:r>
          </a:p>
          <a:p>
            <a:pPr marL="619323" lvl="1" indent="-162123">
              <a:buFont typeface="Arial" panose="020B0604020202020204" pitchFamily="34" charset="0"/>
              <a:buChar char="•"/>
            </a:pPr>
            <a:r>
              <a:rPr lang="en-US" sz="800" dirty="0">
                <a:latin typeface="Arial" panose="020B0604020202020204" pitchFamily="34" charset="0"/>
                <a:cs typeface="Arial" panose="020B0604020202020204" pitchFamily="34" charset="0"/>
              </a:rPr>
              <a:t>inventory levels</a:t>
            </a:r>
          </a:p>
          <a:p>
            <a:pPr marL="619323" lvl="1" indent="-162123">
              <a:buFont typeface="Arial" panose="020B0604020202020204" pitchFamily="34" charset="0"/>
              <a:buChar char="•"/>
            </a:pPr>
            <a:r>
              <a:rPr lang="en-US" sz="800" dirty="0">
                <a:latin typeface="Arial" panose="020B0604020202020204" pitchFamily="34" charset="0"/>
                <a:cs typeface="Arial" panose="020B0604020202020204" pitchFamily="34" charset="0"/>
              </a:rPr>
              <a:t>customer feedback</a:t>
            </a:r>
            <a:endParaRPr lang="en-GB" sz="800" dirty="0">
              <a:latin typeface="Arial" panose="020B0604020202020204" pitchFamily="34" charset="0"/>
              <a:cs typeface="Arial" panose="020B0604020202020204" pitchFamily="34" charset="0"/>
            </a:endParaRPr>
          </a:p>
        </p:txBody>
      </p:sp>
      <p:sp>
        <p:nvSpPr>
          <p:cNvPr id="15" name="TextBox 14"/>
          <p:cNvSpPr txBox="1"/>
          <p:nvPr/>
        </p:nvSpPr>
        <p:spPr>
          <a:xfrm>
            <a:off x="8877548" y="5172365"/>
            <a:ext cx="1962506" cy="553998"/>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Establish a feedback loop with distributors and retailers issues promptly</a:t>
            </a:r>
            <a:endParaRPr lang="en-GB" sz="1000" dirty="0">
              <a:latin typeface="Arial" panose="020B0604020202020204" pitchFamily="34" charset="0"/>
              <a:cs typeface="Arial" panose="020B0604020202020204" pitchFamily="34" charset="0"/>
            </a:endParaRPr>
          </a:p>
        </p:txBody>
      </p:sp>
      <p:sp>
        <p:nvSpPr>
          <p:cNvPr id="16" name="Oval 15"/>
          <p:cNvSpPr/>
          <p:nvPr/>
        </p:nvSpPr>
        <p:spPr>
          <a:xfrm>
            <a:off x="7299247" y="4764363"/>
            <a:ext cx="391146"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8</a:t>
            </a:r>
          </a:p>
        </p:txBody>
      </p:sp>
      <p:sp>
        <p:nvSpPr>
          <p:cNvPr id="19" name="TextBox 18"/>
          <p:cNvSpPr txBox="1"/>
          <p:nvPr/>
        </p:nvSpPr>
        <p:spPr>
          <a:xfrm>
            <a:off x="7789834" y="3584188"/>
            <a:ext cx="3789481"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Communicate and Train</a:t>
            </a:r>
          </a:p>
        </p:txBody>
      </p:sp>
      <p:sp>
        <p:nvSpPr>
          <p:cNvPr id="20" name="Oval 19"/>
          <p:cNvSpPr/>
          <p:nvPr/>
        </p:nvSpPr>
        <p:spPr>
          <a:xfrm>
            <a:off x="7394963" y="3625361"/>
            <a:ext cx="391146"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9</a:t>
            </a:r>
          </a:p>
        </p:txBody>
      </p:sp>
      <p:sp>
        <p:nvSpPr>
          <p:cNvPr id="21" name="TextBox 20"/>
          <p:cNvSpPr txBox="1"/>
          <p:nvPr/>
        </p:nvSpPr>
        <p:spPr>
          <a:xfrm>
            <a:off x="7640592" y="3931921"/>
            <a:ext cx="4436418" cy="430887"/>
          </a:xfrm>
          <a:prstGeom prst="rect">
            <a:avLst/>
          </a:prstGeom>
          <a:noFill/>
        </p:spPr>
        <p:txBody>
          <a:bodyPr wrap="square" rtlCol="0">
            <a:spAutoFit/>
          </a:bodyPr>
          <a:lstStyle/>
          <a:p>
            <a:pPr marL="162123" indent="-162123">
              <a:buFont typeface="Arial" panose="020B0604020202020204" pitchFamily="34" charset="0"/>
              <a:buChar char="•"/>
            </a:pPr>
            <a:r>
              <a:rPr lang="en-US" sz="1100" dirty="0">
                <a:latin typeface="Arial" panose="020B0604020202020204" pitchFamily="34" charset="0"/>
                <a:cs typeface="Arial" panose="020B0604020202020204" pitchFamily="34" charset="0"/>
              </a:rPr>
              <a:t>Keep the internal team informed about progress, changes, and successes</a:t>
            </a:r>
            <a:endParaRPr lang="en-GB" sz="1100" dirty="0">
              <a:latin typeface="Arial" panose="020B0604020202020204" pitchFamily="34" charset="0"/>
              <a:cs typeface="Arial" panose="020B0604020202020204" pitchFamily="34" charset="0"/>
            </a:endParaRPr>
          </a:p>
        </p:txBody>
      </p:sp>
      <p:sp>
        <p:nvSpPr>
          <p:cNvPr id="22" name="TextBox 21"/>
          <p:cNvSpPr txBox="1"/>
          <p:nvPr/>
        </p:nvSpPr>
        <p:spPr>
          <a:xfrm>
            <a:off x="7585029" y="2495336"/>
            <a:ext cx="4466569"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Report and Review</a:t>
            </a:r>
          </a:p>
        </p:txBody>
      </p:sp>
      <p:sp>
        <p:nvSpPr>
          <p:cNvPr id="23" name="TextBox 22"/>
          <p:cNvSpPr txBox="1"/>
          <p:nvPr/>
        </p:nvSpPr>
        <p:spPr>
          <a:xfrm>
            <a:off x="7097369" y="2794340"/>
            <a:ext cx="3027292" cy="600164"/>
          </a:xfrm>
          <a:prstGeom prst="rect">
            <a:avLst/>
          </a:prstGeom>
          <a:noFill/>
        </p:spPr>
        <p:txBody>
          <a:bodyPr wrap="square" rtlCol="0">
            <a:spAutoFit/>
          </a:bodyPr>
          <a:lstStyle/>
          <a:p>
            <a:pPr marL="162123" indent="-162123">
              <a:buFont typeface="Arial" panose="020B0604020202020204" pitchFamily="34" charset="0"/>
              <a:buChar char="•"/>
            </a:pPr>
            <a:r>
              <a:rPr lang="en-US" sz="1100" dirty="0">
                <a:latin typeface="Arial" panose="020B0604020202020204" pitchFamily="34" charset="0"/>
                <a:cs typeface="Arial" panose="020B0604020202020204" pitchFamily="34" charset="0"/>
              </a:rPr>
              <a:t>Regularly generate performance reports to track progress against KPIs and evaluate the impact of the new distribution strategy</a:t>
            </a:r>
            <a:endParaRPr lang="en-GB" sz="1100" dirty="0">
              <a:latin typeface="Arial" panose="020B0604020202020204" pitchFamily="34" charset="0"/>
              <a:cs typeface="Arial" panose="020B0604020202020204" pitchFamily="34" charset="0"/>
            </a:endParaRPr>
          </a:p>
        </p:txBody>
      </p:sp>
      <p:cxnSp>
        <p:nvCxnSpPr>
          <p:cNvPr id="27" name="Straight Connector 26"/>
          <p:cNvCxnSpPr/>
          <p:nvPr/>
        </p:nvCxnSpPr>
        <p:spPr>
          <a:xfrm>
            <a:off x="5202452" y="898372"/>
            <a:ext cx="5983638"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594041" y="903070"/>
            <a:ext cx="4971224"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Risk Management</a:t>
            </a:r>
          </a:p>
        </p:txBody>
      </p:sp>
      <p:cxnSp>
        <p:nvCxnSpPr>
          <p:cNvPr id="29" name="Straight Connector 28"/>
          <p:cNvCxnSpPr/>
          <p:nvPr/>
        </p:nvCxnSpPr>
        <p:spPr>
          <a:xfrm>
            <a:off x="6978353" y="5823161"/>
            <a:ext cx="4968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52248" y="5806031"/>
            <a:ext cx="3824229"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Rollout and Full Implementation</a:t>
            </a:r>
          </a:p>
        </p:txBody>
      </p:sp>
      <p:sp>
        <p:nvSpPr>
          <p:cNvPr id="31" name="Oval 30"/>
          <p:cNvSpPr/>
          <p:nvPr/>
        </p:nvSpPr>
        <p:spPr>
          <a:xfrm>
            <a:off x="6911062" y="5858359"/>
            <a:ext cx="391146"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7</a:t>
            </a:r>
          </a:p>
        </p:txBody>
      </p:sp>
      <p:sp>
        <p:nvSpPr>
          <p:cNvPr id="33" name="TextBox 32"/>
          <p:cNvSpPr txBox="1"/>
          <p:nvPr/>
        </p:nvSpPr>
        <p:spPr>
          <a:xfrm>
            <a:off x="7394963" y="6078219"/>
            <a:ext cx="4382161" cy="400110"/>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Implement the new distribution strategy gradually, starting with a phased approach to manage risks and ensure smooth integration</a:t>
            </a:r>
            <a:endParaRPr lang="en-GB" sz="1000" dirty="0">
              <a:latin typeface="Arial" panose="020B0604020202020204" pitchFamily="34" charset="0"/>
              <a:cs typeface="Arial" panose="020B0604020202020204" pitchFamily="34" charset="0"/>
            </a:endParaRPr>
          </a:p>
        </p:txBody>
      </p:sp>
      <p:sp>
        <p:nvSpPr>
          <p:cNvPr id="36" name="TextBox 35"/>
          <p:cNvSpPr txBox="1"/>
          <p:nvPr/>
        </p:nvSpPr>
        <p:spPr>
          <a:xfrm>
            <a:off x="7376718" y="6462526"/>
            <a:ext cx="4630120" cy="415498"/>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Once the pilot phase is successful, proceed with full-scale implementation across the region</a:t>
            </a:r>
            <a:endParaRPr lang="en-GB" sz="1000" dirty="0">
              <a:latin typeface="Arial" panose="020B0604020202020204" pitchFamily="34" charset="0"/>
              <a:cs typeface="Arial" panose="020B0604020202020204" pitchFamily="34" charset="0"/>
            </a:endParaRPr>
          </a:p>
        </p:txBody>
      </p:sp>
      <p:sp>
        <p:nvSpPr>
          <p:cNvPr id="39" name="TextBox 38"/>
          <p:cNvSpPr txBox="1"/>
          <p:nvPr/>
        </p:nvSpPr>
        <p:spPr>
          <a:xfrm>
            <a:off x="6429203" y="1959759"/>
            <a:ext cx="5330737" cy="261610"/>
          </a:xfrm>
          <a:prstGeom prst="rect">
            <a:avLst/>
          </a:prstGeom>
          <a:noFill/>
        </p:spPr>
        <p:txBody>
          <a:bodyPr wrap="square" rtlCol="0">
            <a:spAutoFit/>
          </a:bodyPr>
          <a:lstStyle/>
          <a:p>
            <a:pPr marL="162123" indent="-162123">
              <a:buFont typeface="Arial" panose="020B0604020202020204" pitchFamily="34" charset="0"/>
              <a:buChar char="•"/>
            </a:pPr>
            <a:r>
              <a:rPr lang="en-US" sz="1100" dirty="0">
                <a:latin typeface="Arial" panose="020B0604020202020204" pitchFamily="34" charset="0"/>
                <a:cs typeface="Arial" panose="020B0604020202020204" pitchFamily="34" charset="0"/>
              </a:rPr>
              <a:t>: Strengthen relationships with retailers by providing support and incentives</a:t>
            </a:r>
            <a:endParaRPr lang="en-GB" sz="1100" dirty="0">
              <a:latin typeface="Arial" panose="020B0604020202020204" pitchFamily="34" charset="0"/>
              <a:cs typeface="Arial" panose="020B0604020202020204" pitchFamily="34" charset="0"/>
            </a:endParaRPr>
          </a:p>
        </p:txBody>
      </p:sp>
      <p:sp>
        <p:nvSpPr>
          <p:cNvPr id="37" name="TextBox 27">
            <a:extLst>
              <a:ext uri="{FF2B5EF4-FFF2-40B4-BE49-F238E27FC236}">
                <a16:creationId xmlns:a16="http://schemas.microsoft.com/office/drawing/2014/main" id="{9AE021E1-BA4D-460F-ADBA-A74053662A89}"/>
              </a:ext>
            </a:extLst>
          </p:cNvPr>
          <p:cNvSpPr txBox="1"/>
          <p:nvPr/>
        </p:nvSpPr>
        <p:spPr>
          <a:xfrm>
            <a:off x="233438" y="153803"/>
            <a:ext cx="10196023" cy="578235"/>
          </a:xfrm>
          <a:prstGeom prst="rect">
            <a:avLst/>
          </a:prstGeom>
        </p:spPr>
        <p:txBody>
          <a:bodyPr wrap="square" lIns="0" tIns="0" rIns="0" bIns="0" rtlCol="0" anchor="t">
            <a:spAutoFit/>
          </a:bodyPr>
          <a:lstStyle/>
          <a:p>
            <a:pPr>
              <a:lnSpc>
                <a:spcPts val="4861"/>
              </a:lnSpc>
              <a:spcBef>
                <a:spcPct val="0"/>
              </a:spcBef>
            </a:pPr>
            <a:r>
              <a:rPr lang="en-US" sz="3160" spc="123" dirty="0">
                <a:solidFill>
                  <a:srgbClr val="010101"/>
                </a:solidFill>
                <a:latin typeface="Archivo Black"/>
              </a:rPr>
              <a:t>Implementation of New Distribution Strategy (2/2)</a:t>
            </a:r>
          </a:p>
        </p:txBody>
      </p:sp>
      <p:cxnSp>
        <p:nvCxnSpPr>
          <p:cNvPr id="38" name="Straight Connector 37">
            <a:extLst>
              <a:ext uri="{FF2B5EF4-FFF2-40B4-BE49-F238E27FC236}">
                <a16:creationId xmlns:a16="http://schemas.microsoft.com/office/drawing/2014/main" id="{6CB5FA93-FEEF-4824-AA89-C64AB8E69C4F}"/>
              </a:ext>
            </a:extLst>
          </p:cNvPr>
          <p:cNvCxnSpPr>
            <a:cxnSpLocks/>
          </p:cNvCxnSpPr>
          <p:nvPr/>
        </p:nvCxnSpPr>
        <p:spPr>
          <a:xfrm>
            <a:off x="34821" y="779781"/>
            <a:ext cx="10701562"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E6E942-AD10-467D-B5D6-4530B49BA61E}"/>
              </a:ext>
            </a:extLst>
          </p:cNvPr>
          <p:cNvSpPr txBox="1"/>
          <p:nvPr/>
        </p:nvSpPr>
        <p:spPr>
          <a:xfrm>
            <a:off x="7640592" y="4310062"/>
            <a:ext cx="4436418" cy="430887"/>
          </a:xfrm>
          <a:prstGeom prst="rect">
            <a:avLst/>
          </a:prstGeom>
          <a:noFill/>
        </p:spPr>
        <p:txBody>
          <a:bodyPr wrap="square" rtlCol="0">
            <a:spAutoFit/>
          </a:bodyPr>
          <a:lstStyle/>
          <a:p>
            <a:pPr marL="162123" indent="-162123">
              <a:buFont typeface="Arial" panose="020B0604020202020204" pitchFamily="34" charset="0"/>
              <a:buChar char="•"/>
            </a:pPr>
            <a:r>
              <a:rPr lang="en-US" sz="1100" dirty="0">
                <a:latin typeface="Arial" panose="020B0604020202020204" pitchFamily="34" charset="0"/>
                <a:cs typeface="Arial" panose="020B0604020202020204" pitchFamily="34" charset="0"/>
              </a:rPr>
              <a:t>Provide ongoing training and support to distributors to ensure they adhere to </a:t>
            </a:r>
            <a:r>
              <a:rPr lang="en-US" sz="1100" dirty="0" err="1">
                <a:latin typeface="Arial" panose="020B0604020202020204" pitchFamily="34" charset="0"/>
                <a:cs typeface="Arial" panose="020B0604020202020204" pitchFamily="34" charset="0"/>
              </a:rPr>
              <a:t>Onga’s</a:t>
            </a:r>
            <a:r>
              <a:rPr lang="en-US" sz="1100" dirty="0">
                <a:latin typeface="Arial" panose="020B0604020202020204" pitchFamily="34" charset="0"/>
                <a:cs typeface="Arial" panose="020B0604020202020204" pitchFamily="34" charset="0"/>
              </a:rPr>
              <a:t> standards and best practices</a:t>
            </a:r>
            <a:endParaRPr lang="en-GB" sz="11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2845DFA1-29E9-45F1-B7E0-C89A197C62EB}"/>
              </a:ext>
            </a:extLst>
          </p:cNvPr>
          <p:cNvSpPr txBox="1"/>
          <p:nvPr/>
        </p:nvSpPr>
        <p:spPr>
          <a:xfrm>
            <a:off x="9989083" y="2615857"/>
            <a:ext cx="2047663" cy="938719"/>
          </a:xfrm>
          <a:prstGeom prst="rect">
            <a:avLst/>
          </a:prstGeom>
          <a:noFill/>
        </p:spPr>
        <p:txBody>
          <a:bodyPr wrap="square" rtlCol="0">
            <a:spAutoFit/>
          </a:bodyPr>
          <a:lstStyle/>
          <a:p>
            <a:pPr marL="162123" indent="-162123">
              <a:buFont typeface="Arial" panose="020B0604020202020204" pitchFamily="34" charset="0"/>
              <a:buChar char="•"/>
            </a:pPr>
            <a:r>
              <a:rPr lang="en-US" sz="1100" dirty="0">
                <a:latin typeface="Arial" panose="020B0604020202020204" pitchFamily="34" charset="0"/>
                <a:cs typeface="Arial" panose="020B0604020202020204" pitchFamily="34" charset="0"/>
              </a:rPr>
              <a:t>Conduct review meetings with the key stakeholders to discuss results, share successes, and plan for further improvements</a:t>
            </a:r>
            <a:endParaRPr lang="en-GB" sz="11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D731CCF-C8E5-42FF-B110-F55E58685AD1}"/>
              </a:ext>
            </a:extLst>
          </p:cNvPr>
          <p:cNvSpPr txBox="1"/>
          <p:nvPr/>
        </p:nvSpPr>
        <p:spPr>
          <a:xfrm>
            <a:off x="6521967" y="2164968"/>
            <a:ext cx="5647808" cy="261610"/>
          </a:xfrm>
          <a:prstGeom prst="rect">
            <a:avLst/>
          </a:prstGeom>
          <a:noFill/>
        </p:spPr>
        <p:txBody>
          <a:bodyPr wrap="square" rtlCol="0">
            <a:spAutoFit/>
          </a:bodyPr>
          <a:lstStyle/>
          <a:p>
            <a:pPr marL="162123" indent="-162123">
              <a:buFont typeface="Arial" panose="020B0604020202020204" pitchFamily="34" charset="0"/>
              <a:buChar char="•"/>
            </a:pPr>
            <a:r>
              <a:rPr lang="en-US" sz="1100" dirty="0">
                <a:latin typeface="Arial" panose="020B0604020202020204" pitchFamily="34" charset="0"/>
                <a:cs typeface="Arial" panose="020B0604020202020204" pitchFamily="34" charset="0"/>
              </a:rPr>
              <a:t>Engage with consumers through marketing campaigns and feedback channels</a:t>
            </a:r>
            <a:endParaRPr lang="en-GB" sz="1100" dirty="0">
              <a:latin typeface="Arial" panose="020B0604020202020204" pitchFamily="34" charset="0"/>
              <a:cs typeface="Arial" panose="020B0604020202020204" pitchFamily="34" charset="0"/>
            </a:endParaRPr>
          </a:p>
        </p:txBody>
      </p:sp>
      <p:pic>
        <p:nvPicPr>
          <p:cNvPr id="44" name="object 3">
            <a:extLst>
              <a:ext uri="{FF2B5EF4-FFF2-40B4-BE49-F238E27FC236}">
                <a16:creationId xmlns:a16="http://schemas.microsoft.com/office/drawing/2014/main" id="{DEFE32F0-3692-4273-8116-F5FAECD04963}"/>
              </a:ext>
            </a:extLst>
          </p:cNvPr>
          <p:cNvPicPr/>
          <p:nvPr/>
        </p:nvPicPr>
        <p:blipFill>
          <a:blip r:embed="rId3" cstate="print"/>
          <a:stretch>
            <a:fillRect/>
          </a:stretch>
        </p:blipFill>
        <p:spPr>
          <a:xfrm>
            <a:off x="-10205" y="6819830"/>
            <a:ext cx="12188952" cy="170689"/>
          </a:xfrm>
          <a:prstGeom prst="rect">
            <a:avLst/>
          </a:prstGeom>
        </p:spPr>
      </p:pic>
      <p:cxnSp>
        <p:nvCxnSpPr>
          <p:cNvPr id="45" name="Straight Connector 44">
            <a:extLst>
              <a:ext uri="{FF2B5EF4-FFF2-40B4-BE49-F238E27FC236}">
                <a16:creationId xmlns:a16="http://schemas.microsoft.com/office/drawing/2014/main" id="{10F1A72D-F088-4D8F-8C99-2CE59D0792CE}"/>
              </a:ext>
            </a:extLst>
          </p:cNvPr>
          <p:cNvCxnSpPr>
            <a:cxnSpLocks/>
          </p:cNvCxnSpPr>
          <p:nvPr/>
        </p:nvCxnSpPr>
        <p:spPr>
          <a:xfrm flipV="1">
            <a:off x="5034792" y="1693755"/>
            <a:ext cx="6984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547B9E2-7982-420E-BBD0-A38AC90F5DC9}"/>
              </a:ext>
            </a:extLst>
          </p:cNvPr>
          <p:cNvSpPr txBox="1"/>
          <p:nvPr/>
        </p:nvSpPr>
        <p:spPr>
          <a:xfrm>
            <a:off x="6467744" y="1691143"/>
            <a:ext cx="4971224" cy="354264"/>
          </a:xfrm>
          <a:prstGeom prst="rect">
            <a:avLst/>
          </a:prstGeom>
          <a:noFill/>
        </p:spPr>
        <p:txBody>
          <a:bodyPr wrap="square" rtlCol="0">
            <a:spAutoFit/>
          </a:bodyPr>
          <a:lstStyle/>
          <a:p>
            <a:r>
              <a:rPr lang="en-GB" sz="1702" dirty="0">
                <a:solidFill>
                  <a:schemeClr val="tx1">
                    <a:lumMod val="50000"/>
                    <a:lumOff val="50000"/>
                  </a:schemeClr>
                </a:solidFill>
                <a:latin typeface="Arial" panose="020B0604020202020204" pitchFamily="34" charset="0"/>
                <a:cs typeface="Arial" panose="020B0604020202020204" pitchFamily="34" charset="0"/>
              </a:rPr>
              <a:t>Stakeholder Engagement</a:t>
            </a:r>
          </a:p>
        </p:txBody>
      </p:sp>
      <p:sp>
        <p:nvSpPr>
          <p:cNvPr id="48" name="TextBox 47">
            <a:extLst>
              <a:ext uri="{FF2B5EF4-FFF2-40B4-BE49-F238E27FC236}">
                <a16:creationId xmlns:a16="http://schemas.microsoft.com/office/drawing/2014/main" id="{038D45F3-F135-4592-9AE2-455ED0CD7CB4}"/>
              </a:ext>
            </a:extLst>
          </p:cNvPr>
          <p:cNvSpPr txBox="1"/>
          <p:nvPr/>
        </p:nvSpPr>
        <p:spPr>
          <a:xfrm>
            <a:off x="5633831" y="1114802"/>
            <a:ext cx="3027292" cy="600164"/>
          </a:xfrm>
          <a:prstGeom prst="rect">
            <a:avLst/>
          </a:prstGeom>
          <a:noFill/>
        </p:spPr>
        <p:txBody>
          <a:bodyPr wrap="square" rtlCol="0">
            <a:spAutoFit/>
          </a:bodyPr>
          <a:lstStyle/>
          <a:p>
            <a:pPr marL="162123" indent="-162123">
              <a:buFont typeface="Arial" panose="020B0604020202020204" pitchFamily="34" charset="0"/>
              <a:buChar char="•"/>
            </a:pPr>
            <a:r>
              <a:rPr lang="en-US" sz="1100" dirty="0">
                <a:latin typeface="Arial" panose="020B0604020202020204" pitchFamily="34" charset="0"/>
                <a:cs typeface="Arial" panose="020B0604020202020204" pitchFamily="34" charset="0"/>
              </a:rPr>
              <a:t>Assess potential risks associated with the implementation, such as resistance from current distributors </a:t>
            </a:r>
            <a:r>
              <a:rPr lang="en-US" sz="1100" dirty="0" err="1">
                <a:latin typeface="Arial" panose="020B0604020202020204" pitchFamily="34" charset="0"/>
                <a:cs typeface="Arial" panose="020B0604020202020204" pitchFamily="34" charset="0"/>
              </a:rPr>
              <a:t>etc</a:t>
            </a:r>
            <a:endParaRPr lang="en-GB" sz="11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6C333AD5-79CC-4456-B247-E664E5F3ADBF}"/>
              </a:ext>
            </a:extLst>
          </p:cNvPr>
          <p:cNvSpPr txBox="1"/>
          <p:nvPr/>
        </p:nvSpPr>
        <p:spPr>
          <a:xfrm>
            <a:off x="8380304" y="1111848"/>
            <a:ext cx="3626534" cy="600164"/>
          </a:xfrm>
          <a:prstGeom prst="rect">
            <a:avLst/>
          </a:prstGeom>
          <a:noFill/>
        </p:spPr>
        <p:txBody>
          <a:bodyPr wrap="square" rtlCol="0">
            <a:spAutoFit/>
          </a:bodyPr>
          <a:lstStyle/>
          <a:p>
            <a:pPr marL="162123" indent="-162123">
              <a:buFont typeface="Arial" panose="020B0604020202020204" pitchFamily="34" charset="0"/>
              <a:buChar char="•"/>
            </a:pPr>
            <a:r>
              <a:rPr lang="en-US" sz="1100" dirty="0">
                <a:latin typeface="Arial" panose="020B0604020202020204" pitchFamily="34" charset="0"/>
                <a:cs typeface="Arial" panose="020B0604020202020204" pitchFamily="34" charset="0"/>
              </a:rPr>
              <a:t>Develop risk mitigation plans and contingency strategies to address any challenges that may arise during the implementation process</a:t>
            </a:r>
            <a:endParaRPr lang="en-GB" sz="1100" dirty="0">
              <a:latin typeface="Arial" panose="020B0604020202020204" pitchFamily="34" charset="0"/>
              <a:cs typeface="Arial" panose="020B0604020202020204" pitchFamily="34" charset="0"/>
            </a:endParaRPr>
          </a:p>
        </p:txBody>
      </p:sp>
      <p:sp>
        <p:nvSpPr>
          <p:cNvPr id="50" name="Oval 49">
            <a:extLst>
              <a:ext uri="{FF2B5EF4-FFF2-40B4-BE49-F238E27FC236}">
                <a16:creationId xmlns:a16="http://schemas.microsoft.com/office/drawing/2014/main" id="{ABF36840-3D47-4BEE-A4A4-50B358099AEB}"/>
              </a:ext>
            </a:extLst>
          </p:cNvPr>
          <p:cNvSpPr/>
          <p:nvPr/>
        </p:nvSpPr>
        <p:spPr>
          <a:xfrm>
            <a:off x="6852623" y="2473537"/>
            <a:ext cx="622012"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10</a:t>
            </a:r>
          </a:p>
        </p:txBody>
      </p:sp>
      <p:sp>
        <p:nvSpPr>
          <p:cNvPr id="51" name="Oval 50">
            <a:extLst>
              <a:ext uri="{FF2B5EF4-FFF2-40B4-BE49-F238E27FC236}">
                <a16:creationId xmlns:a16="http://schemas.microsoft.com/office/drawing/2014/main" id="{F46F88BE-FEF7-4376-BF05-2B3F0CB36A3C}"/>
              </a:ext>
            </a:extLst>
          </p:cNvPr>
          <p:cNvSpPr/>
          <p:nvPr/>
        </p:nvSpPr>
        <p:spPr>
          <a:xfrm>
            <a:off x="5773265" y="1695435"/>
            <a:ext cx="622012"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11</a:t>
            </a:r>
          </a:p>
        </p:txBody>
      </p:sp>
      <p:sp>
        <p:nvSpPr>
          <p:cNvPr id="52" name="Oval 51">
            <a:extLst>
              <a:ext uri="{FF2B5EF4-FFF2-40B4-BE49-F238E27FC236}">
                <a16:creationId xmlns:a16="http://schemas.microsoft.com/office/drawing/2014/main" id="{BC08DB89-4803-43A9-BA21-66543FAEFB1C}"/>
              </a:ext>
            </a:extLst>
          </p:cNvPr>
          <p:cNvSpPr/>
          <p:nvPr/>
        </p:nvSpPr>
        <p:spPr>
          <a:xfrm>
            <a:off x="4972029" y="903614"/>
            <a:ext cx="622012" cy="349972"/>
          </a:xfrm>
          <a:prstGeom prst="ellipse">
            <a:avLst/>
          </a:prstGeom>
          <a:solidFill>
            <a:srgbClr val="F06400"/>
          </a:solidFill>
          <a:ln>
            <a:solidFill>
              <a:srgbClr val="F06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513" dirty="0">
                <a:latin typeface="Arial" panose="020B0604020202020204" pitchFamily="34" charset="0"/>
                <a:cs typeface="Arial" panose="020B0604020202020204" pitchFamily="34" charset="0"/>
              </a:rPr>
              <a:t>12</a:t>
            </a:r>
          </a:p>
        </p:txBody>
      </p:sp>
      <p:sp>
        <p:nvSpPr>
          <p:cNvPr id="53" name="TextBox 52">
            <a:extLst>
              <a:ext uri="{FF2B5EF4-FFF2-40B4-BE49-F238E27FC236}">
                <a16:creationId xmlns:a16="http://schemas.microsoft.com/office/drawing/2014/main" id="{3C763588-768C-4E7C-8599-4B1D0DCD4BED}"/>
              </a:ext>
            </a:extLst>
          </p:cNvPr>
          <p:cNvSpPr txBox="1"/>
          <p:nvPr/>
        </p:nvSpPr>
        <p:spPr>
          <a:xfrm>
            <a:off x="10674808" y="5014313"/>
            <a:ext cx="1494968" cy="861774"/>
          </a:xfrm>
          <a:prstGeom prst="rect">
            <a:avLst/>
          </a:prstGeom>
          <a:noFill/>
        </p:spPr>
        <p:txBody>
          <a:bodyPr wrap="square" rtlCol="0">
            <a:spAutoFit/>
          </a:bodyPr>
          <a:lstStyle/>
          <a:p>
            <a:pPr marL="162123" indent="-162123">
              <a:buFont typeface="Arial" panose="020B0604020202020204" pitchFamily="34" charset="0"/>
              <a:buChar char="•"/>
            </a:pPr>
            <a:r>
              <a:rPr lang="en-US" sz="1000" dirty="0">
                <a:latin typeface="Arial" panose="020B0604020202020204" pitchFamily="34" charset="0"/>
                <a:cs typeface="Arial" panose="020B0604020202020204" pitchFamily="34" charset="0"/>
              </a:rPr>
              <a:t>Make necessary adjustments to the strategy based on performance data &amp; feedback</a:t>
            </a:r>
            <a:endParaRPr lang="en-GB" sz="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8999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NG" dirty="0"/>
          </a:p>
        </p:txBody>
      </p:sp>
      <p:sp>
        <p:nvSpPr>
          <p:cNvPr id="4" name="Freeform 4"/>
          <p:cNvSpPr/>
          <p:nvPr/>
        </p:nvSpPr>
        <p:spPr>
          <a:xfrm rot="-4521330">
            <a:off x="3551720" y="1851740"/>
            <a:ext cx="9445093" cy="3636265"/>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NG"/>
          </a:p>
        </p:txBody>
      </p:sp>
      <p:grpSp>
        <p:nvGrpSpPr>
          <p:cNvPr id="5" name="Group 5"/>
          <p:cNvGrpSpPr>
            <a:grpSpLocks noChangeAspect="1"/>
          </p:cNvGrpSpPr>
          <p:nvPr/>
        </p:nvGrpSpPr>
        <p:grpSpPr>
          <a:xfrm>
            <a:off x="6393072" y="0"/>
            <a:ext cx="5798929" cy="6933582"/>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sp>
        <p:nvSpPr>
          <p:cNvPr id="11" name="TextBox 11"/>
          <p:cNvSpPr txBox="1"/>
          <p:nvPr/>
        </p:nvSpPr>
        <p:spPr>
          <a:xfrm>
            <a:off x="1060174" y="1363297"/>
            <a:ext cx="2676940" cy="1364412"/>
          </a:xfrm>
          <a:prstGeom prst="rect">
            <a:avLst/>
          </a:prstGeom>
        </p:spPr>
        <p:txBody>
          <a:bodyPr wrap="square" lIns="0" tIns="0" rIns="0" bIns="0" rtlCol="0" anchor="t">
            <a:spAutoFit/>
          </a:bodyPr>
          <a:lstStyle/>
          <a:p>
            <a:pPr algn="ctr">
              <a:lnSpc>
                <a:spcPts val="11317"/>
              </a:lnSpc>
            </a:pPr>
            <a:r>
              <a:rPr lang="en-US" sz="8200" b="1" spc="115" dirty="0">
                <a:solidFill>
                  <a:srgbClr val="C00000"/>
                </a:solidFill>
                <a:latin typeface="Archivo Black"/>
              </a:rPr>
              <a:t>60-90</a:t>
            </a:r>
          </a:p>
        </p:txBody>
      </p:sp>
      <p:pic>
        <p:nvPicPr>
          <p:cNvPr id="29" name="object 3">
            <a:extLst>
              <a:ext uri="{FF2B5EF4-FFF2-40B4-BE49-F238E27FC236}">
                <a16:creationId xmlns:a16="http://schemas.microsoft.com/office/drawing/2014/main" id="{1EBC2396-81AD-45C2-9384-E37F76B6109F}"/>
              </a:ext>
            </a:extLst>
          </p:cNvPr>
          <p:cNvPicPr/>
          <p:nvPr/>
        </p:nvPicPr>
        <p:blipFill>
          <a:blip r:embed="rId5" cstate="print"/>
          <a:stretch>
            <a:fillRect/>
          </a:stretch>
        </p:blipFill>
        <p:spPr>
          <a:xfrm>
            <a:off x="-10205" y="6819830"/>
            <a:ext cx="12188952" cy="170689"/>
          </a:xfrm>
          <a:prstGeom prst="rect">
            <a:avLst/>
          </a:prstGeom>
        </p:spPr>
      </p:pic>
      <p:sp>
        <p:nvSpPr>
          <p:cNvPr id="12" name="Title 1">
            <a:extLst>
              <a:ext uri="{FF2B5EF4-FFF2-40B4-BE49-F238E27FC236}">
                <a16:creationId xmlns:a16="http://schemas.microsoft.com/office/drawing/2014/main" id="{91E138C3-BB57-41D7-9D28-37E193380151}"/>
              </a:ext>
            </a:extLst>
          </p:cNvPr>
          <p:cNvSpPr txBox="1">
            <a:spLocks/>
          </p:cNvSpPr>
          <p:nvPr/>
        </p:nvSpPr>
        <p:spPr bwMode="auto">
          <a:xfrm>
            <a:off x="3596407" y="2045503"/>
            <a:ext cx="2794782" cy="827225"/>
          </a:xfrm>
          <a:prstGeom prst="rect">
            <a:avLst/>
          </a:prstGeom>
        </p:spPr>
        <p:txBody>
          <a:bodyPr wrap="square" numCol="1"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tx2">
                    <a:lumMod val="50000"/>
                  </a:schemeClr>
                </a:solidFill>
                <a:latin typeface="+mn-lt"/>
                <a:cs typeface="Times New Roman" panose="02020603050405020304" pitchFamily="18" charset="0"/>
              </a:rPr>
              <a:t>DAY PLAN</a:t>
            </a:r>
          </a:p>
        </p:txBody>
      </p:sp>
    </p:spTree>
    <p:extLst>
      <p:ext uri="{BB962C8B-B14F-4D97-AF65-F5344CB8AC3E}">
        <p14:creationId xmlns:p14="http://schemas.microsoft.com/office/powerpoint/2010/main" val="119235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NG" dirty="0"/>
          </a:p>
        </p:txBody>
      </p:sp>
      <p:sp>
        <p:nvSpPr>
          <p:cNvPr id="4" name="Freeform 4"/>
          <p:cNvSpPr/>
          <p:nvPr/>
        </p:nvSpPr>
        <p:spPr>
          <a:xfrm rot="-4521330">
            <a:off x="3551720" y="1851740"/>
            <a:ext cx="9445093" cy="3636265"/>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NG"/>
          </a:p>
        </p:txBody>
      </p:sp>
      <p:grpSp>
        <p:nvGrpSpPr>
          <p:cNvPr id="5" name="Group 5"/>
          <p:cNvGrpSpPr>
            <a:grpSpLocks noChangeAspect="1"/>
          </p:cNvGrpSpPr>
          <p:nvPr/>
        </p:nvGrpSpPr>
        <p:grpSpPr>
          <a:xfrm>
            <a:off x="6393072" y="0"/>
            <a:ext cx="5798929" cy="6933582"/>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sp>
      </p:grpSp>
      <p:grpSp>
        <p:nvGrpSpPr>
          <p:cNvPr id="7" name="Group 7"/>
          <p:cNvGrpSpPr/>
          <p:nvPr/>
        </p:nvGrpSpPr>
        <p:grpSpPr>
          <a:xfrm>
            <a:off x="179467" y="1225494"/>
            <a:ext cx="6778060" cy="2537477"/>
            <a:chOff x="0" y="0"/>
            <a:chExt cx="2608713" cy="945211"/>
          </a:xfrm>
        </p:grpSpPr>
        <p:sp>
          <p:nvSpPr>
            <p:cNvPr id="8" name="Freeform 8"/>
            <p:cNvSpPr/>
            <p:nvPr/>
          </p:nvSpPr>
          <p:spPr>
            <a:xfrm>
              <a:off x="0" y="0"/>
              <a:ext cx="2608713" cy="945211"/>
            </a:xfrm>
            <a:prstGeom prst="round2DiagRect">
              <a:avLst/>
            </a:prstGeom>
            <a:solidFill>
              <a:srgbClr val="FFFFFF"/>
            </a:solidFill>
          </p:spPr>
        </p:sp>
        <p:sp>
          <p:nvSpPr>
            <p:cNvPr id="9" name="TextBox 9"/>
            <p:cNvSpPr txBox="1"/>
            <p:nvPr/>
          </p:nvSpPr>
          <p:spPr>
            <a:xfrm>
              <a:off x="0" y="-19050"/>
              <a:ext cx="812800" cy="831850"/>
            </a:xfrm>
            <a:prstGeom prst="round2DiagRect">
              <a:avLst/>
            </a:prstGeom>
          </p:spPr>
          <p:txBody>
            <a:bodyPr lIns="33867" tIns="33867" rIns="33867" bIns="33867" rtlCol="0" anchor="ctr"/>
            <a:lstStyle/>
            <a:p>
              <a:pPr algn="ctr">
                <a:lnSpc>
                  <a:spcPts val="1906"/>
                </a:lnSpc>
              </a:pPr>
              <a:endParaRPr sz="1200"/>
            </a:p>
          </p:txBody>
        </p:sp>
      </p:grpSp>
      <p:sp>
        <p:nvSpPr>
          <p:cNvPr id="11" name="TextBox 11"/>
          <p:cNvSpPr txBox="1"/>
          <p:nvPr/>
        </p:nvSpPr>
        <p:spPr>
          <a:xfrm>
            <a:off x="385756" y="1746143"/>
            <a:ext cx="6270239" cy="1364412"/>
          </a:xfrm>
          <a:prstGeom prst="rect">
            <a:avLst/>
          </a:prstGeom>
        </p:spPr>
        <p:txBody>
          <a:bodyPr lIns="0" tIns="0" rIns="0" bIns="0" rtlCol="0" anchor="t">
            <a:spAutoFit/>
          </a:bodyPr>
          <a:lstStyle/>
          <a:p>
            <a:pPr algn="ctr">
              <a:lnSpc>
                <a:spcPts val="11317"/>
              </a:lnSpc>
            </a:pPr>
            <a:r>
              <a:rPr lang="en-US" sz="8200" spc="115" dirty="0">
                <a:solidFill>
                  <a:srgbClr val="040506"/>
                </a:solidFill>
                <a:latin typeface="Archivo Black"/>
              </a:rPr>
              <a:t>DIRECTION</a:t>
            </a:r>
          </a:p>
        </p:txBody>
      </p:sp>
      <p:sp>
        <p:nvSpPr>
          <p:cNvPr id="13" name="TextBox 13"/>
          <p:cNvSpPr txBox="1"/>
          <p:nvPr/>
        </p:nvSpPr>
        <p:spPr>
          <a:xfrm>
            <a:off x="1072508" y="1302607"/>
            <a:ext cx="4896734" cy="590611"/>
          </a:xfrm>
          <a:prstGeom prst="rect">
            <a:avLst/>
          </a:prstGeom>
        </p:spPr>
        <p:txBody>
          <a:bodyPr lIns="0" tIns="0" rIns="0" bIns="0" rtlCol="0" anchor="t">
            <a:spAutoFit/>
          </a:bodyPr>
          <a:lstStyle/>
          <a:p>
            <a:pPr algn="ctr">
              <a:lnSpc>
                <a:spcPts val="4863"/>
              </a:lnSpc>
            </a:pPr>
            <a:r>
              <a:rPr lang="en-US" sz="3524" spc="49" dirty="0">
                <a:solidFill>
                  <a:srgbClr val="040506"/>
                </a:solidFill>
                <a:latin typeface="Archivo Black"/>
              </a:rPr>
              <a:t>STRATEGY</a:t>
            </a:r>
          </a:p>
        </p:txBody>
      </p:sp>
      <p:sp>
        <p:nvSpPr>
          <p:cNvPr id="15" name="TextBox 9">
            <a:extLst>
              <a:ext uri="{FF2B5EF4-FFF2-40B4-BE49-F238E27FC236}">
                <a16:creationId xmlns:a16="http://schemas.microsoft.com/office/drawing/2014/main" id="{9335A588-61E4-4ED8-85D5-89BA96A3BB4A}"/>
              </a:ext>
            </a:extLst>
          </p:cNvPr>
          <p:cNvSpPr txBox="1"/>
          <p:nvPr/>
        </p:nvSpPr>
        <p:spPr>
          <a:xfrm>
            <a:off x="176991" y="3062651"/>
            <a:ext cx="6687771" cy="444609"/>
          </a:xfrm>
          <a:prstGeom prst="rect">
            <a:avLst/>
          </a:prstGeom>
        </p:spPr>
        <p:txBody>
          <a:bodyPr wrap="square" lIns="0" tIns="0" rIns="0" bIns="0" rtlCol="0" anchor="t">
            <a:spAutoFit/>
          </a:bodyPr>
          <a:lstStyle/>
          <a:p>
            <a:pPr>
              <a:lnSpc>
                <a:spcPts val="1849"/>
              </a:lnSpc>
              <a:spcBef>
                <a:spcPct val="0"/>
              </a:spcBef>
            </a:pPr>
            <a:r>
              <a:rPr lang="en-US" sz="1200" spc="131" dirty="0">
                <a:solidFill>
                  <a:srgbClr val="231F20"/>
                </a:solidFill>
                <a:latin typeface="Montserrat Light"/>
              </a:rPr>
              <a:t>The need to revamp </a:t>
            </a:r>
            <a:r>
              <a:rPr lang="en-US" sz="1200" spc="131" dirty="0" err="1">
                <a:solidFill>
                  <a:srgbClr val="231F20"/>
                </a:solidFill>
                <a:latin typeface="Montserrat Light"/>
              </a:rPr>
              <a:t>Onga’s</a:t>
            </a:r>
            <a:r>
              <a:rPr lang="en-US" sz="1200" spc="131" dirty="0">
                <a:solidFill>
                  <a:srgbClr val="231F20"/>
                </a:solidFill>
                <a:latin typeface="Montserrat Light"/>
              </a:rPr>
              <a:t> distribution network in the Southern region and enhance its reliability and coverage will involve the following strategic approach:</a:t>
            </a:r>
          </a:p>
        </p:txBody>
      </p:sp>
      <p:sp>
        <p:nvSpPr>
          <p:cNvPr id="23" name="TextBox 8">
            <a:extLst>
              <a:ext uri="{FF2B5EF4-FFF2-40B4-BE49-F238E27FC236}">
                <a16:creationId xmlns:a16="http://schemas.microsoft.com/office/drawing/2014/main" id="{2BFB5527-6E16-4408-8B85-DD803EE3A47C}"/>
              </a:ext>
            </a:extLst>
          </p:cNvPr>
          <p:cNvSpPr txBox="1"/>
          <p:nvPr/>
        </p:nvSpPr>
        <p:spPr>
          <a:xfrm>
            <a:off x="453661" y="3885564"/>
            <a:ext cx="1226880" cy="698974"/>
          </a:xfrm>
          <a:prstGeom prst="rect">
            <a:avLst/>
          </a:prstGeom>
        </p:spPr>
        <p:txBody>
          <a:bodyPr lIns="0" tIns="0" rIns="0" bIns="0" rtlCol="0" anchor="t">
            <a:spAutoFit/>
          </a:bodyPr>
          <a:lstStyle/>
          <a:p>
            <a:pPr algn="ctr">
              <a:lnSpc>
                <a:spcPts val="5752"/>
              </a:lnSpc>
              <a:spcBef>
                <a:spcPct val="0"/>
              </a:spcBef>
            </a:pPr>
            <a:r>
              <a:rPr lang="en-US" sz="4168" spc="221" dirty="0">
                <a:solidFill>
                  <a:srgbClr val="231F20"/>
                </a:solidFill>
                <a:latin typeface="Montserrat Classic Bold"/>
              </a:rPr>
              <a:t>01</a:t>
            </a:r>
          </a:p>
        </p:txBody>
      </p:sp>
      <p:sp>
        <p:nvSpPr>
          <p:cNvPr id="24" name="TextBox 9">
            <a:extLst>
              <a:ext uri="{FF2B5EF4-FFF2-40B4-BE49-F238E27FC236}">
                <a16:creationId xmlns:a16="http://schemas.microsoft.com/office/drawing/2014/main" id="{563A4D68-77D2-4B22-9232-731717390441}"/>
              </a:ext>
            </a:extLst>
          </p:cNvPr>
          <p:cNvSpPr txBox="1"/>
          <p:nvPr/>
        </p:nvSpPr>
        <p:spPr>
          <a:xfrm>
            <a:off x="-1" y="4578394"/>
            <a:ext cx="2579271" cy="570284"/>
          </a:xfrm>
          <a:prstGeom prst="rect">
            <a:avLst/>
          </a:prstGeom>
        </p:spPr>
        <p:txBody>
          <a:bodyPr wrap="square" lIns="0" tIns="0" rIns="0" bIns="0" rtlCol="0" anchor="t">
            <a:spAutoFit/>
          </a:bodyPr>
          <a:lstStyle/>
          <a:p>
            <a:pPr algn="ctr">
              <a:lnSpc>
                <a:spcPts val="2322"/>
              </a:lnSpc>
            </a:pPr>
            <a:r>
              <a:rPr lang="en-US" sz="1200" spc="165" dirty="0">
                <a:solidFill>
                  <a:srgbClr val="231F20"/>
                </a:solidFill>
                <a:latin typeface="Montserrat Light"/>
              </a:rPr>
              <a:t>Market and Distribution Assessment</a:t>
            </a:r>
          </a:p>
        </p:txBody>
      </p:sp>
      <p:sp>
        <p:nvSpPr>
          <p:cNvPr id="25" name="TextBox 10">
            <a:extLst>
              <a:ext uri="{FF2B5EF4-FFF2-40B4-BE49-F238E27FC236}">
                <a16:creationId xmlns:a16="http://schemas.microsoft.com/office/drawing/2014/main" id="{C45F91FB-4ECC-4CAA-A9C2-8555765DA674}"/>
              </a:ext>
            </a:extLst>
          </p:cNvPr>
          <p:cNvSpPr txBox="1"/>
          <p:nvPr/>
        </p:nvSpPr>
        <p:spPr>
          <a:xfrm>
            <a:off x="3044489" y="3887161"/>
            <a:ext cx="1226880" cy="698974"/>
          </a:xfrm>
          <a:prstGeom prst="rect">
            <a:avLst/>
          </a:prstGeom>
        </p:spPr>
        <p:txBody>
          <a:bodyPr lIns="0" tIns="0" rIns="0" bIns="0" rtlCol="0" anchor="t">
            <a:spAutoFit/>
          </a:bodyPr>
          <a:lstStyle/>
          <a:p>
            <a:pPr algn="ctr">
              <a:lnSpc>
                <a:spcPts val="5752"/>
              </a:lnSpc>
              <a:spcBef>
                <a:spcPct val="0"/>
              </a:spcBef>
            </a:pPr>
            <a:r>
              <a:rPr lang="en-US" sz="4168" spc="221" dirty="0">
                <a:solidFill>
                  <a:srgbClr val="231F20"/>
                </a:solidFill>
                <a:latin typeface="Montserrat Classic Bold"/>
              </a:rPr>
              <a:t>02</a:t>
            </a:r>
          </a:p>
        </p:txBody>
      </p:sp>
      <p:sp>
        <p:nvSpPr>
          <p:cNvPr id="26" name="TextBox 11">
            <a:extLst>
              <a:ext uri="{FF2B5EF4-FFF2-40B4-BE49-F238E27FC236}">
                <a16:creationId xmlns:a16="http://schemas.microsoft.com/office/drawing/2014/main" id="{068BE357-BFC0-4840-8B0E-5C8269FB3B12}"/>
              </a:ext>
            </a:extLst>
          </p:cNvPr>
          <p:cNvSpPr txBox="1"/>
          <p:nvPr/>
        </p:nvSpPr>
        <p:spPr>
          <a:xfrm>
            <a:off x="2488959" y="4607615"/>
            <a:ext cx="1828947" cy="556819"/>
          </a:xfrm>
          <a:prstGeom prst="rect">
            <a:avLst/>
          </a:prstGeom>
        </p:spPr>
        <p:txBody>
          <a:bodyPr lIns="0" tIns="0" rIns="0" bIns="0" rtlCol="0" anchor="t">
            <a:spAutoFit/>
          </a:bodyPr>
          <a:lstStyle/>
          <a:p>
            <a:pPr algn="ctr">
              <a:lnSpc>
                <a:spcPts val="2322"/>
              </a:lnSpc>
            </a:pPr>
            <a:r>
              <a:rPr lang="en-US" sz="1200" spc="165" dirty="0">
                <a:solidFill>
                  <a:srgbClr val="231F20"/>
                </a:solidFill>
                <a:latin typeface="Montserrat Light"/>
              </a:rPr>
              <a:t>Redefine Distribution Partnerships</a:t>
            </a:r>
          </a:p>
        </p:txBody>
      </p:sp>
      <p:sp>
        <p:nvSpPr>
          <p:cNvPr id="27" name="TextBox 12">
            <a:extLst>
              <a:ext uri="{FF2B5EF4-FFF2-40B4-BE49-F238E27FC236}">
                <a16:creationId xmlns:a16="http://schemas.microsoft.com/office/drawing/2014/main" id="{238C614E-0518-400A-AFF3-22A065550E8C}"/>
              </a:ext>
            </a:extLst>
          </p:cNvPr>
          <p:cNvSpPr txBox="1"/>
          <p:nvPr/>
        </p:nvSpPr>
        <p:spPr>
          <a:xfrm>
            <a:off x="4933263" y="3885564"/>
            <a:ext cx="1226880" cy="698974"/>
          </a:xfrm>
          <a:prstGeom prst="rect">
            <a:avLst/>
          </a:prstGeom>
        </p:spPr>
        <p:txBody>
          <a:bodyPr lIns="0" tIns="0" rIns="0" bIns="0" rtlCol="0" anchor="t">
            <a:spAutoFit/>
          </a:bodyPr>
          <a:lstStyle/>
          <a:p>
            <a:pPr algn="ctr">
              <a:lnSpc>
                <a:spcPts val="5752"/>
              </a:lnSpc>
              <a:spcBef>
                <a:spcPct val="0"/>
              </a:spcBef>
            </a:pPr>
            <a:r>
              <a:rPr lang="en-US" sz="4168" spc="221" dirty="0">
                <a:solidFill>
                  <a:srgbClr val="231F20"/>
                </a:solidFill>
                <a:latin typeface="Montserrat Classic Bold"/>
              </a:rPr>
              <a:t>03</a:t>
            </a:r>
          </a:p>
        </p:txBody>
      </p:sp>
      <p:sp>
        <p:nvSpPr>
          <p:cNvPr id="28" name="TextBox 13">
            <a:extLst>
              <a:ext uri="{FF2B5EF4-FFF2-40B4-BE49-F238E27FC236}">
                <a16:creationId xmlns:a16="http://schemas.microsoft.com/office/drawing/2014/main" id="{8D6103E8-7823-4841-8158-4FD3670AB0A9}"/>
              </a:ext>
            </a:extLst>
          </p:cNvPr>
          <p:cNvSpPr txBox="1"/>
          <p:nvPr/>
        </p:nvSpPr>
        <p:spPr>
          <a:xfrm>
            <a:off x="4368326" y="4578394"/>
            <a:ext cx="2457499" cy="556819"/>
          </a:xfrm>
          <a:prstGeom prst="rect">
            <a:avLst/>
          </a:prstGeom>
        </p:spPr>
        <p:txBody>
          <a:bodyPr wrap="square" lIns="0" tIns="0" rIns="0" bIns="0" rtlCol="0" anchor="t">
            <a:spAutoFit/>
          </a:bodyPr>
          <a:lstStyle/>
          <a:p>
            <a:pPr algn="ctr">
              <a:lnSpc>
                <a:spcPts val="2322"/>
              </a:lnSpc>
            </a:pPr>
            <a:r>
              <a:rPr lang="en-US" sz="1200" spc="165" dirty="0">
                <a:solidFill>
                  <a:srgbClr val="231F20"/>
                </a:solidFill>
                <a:latin typeface="Montserrat Light"/>
              </a:rPr>
              <a:t>Logistics and Supply Chain Management</a:t>
            </a:r>
          </a:p>
        </p:txBody>
      </p:sp>
      <p:sp>
        <p:nvSpPr>
          <p:cNvPr id="31" name="TextBox 16">
            <a:extLst>
              <a:ext uri="{FF2B5EF4-FFF2-40B4-BE49-F238E27FC236}">
                <a16:creationId xmlns:a16="http://schemas.microsoft.com/office/drawing/2014/main" id="{C26C337F-B06A-4D61-B290-2F9634972007}"/>
              </a:ext>
            </a:extLst>
          </p:cNvPr>
          <p:cNvSpPr txBox="1"/>
          <p:nvPr/>
        </p:nvSpPr>
        <p:spPr>
          <a:xfrm>
            <a:off x="453661" y="5288938"/>
            <a:ext cx="1226880" cy="698974"/>
          </a:xfrm>
          <a:prstGeom prst="rect">
            <a:avLst/>
          </a:prstGeom>
        </p:spPr>
        <p:txBody>
          <a:bodyPr lIns="0" tIns="0" rIns="0" bIns="0" rtlCol="0" anchor="t">
            <a:spAutoFit/>
          </a:bodyPr>
          <a:lstStyle/>
          <a:p>
            <a:pPr algn="ctr">
              <a:lnSpc>
                <a:spcPts val="5752"/>
              </a:lnSpc>
              <a:spcBef>
                <a:spcPct val="0"/>
              </a:spcBef>
            </a:pPr>
            <a:r>
              <a:rPr lang="en-US" sz="4168" spc="221" dirty="0">
                <a:solidFill>
                  <a:srgbClr val="231F20"/>
                </a:solidFill>
                <a:latin typeface="Montserrat Classic Bold"/>
              </a:rPr>
              <a:t>04</a:t>
            </a:r>
          </a:p>
        </p:txBody>
      </p:sp>
      <p:sp>
        <p:nvSpPr>
          <p:cNvPr id="32" name="TextBox 17">
            <a:extLst>
              <a:ext uri="{FF2B5EF4-FFF2-40B4-BE49-F238E27FC236}">
                <a16:creationId xmlns:a16="http://schemas.microsoft.com/office/drawing/2014/main" id="{05782EDC-3F34-4249-A23B-95D6B880A196}"/>
              </a:ext>
            </a:extLst>
          </p:cNvPr>
          <p:cNvSpPr txBox="1"/>
          <p:nvPr/>
        </p:nvSpPr>
        <p:spPr>
          <a:xfrm>
            <a:off x="5965" y="5981768"/>
            <a:ext cx="2288015" cy="556819"/>
          </a:xfrm>
          <a:prstGeom prst="rect">
            <a:avLst/>
          </a:prstGeom>
        </p:spPr>
        <p:txBody>
          <a:bodyPr wrap="square" lIns="0" tIns="0" rIns="0" bIns="0" rtlCol="0" anchor="t">
            <a:spAutoFit/>
          </a:bodyPr>
          <a:lstStyle/>
          <a:p>
            <a:pPr algn="ctr">
              <a:lnSpc>
                <a:spcPts val="2322"/>
              </a:lnSpc>
            </a:pPr>
            <a:r>
              <a:rPr lang="en-US" sz="1200" spc="165" dirty="0">
                <a:solidFill>
                  <a:srgbClr val="231F20"/>
                </a:solidFill>
                <a:latin typeface="Montserrat Light"/>
              </a:rPr>
              <a:t>Invest in Technology and Infrastructure</a:t>
            </a:r>
          </a:p>
        </p:txBody>
      </p:sp>
      <p:sp>
        <p:nvSpPr>
          <p:cNvPr id="33" name="TextBox 18">
            <a:extLst>
              <a:ext uri="{FF2B5EF4-FFF2-40B4-BE49-F238E27FC236}">
                <a16:creationId xmlns:a16="http://schemas.microsoft.com/office/drawing/2014/main" id="{B03EA4C9-C66F-47F7-A695-E2722714C038}"/>
              </a:ext>
            </a:extLst>
          </p:cNvPr>
          <p:cNvSpPr txBox="1"/>
          <p:nvPr/>
        </p:nvSpPr>
        <p:spPr>
          <a:xfrm>
            <a:off x="3044489" y="5280883"/>
            <a:ext cx="1226880" cy="698974"/>
          </a:xfrm>
          <a:prstGeom prst="rect">
            <a:avLst/>
          </a:prstGeom>
        </p:spPr>
        <p:txBody>
          <a:bodyPr lIns="0" tIns="0" rIns="0" bIns="0" rtlCol="0" anchor="t">
            <a:spAutoFit/>
          </a:bodyPr>
          <a:lstStyle/>
          <a:p>
            <a:pPr algn="ctr">
              <a:lnSpc>
                <a:spcPts val="5752"/>
              </a:lnSpc>
              <a:spcBef>
                <a:spcPct val="0"/>
              </a:spcBef>
            </a:pPr>
            <a:r>
              <a:rPr lang="en-US" sz="4168" spc="221" dirty="0">
                <a:solidFill>
                  <a:srgbClr val="231F20"/>
                </a:solidFill>
                <a:latin typeface="Montserrat Classic Bold"/>
              </a:rPr>
              <a:t>05</a:t>
            </a:r>
          </a:p>
        </p:txBody>
      </p:sp>
      <p:sp>
        <p:nvSpPr>
          <p:cNvPr id="34" name="TextBox 19">
            <a:extLst>
              <a:ext uri="{FF2B5EF4-FFF2-40B4-BE49-F238E27FC236}">
                <a16:creationId xmlns:a16="http://schemas.microsoft.com/office/drawing/2014/main" id="{2EA808E5-419F-4478-A7A9-C9690FCE2E0C}"/>
              </a:ext>
            </a:extLst>
          </p:cNvPr>
          <p:cNvSpPr txBox="1"/>
          <p:nvPr/>
        </p:nvSpPr>
        <p:spPr>
          <a:xfrm>
            <a:off x="2319475" y="6010989"/>
            <a:ext cx="2457499" cy="556819"/>
          </a:xfrm>
          <a:prstGeom prst="rect">
            <a:avLst/>
          </a:prstGeom>
        </p:spPr>
        <p:txBody>
          <a:bodyPr wrap="square" lIns="0" tIns="0" rIns="0" bIns="0" rtlCol="0" anchor="t">
            <a:spAutoFit/>
          </a:bodyPr>
          <a:lstStyle/>
          <a:p>
            <a:pPr algn="ctr">
              <a:lnSpc>
                <a:spcPts val="2322"/>
              </a:lnSpc>
            </a:pPr>
            <a:r>
              <a:rPr lang="en-US" sz="1200" spc="165" dirty="0">
                <a:solidFill>
                  <a:srgbClr val="231F20"/>
                </a:solidFill>
                <a:latin typeface="Montserrat Light"/>
              </a:rPr>
              <a:t>Strengthen Relationships with Retailers and Consumers</a:t>
            </a:r>
          </a:p>
        </p:txBody>
      </p:sp>
      <p:sp>
        <p:nvSpPr>
          <p:cNvPr id="35" name="TextBox 20">
            <a:extLst>
              <a:ext uri="{FF2B5EF4-FFF2-40B4-BE49-F238E27FC236}">
                <a16:creationId xmlns:a16="http://schemas.microsoft.com/office/drawing/2014/main" id="{E08FFBF2-08DD-4C3B-89A1-7ACCD0F28543}"/>
              </a:ext>
            </a:extLst>
          </p:cNvPr>
          <p:cNvSpPr txBox="1"/>
          <p:nvPr/>
        </p:nvSpPr>
        <p:spPr>
          <a:xfrm>
            <a:off x="4933263" y="5288938"/>
            <a:ext cx="1226880" cy="698974"/>
          </a:xfrm>
          <a:prstGeom prst="rect">
            <a:avLst/>
          </a:prstGeom>
        </p:spPr>
        <p:txBody>
          <a:bodyPr lIns="0" tIns="0" rIns="0" bIns="0" rtlCol="0" anchor="t">
            <a:spAutoFit/>
          </a:bodyPr>
          <a:lstStyle/>
          <a:p>
            <a:pPr algn="ctr">
              <a:lnSpc>
                <a:spcPts val="5752"/>
              </a:lnSpc>
              <a:spcBef>
                <a:spcPct val="0"/>
              </a:spcBef>
            </a:pPr>
            <a:r>
              <a:rPr lang="en-US" sz="4168" spc="221" dirty="0">
                <a:solidFill>
                  <a:srgbClr val="231F20"/>
                </a:solidFill>
                <a:latin typeface="Montserrat Classic Bold"/>
              </a:rPr>
              <a:t>06</a:t>
            </a:r>
          </a:p>
        </p:txBody>
      </p:sp>
      <p:sp>
        <p:nvSpPr>
          <p:cNvPr id="36" name="TextBox 21">
            <a:extLst>
              <a:ext uri="{FF2B5EF4-FFF2-40B4-BE49-F238E27FC236}">
                <a16:creationId xmlns:a16="http://schemas.microsoft.com/office/drawing/2014/main" id="{921653D9-C044-4BC0-9B4A-14106E1D9E3B}"/>
              </a:ext>
            </a:extLst>
          </p:cNvPr>
          <p:cNvSpPr txBox="1"/>
          <p:nvPr/>
        </p:nvSpPr>
        <p:spPr>
          <a:xfrm>
            <a:off x="4812930" y="6050504"/>
            <a:ext cx="1828947" cy="556819"/>
          </a:xfrm>
          <a:prstGeom prst="rect">
            <a:avLst/>
          </a:prstGeom>
        </p:spPr>
        <p:txBody>
          <a:bodyPr lIns="0" tIns="0" rIns="0" bIns="0" rtlCol="0" anchor="t">
            <a:spAutoFit/>
          </a:bodyPr>
          <a:lstStyle/>
          <a:p>
            <a:pPr algn="ctr">
              <a:lnSpc>
                <a:spcPts val="2322"/>
              </a:lnSpc>
            </a:pPr>
            <a:r>
              <a:rPr lang="en-US" sz="1200" spc="165" dirty="0">
                <a:solidFill>
                  <a:srgbClr val="231F20"/>
                </a:solidFill>
                <a:latin typeface="Montserrat Light"/>
              </a:rPr>
              <a:t>Monitor, Evaluate, and Adapt</a:t>
            </a:r>
          </a:p>
        </p:txBody>
      </p:sp>
      <p:pic>
        <p:nvPicPr>
          <p:cNvPr id="29" name="object 3">
            <a:extLst>
              <a:ext uri="{FF2B5EF4-FFF2-40B4-BE49-F238E27FC236}">
                <a16:creationId xmlns:a16="http://schemas.microsoft.com/office/drawing/2014/main" id="{1EBC2396-81AD-45C2-9384-E37F76B6109F}"/>
              </a:ext>
            </a:extLst>
          </p:cNvPr>
          <p:cNvPicPr/>
          <p:nvPr/>
        </p:nvPicPr>
        <p:blipFill>
          <a:blip r:embed="rId5" cstate="print"/>
          <a:stretch>
            <a:fillRect/>
          </a:stretch>
        </p:blipFill>
        <p:spPr>
          <a:xfrm>
            <a:off x="-10205" y="6819830"/>
            <a:ext cx="12188952" cy="17068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expansion graphic">
            <a:extLst>
              <a:ext uri="{FF2B5EF4-FFF2-40B4-BE49-F238E27FC236}">
                <a16:creationId xmlns:a16="http://schemas.microsoft.com/office/drawing/2014/main" id="{7564BAF4-855F-485D-BB74-40ECD5B50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27"/>
            <a:ext cx="12192001" cy="686905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7FE3AE25-F98C-40C8-8503-3C2974DF24B9}"/>
              </a:ext>
            </a:extLst>
          </p:cNvPr>
          <p:cNvGrpSpPr/>
          <p:nvPr/>
        </p:nvGrpSpPr>
        <p:grpSpPr>
          <a:xfrm>
            <a:off x="192528" y="1275757"/>
            <a:ext cx="5687002" cy="2140610"/>
            <a:chOff x="281433" y="910582"/>
            <a:chExt cx="5687002" cy="2140610"/>
          </a:xfrm>
        </p:grpSpPr>
        <p:sp>
          <p:nvSpPr>
            <p:cNvPr id="16" name="Rectangle: Rounded Corners 15">
              <a:extLst>
                <a:ext uri="{FF2B5EF4-FFF2-40B4-BE49-F238E27FC236}">
                  <a16:creationId xmlns:a16="http://schemas.microsoft.com/office/drawing/2014/main" id="{6BDB3167-CC6A-46CE-BDC2-EB856CD74755}"/>
                </a:ext>
              </a:extLst>
            </p:cNvPr>
            <p:cNvSpPr/>
            <p:nvPr/>
          </p:nvSpPr>
          <p:spPr>
            <a:xfrm>
              <a:off x="1936485" y="1223631"/>
              <a:ext cx="4031950" cy="1620839"/>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nvGrpSpPr>
            <p:cNvPr id="64" name="Group 63">
              <a:extLst>
                <a:ext uri="{FF2B5EF4-FFF2-40B4-BE49-F238E27FC236}">
                  <a16:creationId xmlns:a16="http://schemas.microsoft.com/office/drawing/2014/main" id="{F3C39B5D-9B6D-471F-98E4-5494AAF47C28}"/>
                </a:ext>
              </a:extLst>
            </p:cNvPr>
            <p:cNvGrpSpPr/>
            <p:nvPr/>
          </p:nvGrpSpPr>
          <p:grpSpPr>
            <a:xfrm>
              <a:off x="281433" y="910582"/>
              <a:ext cx="2033198" cy="2140610"/>
              <a:chOff x="5451879" y="1083877"/>
              <a:chExt cx="2712160" cy="2703572"/>
            </a:xfrm>
          </p:grpSpPr>
          <p:sp>
            <p:nvSpPr>
              <p:cNvPr id="65" name="Oval 64">
                <a:extLst>
                  <a:ext uri="{FF2B5EF4-FFF2-40B4-BE49-F238E27FC236}">
                    <a16:creationId xmlns:a16="http://schemas.microsoft.com/office/drawing/2014/main" id="{0B0BB428-8ACD-4EB3-AA81-505D4722FF64}"/>
                  </a:ext>
                </a:extLst>
              </p:cNvPr>
              <p:cNvSpPr/>
              <p:nvPr/>
            </p:nvSpPr>
            <p:spPr>
              <a:xfrm>
                <a:off x="5451879" y="1083877"/>
                <a:ext cx="2712160" cy="2703572"/>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pic>
            <p:nvPicPr>
              <p:cNvPr id="68" name="Picture 26" descr="Image result for plane icon">
                <a:extLst>
                  <a:ext uri="{FF2B5EF4-FFF2-40B4-BE49-F238E27FC236}">
                    <a16:creationId xmlns:a16="http://schemas.microsoft.com/office/drawing/2014/main" id="{9ABE5CE4-B7EF-4253-B54A-29DF8A4CC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14882">
                <a:off x="6333978" y="1813189"/>
                <a:ext cx="719402" cy="63283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1F478466-50A8-41FA-B286-E00AC42AB07D}"/>
                </a:ext>
              </a:extLst>
            </p:cNvPr>
            <p:cNvSpPr txBox="1"/>
            <p:nvPr/>
          </p:nvSpPr>
          <p:spPr>
            <a:xfrm>
              <a:off x="2280310" y="1287692"/>
              <a:ext cx="3577839" cy="1492716"/>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Conduct a detailed market analysis for alcoholic and non-alcoholic beverages, beer, wine, spirits, and confectioneries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Identify key trends, popular brands, and consumer preferences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Evaluate competitors and their strategies for onboarding brands and building pipelines</a:t>
              </a:r>
            </a:p>
          </p:txBody>
        </p:sp>
      </p:grpSp>
      <p:grpSp>
        <p:nvGrpSpPr>
          <p:cNvPr id="19" name="Group 18">
            <a:extLst>
              <a:ext uri="{FF2B5EF4-FFF2-40B4-BE49-F238E27FC236}">
                <a16:creationId xmlns:a16="http://schemas.microsoft.com/office/drawing/2014/main" id="{27AE67B2-7864-44B7-9462-9E14C82315F6}"/>
              </a:ext>
            </a:extLst>
          </p:cNvPr>
          <p:cNvGrpSpPr/>
          <p:nvPr/>
        </p:nvGrpSpPr>
        <p:grpSpPr>
          <a:xfrm>
            <a:off x="172597" y="4002765"/>
            <a:ext cx="5317855" cy="2140610"/>
            <a:chOff x="281433" y="3544355"/>
            <a:chExt cx="5317855" cy="2140610"/>
          </a:xfrm>
        </p:grpSpPr>
        <p:sp>
          <p:nvSpPr>
            <p:cNvPr id="71" name="Rectangle: Rounded Corners 70">
              <a:extLst>
                <a:ext uri="{FF2B5EF4-FFF2-40B4-BE49-F238E27FC236}">
                  <a16:creationId xmlns:a16="http://schemas.microsoft.com/office/drawing/2014/main" id="{578D9028-FAAE-42D1-A88E-9C42C4336876}"/>
                </a:ext>
              </a:extLst>
            </p:cNvPr>
            <p:cNvSpPr/>
            <p:nvPr/>
          </p:nvSpPr>
          <p:spPr>
            <a:xfrm>
              <a:off x="1936485" y="3949206"/>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72" name="TextBox 71">
              <a:extLst>
                <a:ext uri="{FF2B5EF4-FFF2-40B4-BE49-F238E27FC236}">
                  <a16:creationId xmlns:a16="http://schemas.microsoft.com/office/drawing/2014/main" id="{D0EF6012-3CE0-4826-AC94-1ABCA1BA134A}"/>
                </a:ext>
              </a:extLst>
            </p:cNvPr>
            <p:cNvSpPr txBox="1"/>
            <p:nvPr/>
          </p:nvSpPr>
          <p:spPr>
            <a:xfrm>
              <a:off x="2368017" y="4031873"/>
              <a:ext cx="3231271"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Create a list of potential brands that align with the platform’s goals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Segment the list into high-priority and secondary brands based on their market presence and fit</a:t>
              </a:r>
            </a:p>
          </p:txBody>
        </p:sp>
        <p:sp>
          <p:nvSpPr>
            <p:cNvPr id="74" name="Oval 73">
              <a:extLst>
                <a:ext uri="{FF2B5EF4-FFF2-40B4-BE49-F238E27FC236}">
                  <a16:creationId xmlns:a16="http://schemas.microsoft.com/office/drawing/2014/main" id="{088C6728-16BE-4052-826B-282B3F7B38F2}"/>
                </a:ext>
              </a:extLst>
            </p:cNvPr>
            <p:cNvSpPr/>
            <p:nvPr/>
          </p:nvSpPr>
          <p:spPr>
            <a:xfrm>
              <a:off x="281433" y="3544355"/>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grpSp>
        <p:nvGrpSpPr>
          <p:cNvPr id="23" name="Group 22">
            <a:extLst>
              <a:ext uri="{FF2B5EF4-FFF2-40B4-BE49-F238E27FC236}">
                <a16:creationId xmlns:a16="http://schemas.microsoft.com/office/drawing/2014/main" id="{19445BB8-503C-499A-9105-A7D45C642555}"/>
              </a:ext>
            </a:extLst>
          </p:cNvPr>
          <p:cNvGrpSpPr/>
          <p:nvPr/>
        </p:nvGrpSpPr>
        <p:grpSpPr>
          <a:xfrm>
            <a:off x="6619422" y="4656934"/>
            <a:ext cx="5241889" cy="2140609"/>
            <a:chOff x="6235607" y="1591261"/>
            <a:chExt cx="5241889" cy="2140609"/>
          </a:xfrm>
        </p:grpSpPr>
        <p:grpSp>
          <p:nvGrpSpPr>
            <p:cNvPr id="22" name="Group 21">
              <a:extLst>
                <a:ext uri="{FF2B5EF4-FFF2-40B4-BE49-F238E27FC236}">
                  <a16:creationId xmlns:a16="http://schemas.microsoft.com/office/drawing/2014/main" id="{728A2398-D3FE-47DC-A60A-3EBB3D43E2FB}"/>
                </a:ext>
              </a:extLst>
            </p:cNvPr>
            <p:cNvGrpSpPr/>
            <p:nvPr/>
          </p:nvGrpSpPr>
          <p:grpSpPr>
            <a:xfrm>
              <a:off x="7871137" y="2007397"/>
              <a:ext cx="3606359" cy="1353582"/>
              <a:chOff x="7871137" y="2007397"/>
              <a:chExt cx="3606359" cy="1353582"/>
            </a:xfrm>
          </p:grpSpPr>
          <p:sp>
            <p:nvSpPr>
              <p:cNvPr id="79" name="Rectangle: Rounded Corners 78">
                <a:extLst>
                  <a:ext uri="{FF2B5EF4-FFF2-40B4-BE49-F238E27FC236}">
                    <a16:creationId xmlns:a16="http://schemas.microsoft.com/office/drawing/2014/main" id="{5972B7F3-022C-4F2B-B7EE-1F134BFA6B96}"/>
                  </a:ext>
                </a:extLst>
              </p:cNvPr>
              <p:cNvSpPr/>
              <p:nvPr/>
            </p:nvSpPr>
            <p:spPr>
              <a:xfrm>
                <a:off x="7871137" y="2007397"/>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80" name="TextBox 79">
                <a:extLst>
                  <a:ext uri="{FF2B5EF4-FFF2-40B4-BE49-F238E27FC236}">
                    <a16:creationId xmlns:a16="http://schemas.microsoft.com/office/drawing/2014/main" id="{A81DEE3E-41C7-4555-A3A0-6602CD197402}"/>
                  </a:ext>
                </a:extLst>
              </p:cNvPr>
              <p:cNvSpPr txBox="1"/>
              <p:nvPr/>
            </p:nvSpPr>
            <p:spPr>
              <a:xfrm>
                <a:off x="8272240" y="2141109"/>
                <a:ext cx="3152248"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Develop onboarding materials including presentations, pitch decks, and informational brochures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Prepare templates for agreements and contracts</a:t>
                </a:r>
              </a:p>
            </p:txBody>
          </p:sp>
        </p:grpSp>
        <p:sp>
          <p:nvSpPr>
            <p:cNvPr id="86" name="Oval 85">
              <a:extLst>
                <a:ext uri="{FF2B5EF4-FFF2-40B4-BE49-F238E27FC236}">
                  <a16:creationId xmlns:a16="http://schemas.microsoft.com/office/drawing/2014/main" id="{5E1938E6-1ED2-44F3-9A19-3C33BB87BF2D}"/>
                </a:ext>
              </a:extLst>
            </p:cNvPr>
            <p:cNvSpPr/>
            <p:nvPr/>
          </p:nvSpPr>
          <p:spPr>
            <a:xfrm>
              <a:off x="6235607" y="1591261"/>
              <a:ext cx="2033197" cy="2140609"/>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89" name="Title 2">
            <a:extLst>
              <a:ext uri="{FF2B5EF4-FFF2-40B4-BE49-F238E27FC236}">
                <a16:creationId xmlns:a16="http://schemas.microsoft.com/office/drawing/2014/main" id="{FC2567B5-66F8-4ADA-A460-8DDB00547E63}"/>
              </a:ext>
            </a:extLst>
          </p:cNvPr>
          <p:cNvSpPr txBox="1">
            <a:spLocks/>
          </p:cNvSpPr>
          <p:nvPr/>
        </p:nvSpPr>
        <p:spPr>
          <a:xfrm>
            <a:off x="2219" y="23191"/>
            <a:ext cx="8094071" cy="688181"/>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3200" spc="-77" dirty="0">
                <a:gradFill>
                  <a:gsLst>
                    <a:gs pos="1250">
                      <a:srgbClr val="505050"/>
                    </a:gs>
                    <a:gs pos="100000">
                      <a:srgbClr val="505050"/>
                    </a:gs>
                  </a:gsLst>
                  <a:lin ang="5400000" scaled="0"/>
                </a:gradFill>
                <a:latin typeface="Segoe UI Light"/>
              </a:rPr>
              <a:t>Phase 1: Research and Planning (Days 1-10)</a:t>
            </a:r>
            <a:endParaRPr lang="en-GB" sz="2400" spc="-77" dirty="0">
              <a:solidFill>
                <a:srgbClr val="FF0000"/>
              </a:solidFill>
              <a:latin typeface="Segoe UI Light"/>
            </a:endParaRPr>
          </a:p>
        </p:txBody>
      </p:sp>
      <p:grpSp>
        <p:nvGrpSpPr>
          <p:cNvPr id="90" name="Group 89">
            <a:extLst>
              <a:ext uri="{FF2B5EF4-FFF2-40B4-BE49-F238E27FC236}">
                <a16:creationId xmlns:a16="http://schemas.microsoft.com/office/drawing/2014/main" id="{F8688CEC-B01C-41BE-A2A6-A4578CACA50D}"/>
              </a:ext>
            </a:extLst>
          </p:cNvPr>
          <p:cNvGrpSpPr/>
          <p:nvPr/>
        </p:nvGrpSpPr>
        <p:grpSpPr>
          <a:xfrm>
            <a:off x="174343" y="662392"/>
            <a:ext cx="2753524" cy="254040"/>
            <a:chOff x="172122" y="677264"/>
            <a:chExt cx="2753524" cy="254040"/>
          </a:xfrm>
        </p:grpSpPr>
        <p:cxnSp>
          <p:nvCxnSpPr>
            <p:cNvPr id="91" name="Straight Connector 90">
              <a:extLst>
                <a:ext uri="{FF2B5EF4-FFF2-40B4-BE49-F238E27FC236}">
                  <a16:creationId xmlns:a16="http://schemas.microsoft.com/office/drawing/2014/main" id="{16B3425F-BBDE-42D3-9002-04D3EC9765C2}"/>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D70A9FD-FD9A-4098-A3CF-1402CCD2B82D}"/>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C6E214-0D90-42CC-AA8F-2AA245C361F6}"/>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037E0AA-1FF3-4539-BCFE-25E8558476E0}"/>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583EEF4-5620-4A06-9AB6-227231EFE545}"/>
              </a:ext>
            </a:extLst>
          </p:cNvPr>
          <p:cNvGrpSpPr/>
          <p:nvPr/>
        </p:nvGrpSpPr>
        <p:grpSpPr>
          <a:xfrm>
            <a:off x="6619421" y="2349004"/>
            <a:ext cx="5173541" cy="2140610"/>
            <a:chOff x="6619421" y="2349004"/>
            <a:chExt cx="5173541" cy="2140610"/>
          </a:xfrm>
        </p:grpSpPr>
        <p:sp>
          <p:nvSpPr>
            <p:cNvPr id="95" name="Rectangle: Rounded Corners 94">
              <a:extLst>
                <a:ext uri="{FF2B5EF4-FFF2-40B4-BE49-F238E27FC236}">
                  <a16:creationId xmlns:a16="http://schemas.microsoft.com/office/drawing/2014/main" id="{A55629E1-F0F4-4306-9E31-5DEAA93D1664}"/>
                </a:ext>
              </a:extLst>
            </p:cNvPr>
            <p:cNvSpPr/>
            <p:nvPr/>
          </p:nvSpPr>
          <p:spPr>
            <a:xfrm>
              <a:off x="8186603" y="2732525"/>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96" name="TextBox 95">
              <a:extLst>
                <a:ext uri="{FF2B5EF4-FFF2-40B4-BE49-F238E27FC236}">
                  <a16:creationId xmlns:a16="http://schemas.microsoft.com/office/drawing/2014/main" id="{62DD1FB3-BF3E-4CB5-8D7A-B6D3E0E0F294}"/>
                </a:ext>
              </a:extLst>
            </p:cNvPr>
            <p:cNvSpPr txBox="1"/>
            <p:nvPr/>
          </p:nvSpPr>
          <p:spPr>
            <a:xfrm>
              <a:off x="8614210" y="2770036"/>
              <a:ext cx="3152248" cy="1292662"/>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Craft a compelling value proposition for both brands and Brand Sales Partners.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Highlight unique selling points, such as market reach, sales support, and promotional strategies</a:t>
              </a:r>
            </a:p>
          </p:txBody>
        </p:sp>
        <p:sp>
          <p:nvSpPr>
            <p:cNvPr id="98" name="Oval 97">
              <a:extLst>
                <a:ext uri="{FF2B5EF4-FFF2-40B4-BE49-F238E27FC236}">
                  <a16:creationId xmlns:a16="http://schemas.microsoft.com/office/drawing/2014/main" id="{5B818242-5AD3-4A30-B14C-A8497E14B27D}"/>
                </a:ext>
              </a:extLst>
            </p:cNvPr>
            <p:cNvSpPr/>
            <p:nvPr/>
          </p:nvSpPr>
          <p:spPr>
            <a:xfrm>
              <a:off x="6619421" y="2349004"/>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40" name="TextBox 39">
            <a:extLst>
              <a:ext uri="{FF2B5EF4-FFF2-40B4-BE49-F238E27FC236}">
                <a16:creationId xmlns:a16="http://schemas.microsoft.com/office/drawing/2014/main" id="{0A4FF61A-1ABD-4FE6-AD24-B91E088976F9}"/>
              </a:ext>
            </a:extLst>
          </p:cNvPr>
          <p:cNvSpPr txBox="1"/>
          <p:nvPr/>
        </p:nvSpPr>
        <p:spPr>
          <a:xfrm>
            <a:off x="437313" y="2366570"/>
            <a:ext cx="1550175" cy="338554"/>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Market Analysis</a:t>
            </a:r>
          </a:p>
        </p:txBody>
      </p:sp>
      <p:sp>
        <p:nvSpPr>
          <p:cNvPr id="41" name="TextBox 40">
            <a:extLst>
              <a:ext uri="{FF2B5EF4-FFF2-40B4-BE49-F238E27FC236}">
                <a16:creationId xmlns:a16="http://schemas.microsoft.com/office/drawing/2014/main" id="{2A593240-7E39-444C-96D0-00B9F2C57FDB}"/>
              </a:ext>
            </a:extLst>
          </p:cNvPr>
          <p:cNvSpPr txBox="1"/>
          <p:nvPr/>
        </p:nvSpPr>
        <p:spPr>
          <a:xfrm>
            <a:off x="416205" y="5084407"/>
            <a:ext cx="155017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Define Target Brands</a:t>
            </a:r>
          </a:p>
        </p:txBody>
      </p:sp>
      <p:sp>
        <p:nvSpPr>
          <p:cNvPr id="42" name="TextBox 41">
            <a:extLst>
              <a:ext uri="{FF2B5EF4-FFF2-40B4-BE49-F238E27FC236}">
                <a16:creationId xmlns:a16="http://schemas.microsoft.com/office/drawing/2014/main" id="{1FDB9FE5-5835-4BA4-9BEE-8264F42A2B22}"/>
              </a:ext>
            </a:extLst>
          </p:cNvPr>
          <p:cNvSpPr txBox="1"/>
          <p:nvPr/>
        </p:nvSpPr>
        <p:spPr>
          <a:xfrm>
            <a:off x="6860932" y="3349371"/>
            <a:ext cx="155017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Develop Value Proposition</a:t>
            </a:r>
          </a:p>
        </p:txBody>
      </p:sp>
      <p:sp>
        <p:nvSpPr>
          <p:cNvPr id="43" name="TextBox 42">
            <a:extLst>
              <a:ext uri="{FF2B5EF4-FFF2-40B4-BE49-F238E27FC236}">
                <a16:creationId xmlns:a16="http://schemas.microsoft.com/office/drawing/2014/main" id="{40D28B11-A610-4B32-99A8-404A3D26F040}"/>
              </a:ext>
            </a:extLst>
          </p:cNvPr>
          <p:cNvSpPr txBox="1"/>
          <p:nvPr/>
        </p:nvSpPr>
        <p:spPr>
          <a:xfrm>
            <a:off x="6759849" y="5468810"/>
            <a:ext cx="188086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Create Onboarding Materials</a:t>
            </a:r>
          </a:p>
        </p:txBody>
      </p:sp>
      <p:pic>
        <p:nvPicPr>
          <p:cNvPr id="44" name="object 3">
            <a:extLst>
              <a:ext uri="{FF2B5EF4-FFF2-40B4-BE49-F238E27FC236}">
                <a16:creationId xmlns:a16="http://schemas.microsoft.com/office/drawing/2014/main" id="{9DEE2342-A6CE-4CE3-9D90-A4B0133E7DAC}"/>
              </a:ext>
            </a:extLst>
          </p:cNvPr>
          <p:cNvPicPr/>
          <p:nvPr/>
        </p:nvPicPr>
        <p:blipFill>
          <a:blip r:embed="rId4"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1019466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expansion graphic">
            <a:extLst>
              <a:ext uri="{FF2B5EF4-FFF2-40B4-BE49-F238E27FC236}">
                <a16:creationId xmlns:a16="http://schemas.microsoft.com/office/drawing/2014/main" id="{7564BAF4-855F-485D-BB74-40ECD5B50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27"/>
            <a:ext cx="12192001" cy="686905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7FE3AE25-F98C-40C8-8503-3C2974DF24B9}"/>
              </a:ext>
            </a:extLst>
          </p:cNvPr>
          <p:cNvGrpSpPr/>
          <p:nvPr/>
        </p:nvGrpSpPr>
        <p:grpSpPr>
          <a:xfrm>
            <a:off x="192528" y="1275757"/>
            <a:ext cx="5687002" cy="2140610"/>
            <a:chOff x="281433" y="910582"/>
            <a:chExt cx="5687002" cy="2140610"/>
          </a:xfrm>
        </p:grpSpPr>
        <p:sp>
          <p:nvSpPr>
            <p:cNvPr id="16" name="Rectangle: Rounded Corners 15">
              <a:extLst>
                <a:ext uri="{FF2B5EF4-FFF2-40B4-BE49-F238E27FC236}">
                  <a16:creationId xmlns:a16="http://schemas.microsoft.com/office/drawing/2014/main" id="{6BDB3167-CC6A-46CE-BDC2-EB856CD74755}"/>
                </a:ext>
              </a:extLst>
            </p:cNvPr>
            <p:cNvSpPr/>
            <p:nvPr/>
          </p:nvSpPr>
          <p:spPr>
            <a:xfrm>
              <a:off x="1936485" y="1378860"/>
              <a:ext cx="4031950" cy="1212844"/>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nvGrpSpPr>
            <p:cNvPr id="64" name="Group 63">
              <a:extLst>
                <a:ext uri="{FF2B5EF4-FFF2-40B4-BE49-F238E27FC236}">
                  <a16:creationId xmlns:a16="http://schemas.microsoft.com/office/drawing/2014/main" id="{F3C39B5D-9B6D-471F-98E4-5494AAF47C28}"/>
                </a:ext>
              </a:extLst>
            </p:cNvPr>
            <p:cNvGrpSpPr/>
            <p:nvPr/>
          </p:nvGrpSpPr>
          <p:grpSpPr>
            <a:xfrm>
              <a:off x="281433" y="910582"/>
              <a:ext cx="2033198" cy="2140610"/>
              <a:chOff x="5451879" y="1083877"/>
              <a:chExt cx="2712160" cy="2703572"/>
            </a:xfrm>
          </p:grpSpPr>
          <p:sp>
            <p:nvSpPr>
              <p:cNvPr id="65" name="Oval 64">
                <a:extLst>
                  <a:ext uri="{FF2B5EF4-FFF2-40B4-BE49-F238E27FC236}">
                    <a16:creationId xmlns:a16="http://schemas.microsoft.com/office/drawing/2014/main" id="{0B0BB428-8ACD-4EB3-AA81-505D4722FF64}"/>
                  </a:ext>
                </a:extLst>
              </p:cNvPr>
              <p:cNvSpPr/>
              <p:nvPr/>
            </p:nvSpPr>
            <p:spPr>
              <a:xfrm>
                <a:off x="5451879" y="1083877"/>
                <a:ext cx="2712160" cy="2703572"/>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pic>
            <p:nvPicPr>
              <p:cNvPr id="68" name="Picture 26" descr="Image result for plane icon">
                <a:extLst>
                  <a:ext uri="{FF2B5EF4-FFF2-40B4-BE49-F238E27FC236}">
                    <a16:creationId xmlns:a16="http://schemas.microsoft.com/office/drawing/2014/main" id="{9ABE5CE4-B7EF-4253-B54A-29DF8A4CC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14882">
                <a:off x="6357842" y="1377342"/>
                <a:ext cx="719402" cy="63283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1F478466-50A8-41FA-B286-E00AC42AB07D}"/>
                </a:ext>
              </a:extLst>
            </p:cNvPr>
            <p:cNvSpPr txBox="1"/>
            <p:nvPr/>
          </p:nvSpPr>
          <p:spPr>
            <a:xfrm>
              <a:off x="2280310" y="1526228"/>
              <a:ext cx="3577839" cy="892552"/>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Begin outreach to the top-tier target brands through emails, calls, and networking events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Schedule meetings or calls to present the platform’s value proposition</a:t>
              </a:r>
            </a:p>
          </p:txBody>
        </p:sp>
      </p:grpSp>
      <p:grpSp>
        <p:nvGrpSpPr>
          <p:cNvPr id="19" name="Group 18">
            <a:extLst>
              <a:ext uri="{FF2B5EF4-FFF2-40B4-BE49-F238E27FC236}">
                <a16:creationId xmlns:a16="http://schemas.microsoft.com/office/drawing/2014/main" id="{27AE67B2-7864-44B7-9462-9E14C82315F6}"/>
              </a:ext>
            </a:extLst>
          </p:cNvPr>
          <p:cNvGrpSpPr/>
          <p:nvPr/>
        </p:nvGrpSpPr>
        <p:grpSpPr>
          <a:xfrm>
            <a:off x="172597" y="4002765"/>
            <a:ext cx="5264847" cy="2140610"/>
            <a:chOff x="281433" y="3544355"/>
            <a:chExt cx="5264847" cy="2140610"/>
          </a:xfrm>
        </p:grpSpPr>
        <p:sp>
          <p:nvSpPr>
            <p:cNvPr id="71" name="Rectangle: Rounded Corners 70">
              <a:extLst>
                <a:ext uri="{FF2B5EF4-FFF2-40B4-BE49-F238E27FC236}">
                  <a16:creationId xmlns:a16="http://schemas.microsoft.com/office/drawing/2014/main" id="{578D9028-FAAE-42D1-A88E-9C42C4336876}"/>
                </a:ext>
              </a:extLst>
            </p:cNvPr>
            <p:cNvSpPr/>
            <p:nvPr/>
          </p:nvSpPr>
          <p:spPr>
            <a:xfrm>
              <a:off x="1936485" y="3949206"/>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72" name="TextBox 71">
              <a:extLst>
                <a:ext uri="{FF2B5EF4-FFF2-40B4-BE49-F238E27FC236}">
                  <a16:creationId xmlns:a16="http://schemas.microsoft.com/office/drawing/2014/main" id="{D0EF6012-3CE0-4826-AC94-1ABCA1BA134A}"/>
                </a:ext>
              </a:extLst>
            </p:cNvPr>
            <p:cNvSpPr txBox="1"/>
            <p:nvPr/>
          </p:nvSpPr>
          <p:spPr>
            <a:xfrm>
              <a:off x="2315009" y="4151141"/>
              <a:ext cx="3231271" cy="892552"/>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Foster relationships with key decision-makers within the brands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Offer customized solutions and address specific needs or concerns</a:t>
              </a:r>
            </a:p>
          </p:txBody>
        </p:sp>
        <p:sp>
          <p:nvSpPr>
            <p:cNvPr id="74" name="Oval 73">
              <a:extLst>
                <a:ext uri="{FF2B5EF4-FFF2-40B4-BE49-F238E27FC236}">
                  <a16:creationId xmlns:a16="http://schemas.microsoft.com/office/drawing/2014/main" id="{088C6728-16BE-4052-826B-282B3F7B38F2}"/>
                </a:ext>
              </a:extLst>
            </p:cNvPr>
            <p:cNvSpPr/>
            <p:nvPr/>
          </p:nvSpPr>
          <p:spPr>
            <a:xfrm>
              <a:off x="281433" y="3544355"/>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89" name="Title 2">
            <a:extLst>
              <a:ext uri="{FF2B5EF4-FFF2-40B4-BE49-F238E27FC236}">
                <a16:creationId xmlns:a16="http://schemas.microsoft.com/office/drawing/2014/main" id="{FC2567B5-66F8-4ADA-A460-8DDB00547E63}"/>
              </a:ext>
            </a:extLst>
          </p:cNvPr>
          <p:cNvSpPr txBox="1">
            <a:spLocks/>
          </p:cNvSpPr>
          <p:nvPr/>
        </p:nvSpPr>
        <p:spPr>
          <a:xfrm>
            <a:off x="2219" y="23191"/>
            <a:ext cx="10427242" cy="688181"/>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3200" spc="-77" dirty="0">
                <a:gradFill>
                  <a:gsLst>
                    <a:gs pos="1250">
                      <a:srgbClr val="505050"/>
                    </a:gs>
                    <a:gs pos="100000">
                      <a:srgbClr val="505050"/>
                    </a:gs>
                  </a:gsLst>
                  <a:lin ang="5400000" scaled="0"/>
                </a:gradFill>
                <a:latin typeface="Segoe UI Light"/>
              </a:rPr>
              <a:t>Phase 2: Outreach and Initial Engagement (Days 11-20)</a:t>
            </a:r>
            <a:endParaRPr lang="en-GB" sz="2400" spc="-77" dirty="0">
              <a:solidFill>
                <a:srgbClr val="FF0000"/>
              </a:solidFill>
              <a:latin typeface="Segoe UI Light"/>
            </a:endParaRPr>
          </a:p>
        </p:txBody>
      </p:sp>
      <p:grpSp>
        <p:nvGrpSpPr>
          <p:cNvPr id="90" name="Group 89">
            <a:extLst>
              <a:ext uri="{FF2B5EF4-FFF2-40B4-BE49-F238E27FC236}">
                <a16:creationId xmlns:a16="http://schemas.microsoft.com/office/drawing/2014/main" id="{F8688CEC-B01C-41BE-A2A6-A4578CACA50D}"/>
              </a:ext>
            </a:extLst>
          </p:cNvPr>
          <p:cNvGrpSpPr/>
          <p:nvPr/>
        </p:nvGrpSpPr>
        <p:grpSpPr>
          <a:xfrm>
            <a:off x="174343" y="662392"/>
            <a:ext cx="2753524" cy="254040"/>
            <a:chOff x="172122" y="677264"/>
            <a:chExt cx="2753524" cy="254040"/>
          </a:xfrm>
        </p:grpSpPr>
        <p:cxnSp>
          <p:nvCxnSpPr>
            <p:cNvPr id="91" name="Straight Connector 90">
              <a:extLst>
                <a:ext uri="{FF2B5EF4-FFF2-40B4-BE49-F238E27FC236}">
                  <a16:creationId xmlns:a16="http://schemas.microsoft.com/office/drawing/2014/main" id="{16B3425F-BBDE-42D3-9002-04D3EC9765C2}"/>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D70A9FD-FD9A-4098-A3CF-1402CCD2B82D}"/>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C6E214-0D90-42CC-AA8F-2AA245C361F6}"/>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037E0AA-1FF3-4539-BCFE-25E8558476E0}"/>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583EEF4-5620-4A06-9AB6-227231EFE545}"/>
              </a:ext>
            </a:extLst>
          </p:cNvPr>
          <p:cNvGrpSpPr/>
          <p:nvPr/>
        </p:nvGrpSpPr>
        <p:grpSpPr>
          <a:xfrm>
            <a:off x="6585763" y="2535847"/>
            <a:ext cx="5173541" cy="2140610"/>
            <a:chOff x="6619421" y="2349004"/>
            <a:chExt cx="5173541" cy="2140610"/>
          </a:xfrm>
        </p:grpSpPr>
        <p:sp>
          <p:nvSpPr>
            <p:cNvPr id="95" name="Rectangle: Rounded Corners 94">
              <a:extLst>
                <a:ext uri="{FF2B5EF4-FFF2-40B4-BE49-F238E27FC236}">
                  <a16:creationId xmlns:a16="http://schemas.microsoft.com/office/drawing/2014/main" id="{A55629E1-F0F4-4306-9E31-5DEAA93D1664}"/>
                </a:ext>
              </a:extLst>
            </p:cNvPr>
            <p:cNvSpPr/>
            <p:nvPr/>
          </p:nvSpPr>
          <p:spPr>
            <a:xfrm>
              <a:off x="8186603" y="2732525"/>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96" name="TextBox 95">
              <a:extLst>
                <a:ext uri="{FF2B5EF4-FFF2-40B4-BE49-F238E27FC236}">
                  <a16:creationId xmlns:a16="http://schemas.microsoft.com/office/drawing/2014/main" id="{62DD1FB3-BF3E-4CB5-8D7A-B6D3E0E0F294}"/>
                </a:ext>
              </a:extLst>
            </p:cNvPr>
            <p:cNvSpPr txBox="1"/>
            <p:nvPr/>
          </p:nvSpPr>
          <p:spPr>
            <a:xfrm>
              <a:off x="8614210" y="2770036"/>
              <a:ext cx="3152248"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Connect with industry influencers or consultants who can provide introductions or endorsements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Leverage their networks to gain credibility and access</a:t>
              </a:r>
            </a:p>
          </p:txBody>
        </p:sp>
        <p:sp>
          <p:nvSpPr>
            <p:cNvPr id="98" name="Oval 97">
              <a:extLst>
                <a:ext uri="{FF2B5EF4-FFF2-40B4-BE49-F238E27FC236}">
                  <a16:creationId xmlns:a16="http://schemas.microsoft.com/office/drawing/2014/main" id="{5B818242-5AD3-4A30-B14C-A8497E14B27D}"/>
                </a:ext>
              </a:extLst>
            </p:cNvPr>
            <p:cNvSpPr/>
            <p:nvPr/>
          </p:nvSpPr>
          <p:spPr>
            <a:xfrm>
              <a:off x="6619421" y="2349004"/>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40" name="TextBox 39">
            <a:extLst>
              <a:ext uri="{FF2B5EF4-FFF2-40B4-BE49-F238E27FC236}">
                <a16:creationId xmlns:a16="http://schemas.microsoft.com/office/drawing/2014/main" id="{0A4FF61A-1ABD-4FE6-AD24-B91E088976F9}"/>
              </a:ext>
            </a:extLst>
          </p:cNvPr>
          <p:cNvSpPr txBox="1"/>
          <p:nvPr/>
        </p:nvSpPr>
        <p:spPr>
          <a:xfrm>
            <a:off x="434039" y="2184670"/>
            <a:ext cx="155017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Reach Out to Target Brands</a:t>
            </a:r>
          </a:p>
        </p:txBody>
      </p:sp>
      <p:sp>
        <p:nvSpPr>
          <p:cNvPr id="41" name="TextBox 40">
            <a:extLst>
              <a:ext uri="{FF2B5EF4-FFF2-40B4-BE49-F238E27FC236}">
                <a16:creationId xmlns:a16="http://schemas.microsoft.com/office/drawing/2014/main" id="{2A593240-7E39-444C-96D0-00B9F2C57FDB}"/>
              </a:ext>
            </a:extLst>
          </p:cNvPr>
          <p:cNvSpPr txBox="1"/>
          <p:nvPr/>
        </p:nvSpPr>
        <p:spPr>
          <a:xfrm>
            <a:off x="416205" y="5084407"/>
            <a:ext cx="155017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Build Brand Relationships</a:t>
            </a:r>
          </a:p>
        </p:txBody>
      </p:sp>
      <p:sp>
        <p:nvSpPr>
          <p:cNvPr id="42" name="TextBox 41">
            <a:extLst>
              <a:ext uri="{FF2B5EF4-FFF2-40B4-BE49-F238E27FC236}">
                <a16:creationId xmlns:a16="http://schemas.microsoft.com/office/drawing/2014/main" id="{1FDB9FE5-5835-4BA4-9BEE-8264F42A2B22}"/>
              </a:ext>
            </a:extLst>
          </p:cNvPr>
          <p:cNvSpPr txBox="1"/>
          <p:nvPr/>
        </p:nvSpPr>
        <p:spPr>
          <a:xfrm>
            <a:off x="6755804" y="3343879"/>
            <a:ext cx="1693116"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Engage Industry Influencers</a:t>
            </a:r>
          </a:p>
        </p:txBody>
      </p:sp>
      <p:pic>
        <p:nvPicPr>
          <p:cNvPr id="32" name="object 3">
            <a:extLst>
              <a:ext uri="{FF2B5EF4-FFF2-40B4-BE49-F238E27FC236}">
                <a16:creationId xmlns:a16="http://schemas.microsoft.com/office/drawing/2014/main" id="{BF7D65E4-7A87-4D8C-A75E-1752F4A64619}"/>
              </a:ext>
            </a:extLst>
          </p:cNvPr>
          <p:cNvPicPr/>
          <p:nvPr/>
        </p:nvPicPr>
        <p:blipFill>
          <a:blip r:embed="rId4"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3739802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expansion graphic">
            <a:extLst>
              <a:ext uri="{FF2B5EF4-FFF2-40B4-BE49-F238E27FC236}">
                <a16:creationId xmlns:a16="http://schemas.microsoft.com/office/drawing/2014/main" id="{7564BAF4-855F-485D-BB74-40ECD5B50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27"/>
            <a:ext cx="12192001" cy="686905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7FE3AE25-F98C-40C8-8503-3C2974DF24B9}"/>
              </a:ext>
            </a:extLst>
          </p:cNvPr>
          <p:cNvGrpSpPr/>
          <p:nvPr/>
        </p:nvGrpSpPr>
        <p:grpSpPr>
          <a:xfrm>
            <a:off x="192528" y="1275757"/>
            <a:ext cx="5687002" cy="2140610"/>
            <a:chOff x="281433" y="910582"/>
            <a:chExt cx="5687002" cy="2140610"/>
          </a:xfrm>
        </p:grpSpPr>
        <p:sp>
          <p:nvSpPr>
            <p:cNvPr id="16" name="Rectangle: Rounded Corners 15">
              <a:extLst>
                <a:ext uri="{FF2B5EF4-FFF2-40B4-BE49-F238E27FC236}">
                  <a16:creationId xmlns:a16="http://schemas.microsoft.com/office/drawing/2014/main" id="{6BDB3167-CC6A-46CE-BDC2-EB856CD74755}"/>
                </a:ext>
              </a:extLst>
            </p:cNvPr>
            <p:cNvSpPr/>
            <p:nvPr/>
          </p:nvSpPr>
          <p:spPr>
            <a:xfrm>
              <a:off x="1936485" y="1223631"/>
              <a:ext cx="4031950" cy="1620839"/>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65" name="Oval 64">
              <a:extLst>
                <a:ext uri="{FF2B5EF4-FFF2-40B4-BE49-F238E27FC236}">
                  <a16:creationId xmlns:a16="http://schemas.microsoft.com/office/drawing/2014/main" id="{0B0BB428-8ACD-4EB3-AA81-505D4722FF64}"/>
                </a:ext>
              </a:extLst>
            </p:cNvPr>
            <p:cNvSpPr/>
            <p:nvPr/>
          </p:nvSpPr>
          <p:spPr>
            <a:xfrm>
              <a:off x="281433" y="910582"/>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18" name="TextBox 17">
              <a:extLst>
                <a:ext uri="{FF2B5EF4-FFF2-40B4-BE49-F238E27FC236}">
                  <a16:creationId xmlns:a16="http://schemas.microsoft.com/office/drawing/2014/main" id="{1F478466-50A8-41FA-B286-E00AC42AB07D}"/>
                </a:ext>
              </a:extLst>
            </p:cNvPr>
            <p:cNvSpPr txBox="1"/>
            <p:nvPr/>
          </p:nvSpPr>
          <p:spPr>
            <a:xfrm>
              <a:off x="2280310" y="1539483"/>
              <a:ext cx="3577839"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Outline the roles, responsibilities, and performance expectations for Brand Sales Partners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Develop a training and support plan to ensure their effectiveness</a:t>
              </a:r>
            </a:p>
          </p:txBody>
        </p:sp>
      </p:grpSp>
      <p:grpSp>
        <p:nvGrpSpPr>
          <p:cNvPr id="19" name="Group 18">
            <a:extLst>
              <a:ext uri="{FF2B5EF4-FFF2-40B4-BE49-F238E27FC236}">
                <a16:creationId xmlns:a16="http://schemas.microsoft.com/office/drawing/2014/main" id="{27AE67B2-7864-44B7-9462-9E14C82315F6}"/>
              </a:ext>
            </a:extLst>
          </p:cNvPr>
          <p:cNvGrpSpPr/>
          <p:nvPr/>
        </p:nvGrpSpPr>
        <p:grpSpPr>
          <a:xfrm>
            <a:off x="172597" y="4002765"/>
            <a:ext cx="5261411" cy="2140610"/>
            <a:chOff x="281433" y="3544355"/>
            <a:chExt cx="5261411" cy="2140610"/>
          </a:xfrm>
        </p:grpSpPr>
        <p:sp>
          <p:nvSpPr>
            <p:cNvPr id="71" name="Rectangle: Rounded Corners 70">
              <a:extLst>
                <a:ext uri="{FF2B5EF4-FFF2-40B4-BE49-F238E27FC236}">
                  <a16:creationId xmlns:a16="http://schemas.microsoft.com/office/drawing/2014/main" id="{578D9028-FAAE-42D1-A88E-9C42C4336876}"/>
                </a:ext>
              </a:extLst>
            </p:cNvPr>
            <p:cNvSpPr/>
            <p:nvPr/>
          </p:nvSpPr>
          <p:spPr>
            <a:xfrm>
              <a:off x="1936485" y="3949206"/>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72" name="TextBox 71">
              <a:extLst>
                <a:ext uri="{FF2B5EF4-FFF2-40B4-BE49-F238E27FC236}">
                  <a16:creationId xmlns:a16="http://schemas.microsoft.com/office/drawing/2014/main" id="{D0EF6012-3CE0-4826-AC94-1ABCA1BA134A}"/>
                </a:ext>
              </a:extLst>
            </p:cNvPr>
            <p:cNvSpPr txBox="1"/>
            <p:nvPr/>
          </p:nvSpPr>
          <p:spPr>
            <a:xfrm>
              <a:off x="2301039" y="4131900"/>
              <a:ext cx="3231271" cy="892552"/>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Launch a recruitment campaign to attract qualified Brand Sales Partners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Use job boards, industry networks, and social media to promote opportunities</a:t>
              </a:r>
            </a:p>
          </p:txBody>
        </p:sp>
        <p:sp>
          <p:nvSpPr>
            <p:cNvPr id="74" name="Oval 73">
              <a:extLst>
                <a:ext uri="{FF2B5EF4-FFF2-40B4-BE49-F238E27FC236}">
                  <a16:creationId xmlns:a16="http://schemas.microsoft.com/office/drawing/2014/main" id="{088C6728-16BE-4052-826B-282B3F7B38F2}"/>
                </a:ext>
              </a:extLst>
            </p:cNvPr>
            <p:cNvSpPr/>
            <p:nvPr/>
          </p:nvSpPr>
          <p:spPr>
            <a:xfrm>
              <a:off x="281433" y="3544355"/>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grpSp>
        <p:nvGrpSpPr>
          <p:cNvPr id="23" name="Group 22">
            <a:extLst>
              <a:ext uri="{FF2B5EF4-FFF2-40B4-BE49-F238E27FC236}">
                <a16:creationId xmlns:a16="http://schemas.microsoft.com/office/drawing/2014/main" id="{19445BB8-503C-499A-9105-A7D45C642555}"/>
              </a:ext>
            </a:extLst>
          </p:cNvPr>
          <p:cNvGrpSpPr/>
          <p:nvPr/>
        </p:nvGrpSpPr>
        <p:grpSpPr>
          <a:xfrm>
            <a:off x="6619422" y="4656934"/>
            <a:ext cx="5241889" cy="2140609"/>
            <a:chOff x="6235607" y="1591261"/>
            <a:chExt cx="5241889" cy="2140609"/>
          </a:xfrm>
        </p:grpSpPr>
        <p:grpSp>
          <p:nvGrpSpPr>
            <p:cNvPr id="22" name="Group 21">
              <a:extLst>
                <a:ext uri="{FF2B5EF4-FFF2-40B4-BE49-F238E27FC236}">
                  <a16:creationId xmlns:a16="http://schemas.microsoft.com/office/drawing/2014/main" id="{728A2398-D3FE-47DC-A60A-3EBB3D43E2FB}"/>
                </a:ext>
              </a:extLst>
            </p:cNvPr>
            <p:cNvGrpSpPr/>
            <p:nvPr/>
          </p:nvGrpSpPr>
          <p:grpSpPr>
            <a:xfrm>
              <a:off x="7871137" y="2007397"/>
              <a:ext cx="3606359" cy="1353582"/>
              <a:chOff x="7871137" y="2007397"/>
              <a:chExt cx="3606359" cy="1353582"/>
            </a:xfrm>
          </p:grpSpPr>
          <p:sp>
            <p:nvSpPr>
              <p:cNvPr id="79" name="Rectangle: Rounded Corners 78">
                <a:extLst>
                  <a:ext uri="{FF2B5EF4-FFF2-40B4-BE49-F238E27FC236}">
                    <a16:creationId xmlns:a16="http://schemas.microsoft.com/office/drawing/2014/main" id="{5972B7F3-022C-4F2B-B7EE-1F134BFA6B96}"/>
                  </a:ext>
                </a:extLst>
              </p:cNvPr>
              <p:cNvSpPr/>
              <p:nvPr/>
            </p:nvSpPr>
            <p:spPr>
              <a:xfrm>
                <a:off x="7871137" y="2007397"/>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80" name="TextBox 79">
                <a:extLst>
                  <a:ext uri="{FF2B5EF4-FFF2-40B4-BE49-F238E27FC236}">
                    <a16:creationId xmlns:a16="http://schemas.microsoft.com/office/drawing/2014/main" id="{A81DEE3E-41C7-4555-A3A0-6602CD197402}"/>
                  </a:ext>
                </a:extLst>
              </p:cNvPr>
              <p:cNvSpPr txBox="1"/>
              <p:nvPr/>
            </p:nvSpPr>
            <p:spPr>
              <a:xfrm>
                <a:off x="8272240" y="2141109"/>
                <a:ext cx="3152248"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Finalize hiring and begin the onboarding process.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Provide training on the platform, product categories, and sales techniques</a:t>
                </a:r>
              </a:p>
            </p:txBody>
          </p:sp>
        </p:grpSp>
        <p:sp>
          <p:nvSpPr>
            <p:cNvPr id="86" name="Oval 85">
              <a:extLst>
                <a:ext uri="{FF2B5EF4-FFF2-40B4-BE49-F238E27FC236}">
                  <a16:creationId xmlns:a16="http://schemas.microsoft.com/office/drawing/2014/main" id="{5E1938E6-1ED2-44F3-9A19-3C33BB87BF2D}"/>
                </a:ext>
              </a:extLst>
            </p:cNvPr>
            <p:cNvSpPr/>
            <p:nvPr/>
          </p:nvSpPr>
          <p:spPr>
            <a:xfrm>
              <a:off x="6235607" y="1591261"/>
              <a:ext cx="2033197" cy="2140609"/>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89" name="Title 2">
            <a:extLst>
              <a:ext uri="{FF2B5EF4-FFF2-40B4-BE49-F238E27FC236}">
                <a16:creationId xmlns:a16="http://schemas.microsoft.com/office/drawing/2014/main" id="{FC2567B5-66F8-4ADA-A460-8DDB00547E63}"/>
              </a:ext>
            </a:extLst>
          </p:cNvPr>
          <p:cNvSpPr txBox="1">
            <a:spLocks/>
          </p:cNvSpPr>
          <p:nvPr/>
        </p:nvSpPr>
        <p:spPr>
          <a:xfrm>
            <a:off x="2219" y="23191"/>
            <a:ext cx="11116355" cy="688181"/>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3200" spc="-77" dirty="0">
                <a:gradFill>
                  <a:gsLst>
                    <a:gs pos="1250">
                      <a:srgbClr val="505050"/>
                    </a:gs>
                    <a:gs pos="100000">
                      <a:srgbClr val="505050"/>
                    </a:gs>
                  </a:gsLst>
                  <a:lin ang="5400000" scaled="0"/>
                </a:gradFill>
                <a:latin typeface="Segoe UI Light"/>
              </a:rPr>
              <a:t>Phase 3: Recruitment of Brand Sales Partners (Days 21-30)</a:t>
            </a:r>
            <a:endParaRPr lang="en-GB" sz="2400" spc="-77" dirty="0">
              <a:solidFill>
                <a:srgbClr val="FF0000"/>
              </a:solidFill>
              <a:latin typeface="Segoe UI Light"/>
            </a:endParaRPr>
          </a:p>
        </p:txBody>
      </p:sp>
      <p:grpSp>
        <p:nvGrpSpPr>
          <p:cNvPr id="90" name="Group 89">
            <a:extLst>
              <a:ext uri="{FF2B5EF4-FFF2-40B4-BE49-F238E27FC236}">
                <a16:creationId xmlns:a16="http://schemas.microsoft.com/office/drawing/2014/main" id="{F8688CEC-B01C-41BE-A2A6-A4578CACA50D}"/>
              </a:ext>
            </a:extLst>
          </p:cNvPr>
          <p:cNvGrpSpPr/>
          <p:nvPr/>
        </p:nvGrpSpPr>
        <p:grpSpPr>
          <a:xfrm>
            <a:off x="174343" y="662392"/>
            <a:ext cx="2753524" cy="254040"/>
            <a:chOff x="172122" y="677264"/>
            <a:chExt cx="2753524" cy="254040"/>
          </a:xfrm>
        </p:grpSpPr>
        <p:cxnSp>
          <p:nvCxnSpPr>
            <p:cNvPr id="91" name="Straight Connector 90">
              <a:extLst>
                <a:ext uri="{FF2B5EF4-FFF2-40B4-BE49-F238E27FC236}">
                  <a16:creationId xmlns:a16="http://schemas.microsoft.com/office/drawing/2014/main" id="{16B3425F-BBDE-42D3-9002-04D3EC9765C2}"/>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D70A9FD-FD9A-4098-A3CF-1402CCD2B82D}"/>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C6E214-0D90-42CC-AA8F-2AA245C361F6}"/>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037E0AA-1FF3-4539-BCFE-25E8558476E0}"/>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583EEF4-5620-4A06-9AB6-227231EFE545}"/>
              </a:ext>
            </a:extLst>
          </p:cNvPr>
          <p:cNvGrpSpPr/>
          <p:nvPr/>
        </p:nvGrpSpPr>
        <p:grpSpPr>
          <a:xfrm>
            <a:off x="6619421" y="2349004"/>
            <a:ext cx="5173541" cy="2140610"/>
            <a:chOff x="6619421" y="2349004"/>
            <a:chExt cx="5173541" cy="2140610"/>
          </a:xfrm>
        </p:grpSpPr>
        <p:sp>
          <p:nvSpPr>
            <p:cNvPr id="95" name="Rectangle: Rounded Corners 94">
              <a:extLst>
                <a:ext uri="{FF2B5EF4-FFF2-40B4-BE49-F238E27FC236}">
                  <a16:creationId xmlns:a16="http://schemas.microsoft.com/office/drawing/2014/main" id="{A55629E1-F0F4-4306-9E31-5DEAA93D1664}"/>
                </a:ext>
              </a:extLst>
            </p:cNvPr>
            <p:cNvSpPr/>
            <p:nvPr/>
          </p:nvSpPr>
          <p:spPr>
            <a:xfrm>
              <a:off x="8186603" y="2732525"/>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96" name="TextBox 95">
              <a:extLst>
                <a:ext uri="{FF2B5EF4-FFF2-40B4-BE49-F238E27FC236}">
                  <a16:creationId xmlns:a16="http://schemas.microsoft.com/office/drawing/2014/main" id="{62DD1FB3-BF3E-4CB5-8D7A-B6D3E0E0F294}"/>
                </a:ext>
              </a:extLst>
            </p:cNvPr>
            <p:cNvSpPr txBox="1"/>
            <p:nvPr/>
          </p:nvSpPr>
          <p:spPr>
            <a:xfrm>
              <a:off x="8614210" y="2770036"/>
              <a:ext cx="3152248"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Screen applicants for experience and fit</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Conduct interviews to assess their skills, knowledge, and potential for success</a:t>
              </a:r>
            </a:p>
          </p:txBody>
        </p:sp>
        <p:sp>
          <p:nvSpPr>
            <p:cNvPr id="98" name="Oval 97">
              <a:extLst>
                <a:ext uri="{FF2B5EF4-FFF2-40B4-BE49-F238E27FC236}">
                  <a16:creationId xmlns:a16="http://schemas.microsoft.com/office/drawing/2014/main" id="{5B818242-5AD3-4A30-B14C-A8497E14B27D}"/>
                </a:ext>
              </a:extLst>
            </p:cNvPr>
            <p:cNvSpPr/>
            <p:nvPr/>
          </p:nvSpPr>
          <p:spPr>
            <a:xfrm>
              <a:off x="6619421" y="2349004"/>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40" name="TextBox 39">
            <a:extLst>
              <a:ext uri="{FF2B5EF4-FFF2-40B4-BE49-F238E27FC236}">
                <a16:creationId xmlns:a16="http://schemas.microsoft.com/office/drawing/2014/main" id="{0A4FF61A-1ABD-4FE6-AD24-B91E088976F9}"/>
              </a:ext>
            </a:extLst>
          </p:cNvPr>
          <p:cNvSpPr txBox="1"/>
          <p:nvPr/>
        </p:nvSpPr>
        <p:spPr>
          <a:xfrm>
            <a:off x="539678" y="1983726"/>
            <a:ext cx="1550175" cy="830997"/>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Define Partner Roles and Responsibilities</a:t>
            </a:r>
          </a:p>
        </p:txBody>
      </p:sp>
      <p:sp>
        <p:nvSpPr>
          <p:cNvPr id="41" name="TextBox 40">
            <a:extLst>
              <a:ext uri="{FF2B5EF4-FFF2-40B4-BE49-F238E27FC236}">
                <a16:creationId xmlns:a16="http://schemas.microsoft.com/office/drawing/2014/main" id="{2A593240-7E39-444C-96D0-00B9F2C57FDB}"/>
              </a:ext>
            </a:extLst>
          </p:cNvPr>
          <p:cNvSpPr txBox="1"/>
          <p:nvPr/>
        </p:nvSpPr>
        <p:spPr>
          <a:xfrm>
            <a:off x="467845" y="4780682"/>
            <a:ext cx="155017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Recruitment Campaign</a:t>
            </a:r>
          </a:p>
        </p:txBody>
      </p:sp>
      <p:sp>
        <p:nvSpPr>
          <p:cNvPr id="42" name="TextBox 41">
            <a:extLst>
              <a:ext uri="{FF2B5EF4-FFF2-40B4-BE49-F238E27FC236}">
                <a16:creationId xmlns:a16="http://schemas.microsoft.com/office/drawing/2014/main" id="{1FDB9FE5-5835-4BA4-9BEE-8264F42A2B22}"/>
              </a:ext>
            </a:extLst>
          </p:cNvPr>
          <p:cNvSpPr txBox="1"/>
          <p:nvPr/>
        </p:nvSpPr>
        <p:spPr>
          <a:xfrm>
            <a:off x="6954657" y="2997265"/>
            <a:ext cx="1550175" cy="830997"/>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Screen and Interview Candidates</a:t>
            </a:r>
          </a:p>
        </p:txBody>
      </p:sp>
      <p:sp>
        <p:nvSpPr>
          <p:cNvPr id="43" name="TextBox 42">
            <a:extLst>
              <a:ext uri="{FF2B5EF4-FFF2-40B4-BE49-F238E27FC236}">
                <a16:creationId xmlns:a16="http://schemas.microsoft.com/office/drawing/2014/main" id="{40D28B11-A610-4B32-99A8-404A3D26F040}"/>
              </a:ext>
            </a:extLst>
          </p:cNvPr>
          <p:cNvSpPr txBox="1"/>
          <p:nvPr/>
        </p:nvSpPr>
        <p:spPr>
          <a:xfrm>
            <a:off x="6759849" y="5468810"/>
            <a:ext cx="188086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Onboard Brand Sales Partners</a:t>
            </a:r>
          </a:p>
        </p:txBody>
      </p:sp>
      <p:pic>
        <p:nvPicPr>
          <p:cNvPr id="32" name="object 3">
            <a:extLst>
              <a:ext uri="{FF2B5EF4-FFF2-40B4-BE49-F238E27FC236}">
                <a16:creationId xmlns:a16="http://schemas.microsoft.com/office/drawing/2014/main" id="{9E236A53-7E59-4494-A830-B6E947ADCFAC}"/>
              </a:ext>
            </a:extLst>
          </p:cNvPr>
          <p:cNvPicPr/>
          <p:nvPr/>
        </p:nvPicPr>
        <p:blipFill>
          <a:blip r:embed="rId3"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3291243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expansion graphic">
            <a:extLst>
              <a:ext uri="{FF2B5EF4-FFF2-40B4-BE49-F238E27FC236}">
                <a16:creationId xmlns:a16="http://schemas.microsoft.com/office/drawing/2014/main" id="{7564BAF4-855F-485D-BB74-40ECD5B50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27"/>
            <a:ext cx="12192001" cy="686905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7FE3AE25-F98C-40C8-8503-3C2974DF24B9}"/>
              </a:ext>
            </a:extLst>
          </p:cNvPr>
          <p:cNvGrpSpPr/>
          <p:nvPr/>
        </p:nvGrpSpPr>
        <p:grpSpPr>
          <a:xfrm>
            <a:off x="188664" y="1699140"/>
            <a:ext cx="5261411" cy="2140610"/>
            <a:chOff x="281433" y="910582"/>
            <a:chExt cx="5261411" cy="2140610"/>
          </a:xfrm>
        </p:grpSpPr>
        <p:sp>
          <p:nvSpPr>
            <p:cNvPr id="16" name="Rectangle: Rounded Corners 15">
              <a:extLst>
                <a:ext uri="{FF2B5EF4-FFF2-40B4-BE49-F238E27FC236}">
                  <a16:creationId xmlns:a16="http://schemas.microsoft.com/office/drawing/2014/main" id="{6BDB3167-CC6A-46CE-BDC2-EB856CD74755}"/>
                </a:ext>
              </a:extLst>
            </p:cNvPr>
            <p:cNvSpPr/>
            <p:nvPr/>
          </p:nvSpPr>
          <p:spPr>
            <a:xfrm>
              <a:off x="1936485" y="1307984"/>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nvGrpSpPr>
            <p:cNvPr id="64" name="Group 63">
              <a:extLst>
                <a:ext uri="{FF2B5EF4-FFF2-40B4-BE49-F238E27FC236}">
                  <a16:creationId xmlns:a16="http://schemas.microsoft.com/office/drawing/2014/main" id="{F3C39B5D-9B6D-471F-98E4-5494AAF47C28}"/>
                </a:ext>
              </a:extLst>
            </p:cNvPr>
            <p:cNvGrpSpPr/>
            <p:nvPr/>
          </p:nvGrpSpPr>
          <p:grpSpPr>
            <a:xfrm>
              <a:off x="281433" y="910582"/>
              <a:ext cx="2033198" cy="2140610"/>
              <a:chOff x="5451879" y="1083877"/>
              <a:chExt cx="2712160" cy="2703572"/>
            </a:xfrm>
          </p:grpSpPr>
          <p:sp>
            <p:nvSpPr>
              <p:cNvPr id="65" name="Oval 64">
                <a:extLst>
                  <a:ext uri="{FF2B5EF4-FFF2-40B4-BE49-F238E27FC236}">
                    <a16:creationId xmlns:a16="http://schemas.microsoft.com/office/drawing/2014/main" id="{0B0BB428-8ACD-4EB3-AA81-505D4722FF64}"/>
                  </a:ext>
                </a:extLst>
              </p:cNvPr>
              <p:cNvSpPr/>
              <p:nvPr/>
            </p:nvSpPr>
            <p:spPr>
              <a:xfrm>
                <a:off x="5451879" y="1083877"/>
                <a:ext cx="2712160" cy="2703572"/>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pic>
            <p:nvPicPr>
              <p:cNvPr id="68" name="Picture 26" descr="Image result for plane icon">
                <a:extLst>
                  <a:ext uri="{FF2B5EF4-FFF2-40B4-BE49-F238E27FC236}">
                    <a16:creationId xmlns:a16="http://schemas.microsoft.com/office/drawing/2014/main" id="{9ABE5CE4-B7EF-4253-B54A-29DF8A4CC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114882">
                <a:off x="6398622" y="1482942"/>
                <a:ext cx="719402" cy="632836"/>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1F478466-50A8-41FA-B286-E00AC42AB07D}"/>
                </a:ext>
              </a:extLst>
            </p:cNvPr>
            <p:cNvSpPr txBox="1"/>
            <p:nvPr/>
          </p:nvSpPr>
          <p:spPr>
            <a:xfrm>
              <a:off x="2390596" y="1401940"/>
              <a:ext cx="3099668"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Continue working with brands that have shown interest or commitment</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Facilitate the onboarding process, including contract signing and integration with the platform</a:t>
              </a:r>
            </a:p>
          </p:txBody>
        </p:sp>
      </p:grpSp>
      <p:grpSp>
        <p:nvGrpSpPr>
          <p:cNvPr id="19" name="Group 18">
            <a:extLst>
              <a:ext uri="{FF2B5EF4-FFF2-40B4-BE49-F238E27FC236}">
                <a16:creationId xmlns:a16="http://schemas.microsoft.com/office/drawing/2014/main" id="{27AE67B2-7864-44B7-9462-9E14C82315F6}"/>
              </a:ext>
            </a:extLst>
          </p:cNvPr>
          <p:cNvGrpSpPr/>
          <p:nvPr/>
        </p:nvGrpSpPr>
        <p:grpSpPr>
          <a:xfrm>
            <a:off x="136084" y="4560870"/>
            <a:ext cx="5293020" cy="2140610"/>
            <a:chOff x="281433" y="3544355"/>
            <a:chExt cx="5293020" cy="2140610"/>
          </a:xfrm>
        </p:grpSpPr>
        <p:sp>
          <p:nvSpPr>
            <p:cNvPr id="71" name="Rectangle: Rounded Corners 70">
              <a:extLst>
                <a:ext uri="{FF2B5EF4-FFF2-40B4-BE49-F238E27FC236}">
                  <a16:creationId xmlns:a16="http://schemas.microsoft.com/office/drawing/2014/main" id="{578D9028-FAAE-42D1-A88E-9C42C4336876}"/>
                </a:ext>
              </a:extLst>
            </p:cNvPr>
            <p:cNvSpPr/>
            <p:nvPr/>
          </p:nvSpPr>
          <p:spPr>
            <a:xfrm>
              <a:off x="1936485" y="3949206"/>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sp>
          <p:nvSpPr>
            <p:cNvPr id="72" name="TextBox 71">
              <a:extLst>
                <a:ext uri="{FF2B5EF4-FFF2-40B4-BE49-F238E27FC236}">
                  <a16:creationId xmlns:a16="http://schemas.microsoft.com/office/drawing/2014/main" id="{D0EF6012-3CE0-4826-AC94-1ABCA1BA134A}"/>
                </a:ext>
              </a:extLst>
            </p:cNvPr>
            <p:cNvSpPr txBox="1"/>
            <p:nvPr/>
          </p:nvSpPr>
          <p:spPr>
            <a:xfrm>
              <a:off x="2343182" y="4179721"/>
              <a:ext cx="3231271" cy="892552"/>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Provide ongoing support and resources to Brand Sales Partners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Monitor progress and provide feedback to ensure alignment with goals</a:t>
              </a:r>
            </a:p>
          </p:txBody>
        </p:sp>
        <p:sp>
          <p:nvSpPr>
            <p:cNvPr id="74" name="Oval 73">
              <a:extLst>
                <a:ext uri="{FF2B5EF4-FFF2-40B4-BE49-F238E27FC236}">
                  <a16:creationId xmlns:a16="http://schemas.microsoft.com/office/drawing/2014/main" id="{088C6728-16BE-4052-826B-282B3F7B38F2}"/>
                </a:ext>
              </a:extLst>
            </p:cNvPr>
            <p:cNvSpPr/>
            <p:nvPr/>
          </p:nvSpPr>
          <p:spPr>
            <a:xfrm>
              <a:off x="281433" y="3544355"/>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grpSp>
        <p:nvGrpSpPr>
          <p:cNvPr id="23" name="Group 22">
            <a:extLst>
              <a:ext uri="{FF2B5EF4-FFF2-40B4-BE49-F238E27FC236}">
                <a16:creationId xmlns:a16="http://schemas.microsoft.com/office/drawing/2014/main" id="{19445BB8-503C-499A-9105-A7D45C642555}"/>
              </a:ext>
            </a:extLst>
          </p:cNvPr>
          <p:cNvGrpSpPr/>
          <p:nvPr/>
        </p:nvGrpSpPr>
        <p:grpSpPr>
          <a:xfrm>
            <a:off x="6619421" y="4723664"/>
            <a:ext cx="5241889" cy="2140609"/>
            <a:chOff x="6235607" y="1591261"/>
            <a:chExt cx="5241889" cy="2140609"/>
          </a:xfrm>
        </p:grpSpPr>
        <p:grpSp>
          <p:nvGrpSpPr>
            <p:cNvPr id="22" name="Group 21">
              <a:extLst>
                <a:ext uri="{FF2B5EF4-FFF2-40B4-BE49-F238E27FC236}">
                  <a16:creationId xmlns:a16="http://schemas.microsoft.com/office/drawing/2014/main" id="{728A2398-D3FE-47DC-A60A-3EBB3D43E2FB}"/>
                </a:ext>
              </a:extLst>
            </p:cNvPr>
            <p:cNvGrpSpPr/>
            <p:nvPr/>
          </p:nvGrpSpPr>
          <p:grpSpPr>
            <a:xfrm>
              <a:off x="7871137" y="2007397"/>
              <a:ext cx="3606359" cy="1353582"/>
              <a:chOff x="7871137" y="2007397"/>
              <a:chExt cx="3606359" cy="1353582"/>
            </a:xfrm>
          </p:grpSpPr>
          <p:sp>
            <p:nvSpPr>
              <p:cNvPr id="79" name="Rectangle: Rounded Corners 78">
                <a:extLst>
                  <a:ext uri="{FF2B5EF4-FFF2-40B4-BE49-F238E27FC236}">
                    <a16:creationId xmlns:a16="http://schemas.microsoft.com/office/drawing/2014/main" id="{5972B7F3-022C-4F2B-B7EE-1F134BFA6B96}"/>
                  </a:ext>
                </a:extLst>
              </p:cNvPr>
              <p:cNvSpPr/>
              <p:nvPr/>
            </p:nvSpPr>
            <p:spPr>
              <a:xfrm>
                <a:off x="7871137" y="2007397"/>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80" name="TextBox 79">
                <a:extLst>
                  <a:ext uri="{FF2B5EF4-FFF2-40B4-BE49-F238E27FC236}">
                    <a16:creationId xmlns:a16="http://schemas.microsoft.com/office/drawing/2014/main" id="{A81DEE3E-41C7-4555-A3A0-6602CD197402}"/>
                  </a:ext>
                </a:extLst>
              </p:cNvPr>
              <p:cNvSpPr txBox="1"/>
              <p:nvPr/>
            </p:nvSpPr>
            <p:spPr>
              <a:xfrm>
                <a:off x="8325248" y="2048345"/>
                <a:ext cx="3152248" cy="1292662"/>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Assess the onboarding of at least four viable brands and ensure at least two Brand Sales Partners are effectively integrated</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Prepare a report on achievements, challenges, and next steps</a:t>
                </a:r>
              </a:p>
            </p:txBody>
          </p:sp>
        </p:grpSp>
        <p:sp>
          <p:nvSpPr>
            <p:cNvPr id="86" name="Oval 85">
              <a:extLst>
                <a:ext uri="{FF2B5EF4-FFF2-40B4-BE49-F238E27FC236}">
                  <a16:creationId xmlns:a16="http://schemas.microsoft.com/office/drawing/2014/main" id="{5E1938E6-1ED2-44F3-9A19-3C33BB87BF2D}"/>
                </a:ext>
              </a:extLst>
            </p:cNvPr>
            <p:cNvSpPr/>
            <p:nvPr/>
          </p:nvSpPr>
          <p:spPr>
            <a:xfrm>
              <a:off x="6235607" y="1591261"/>
              <a:ext cx="2033197" cy="2140609"/>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89" name="Title 2">
            <a:extLst>
              <a:ext uri="{FF2B5EF4-FFF2-40B4-BE49-F238E27FC236}">
                <a16:creationId xmlns:a16="http://schemas.microsoft.com/office/drawing/2014/main" id="{FC2567B5-66F8-4ADA-A460-8DDB00547E63}"/>
              </a:ext>
            </a:extLst>
          </p:cNvPr>
          <p:cNvSpPr txBox="1">
            <a:spLocks/>
          </p:cNvSpPr>
          <p:nvPr/>
        </p:nvSpPr>
        <p:spPr>
          <a:xfrm>
            <a:off x="2219" y="23191"/>
            <a:ext cx="7564771" cy="688181"/>
          </a:xfrm>
          <a:prstGeom prst="rect">
            <a:avLst/>
          </a:prstGeom>
        </p:spPr>
        <p:txBody>
          <a:bodyPr vert="horz" wrap="square" lIns="109728" tIns="68580" rIns="109728" bIns="685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3200" spc="-77" dirty="0">
                <a:gradFill>
                  <a:gsLst>
                    <a:gs pos="1250">
                      <a:srgbClr val="505050"/>
                    </a:gs>
                    <a:gs pos="100000">
                      <a:srgbClr val="505050"/>
                    </a:gs>
                  </a:gsLst>
                  <a:lin ang="5400000" scaled="0"/>
                </a:gradFill>
                <a:latin typeface="Segoe UI Light"/>
              </a:rPr>
              <a:t>Phase 4: Active Onboarding and Relationship Management (Days 31-60)</a:t>
            </a:r>
            <a:endParaRPr lang="en-GB" sz="2400" spc="-77" dirty="0">
              <a:solidFill>
                <a:srgbClr val="FF0000"/>
              </a:solidFill>
              <a:latin typeface="Segoe UI Light"/>
            </a:endParaRPr>
          </a:p>
        </p:txBody>
      </p:sp>
      <p:grpSp>
        <p:nvGrpSpPr>
          <p:cNvPr id="90" name="Group 89">
            <a:extLst>
              <a:ext uri="{FF2B5EF4-FFF2-40B4-BE49-F238E27FC236}">
                <a16:creationId xmlns:a16="http://schemas.microsoft.com/office/drawing/2014/main" id="{F8688CEC-B01C-41BE-A2A6-A4578CACA50D}"/>
              </a:ext>
            </a:extLst>
          </p:cNvPr>
          <p:cNvGrpSpPr/>
          <p:nvPr/>
        </p:nvGrpSpPr>
        <p:grpSpPr>
          <a:xfrm>
            <a:off x="131936" y="1086300"/>
            <a:ext cx="2753524" cy="254040"/>
            <a:chOff x="172122" y="677264"/>
            <a:chExt cx="2753524" cy="254040"/>
          </a:xfrm>
        </p:grpSpPr>
        <p:cxnSp>
          <p:nvCxnSpPr>
            <p:cNvPr id="91" name="Straight Connector 90">
              <a:extLst>
                <a:ext uri="{FF2B5EF4-FFF2-40B4-BE49-F238E27FC236}">
                  <a16:creationId xmlns:a16="http://schemas.microsoft.com/office/drawing/2014/main" id="{16B3425F-BBDE-42D3-9002-04D3EC9765C2}"/>
                </a:ext>
              </a:extLst>
            </p:cNvPr>
            <p:cNvCxnSpPr/>
            <p:nvPr/>
          </p:nvCxnSpPr>
          <p:spPr>
            <a:xfrm>
              <a:off x="172122" y="677264"/>
              <a:ext cx="2753524" cy="0"/>
            </a:xfrm>
            <a:prstGeom prst="line">
              <a:avLst/>
            </a:prstGeom>
            <a:ln w="3810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D70A9FD-FD9A-4098-A3CF-1402CCD2B82D}"/>
                </a:ext>
              </a:extLst>
            </p:cNvPr>
            <p:cNvCxnSpPr>
              <a:cxnSpLocks/>
            </p:cNvCxnSpPr>
            <p:nvPr/>
          </p:nvCxnSpPr>
          <p:spPr>
            <a:xfrm>
              <a:off x="172122" y="769098"/>
              <a:ext cx="2033196" cy="0"/>
            </a:xfrm>
            <a:prstGeom prst="line">
              <a:avLst/>
            </a:prstGeom>
            <a:ln w="28575">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C6E214-0D90-42CC-AA8F-2AA245C361F6}"/>
                </a:ext>
              </a:extLst>
            </p:cNvPr>
            <p:cNvCxnSpPr>
              <a:cxnSpLocks/>
            </p:cNvCxnSpPr>
            <p:nvPr/>
          </p:nvCxnSpPr>
          <p:spPr>
            <a:xfrm>
              <a:off x="172122" y="859096"/>
              <a:ext cx="1398494" cy="0"/>
            </a:xfrm>
            <a:prstGeom prst="line">
              <a:avLst/>
            </a:prstGeom>
            <a:ln w="19050">
              <a:solidFill>
                <a:srgbClr val="DD4507"/>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037E0AA-1FF3-4539-BCFE-25E8558476E0}"/>
                </a:ext>
              </a:extLst>
            </p:cNvPr>
            <p:cNvCxnSpPr>
              <a:cxnSpLocks/>
            </p:cNvCxnSpPr>
            <p:nvPr/>
          </p:nvCxnSpPr>
          <p:spPr>
            <a:xfrm>
              <a:off x="172122" y="931304"/>
              <a:ext cx="774551" cy="0"/>
            </a:xfrm>
            <a:prstGeom prst="line">
              <a:avLst/>
            </a:prstGeom>
            <a:ln w="12700">
              <a:solidFill>
                <a:srgbClr val="DD4507"/>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583EEF4-5620-4A06-9AB6-227231EFE545}"/>
              </a:ext>
            </a:extLst>
          </p:cNvPr>
          <p:cNvGrpSpPr/>
          <p:nvPr/>
        </p:nvGrpSpPr>
        <p:grpSpPr>
          <a:xfrm>
            <a:off x="6613391" y="2629045"/>
            <a:ext cx="5173541" cy="2140610"/>
            <a:chOff x="6619421" y="2349004"/>
            <a:chExt cx="5173541" cy="2140610"/>
          </a:xfrm>
        </p:grpSpPr>
        <p:sp>
          <p:nvSpPr>
            <p:cNvPr id="95" name="Rectangle: Rounded Corners 94">
              <a:extLst>
                <a:ext uri="{FF2B5EF4-FFF2-40B4-BE49-F238E27FC236}">
                  <a16:creationId xmlns:a16="http://schemas.microsoft.com/office/drawing/2014/main" id="{A55629E1-F0F4-4306-9E31-5DEAA93D1664}"/>
                </a:ext>
              </a:extLst>
            </p:cNvPr>
            <p:cNvSpPr/>
            <p:nvPr/>
          </p:nvSpPr>
          <p:spPr>
            <a:xfrm>
              <a:off x="8186603" y="2732525"/>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96" name="TextBox 95">
              <a:extLst>
                <a:ext uri="{FF2B5EF4-FFF2-40B4-BE49-F238E27FC236}">
                  <a16:creationId xmlns:a16="http://schemas.microsoft.com/office/drawing/2014/main" id="{62DD1FB3-BF3E-4CB5-8D7A-B6D3E0E0F294}"/>
                </a:ext>
              </a:extLst>
            </p:cNvPr>
            <p:cNvSpPr txBox="1"/>
            <p:nvPr/>
          </p:nvSpPr>
          <p:spPr>
            <a:xfrm>
              <a:off x="8640714" y="2770036"/>
              <a:ext cx="3152248"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Track the performance of onboarding efforts and sales activities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Gather feedback from brands and sales partners to make necessary adjustments</a:t>
              </a:r>
            </a:p>
          </p:txBody>
        </p:sp>
        <p:sp>
          <p:nvSpPr>
            <p:cNvPr id="98" name="Oval 97">
              <a:extLst>
                <a:ext uri="{FF2B5EF4-FFF2-40B4-BE49-F238E27FC236}">
                  <a16:creationId xmlns:a16="http://schemas.microsoft.com/office/drawing/2014/main" id="{5B818242-5AD3-4A30-B14C-A8497E14B27D}"/>
                </a:ext>
              </a:extLst>
            </p:cNvPr>
            <p:cNvSpPr/>
            <p:nvPr/>
          </p:nvSpPr>
          <p:spPr>
            <a:xfrm>
              <a:off x="6619421" y="2349004"/>
              <a:ext cx="2033198" cy="2140610"/>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grpSp>
        <p:nvGrpSpPr>
          <p:cNvPr id="25" name="Group 24">
            <a:extLst>
              <a:ext uri="{FF2B5EF4-FFF2-40B4-BE49-F238E27FC236}">
                <a16:creationId xmlns:a16="http://schemas.microsoft.com/office/drawing/2014/main" id="{DEB5B24A-2C78-49B2-8C37-069E15241229}"/>
              </a:ext>
            </a:extLst>
          </p:cNvPr>
          <p:cNvGrpSpPr/>
          <p:nvPr/>
        </p:nvGrpSpPr>
        <p:grpSpPr>
          <a:xfrm>
            <a:off x="6507457" y="565470"/>
            <a:ext cx="5255549" cy="2140609"/>
            <a:chOff x="3870703" y="161714"/>
            <a:chExt cx="5255549" cy="2140609"/>
          </a:xfrm>
        </p:grpSpPr>
        <p:sp>
          <p:nvSpPr>
            <p:cNvPr id="101" name="Rectangle: Rounded Corners 100">
              <a:extLst>
                <a:ext uri="{FF2B5EF4-FFF2-40B4-BE49-F238E27FC236}">
                  <a16:creationId xmlns:a16="http://schemas.microsoft.com/office/drawing/2014/main" id="{E80CA6F4-07C0-44F0-8A4E-A5A3F887F2B1}"/>
                </a:ext>
              </a:extLst>
            </p:cNvPr>
            <p:cNvSpPr/>
            <p:nvPr/>
          </p:nvSpPr>
          <p:spPr>
            <a:xfrm>
              <a:off x="5519893" y="569268"/>
              <a:ext cx="3606359" cy="1353582"/>
            </a:xfrm>
            <a:prstGeom prst="round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02" name="TextBox 101">
              <a:extLst>
                <a:ext uri="{FF2B5EF4-FFF2-40B4-BE49-F238E27FC236}">
                  <a16:creationId xmlns:a16="http://schemas.microsoft.com/office/drawing/2014/main" id="{799750A8-819B-487D-A4BA-2F658F200E2F}"/>
                </a:ext>
              </a:extLst>
            </p:cNvPr>
            <p:cNvSpPr txBox="1"/>
            <p:nvPr/>
          </p:nvSpPr>
          <p:spPr>
            <a:xfrm>
              <a:off x="5883692" y="595490"/>
              <a:ext cx="3152248" cy="1092607"/>
            </a:xfrm>
            <a:prstGeom prst="rect">
              <a:avLst/>
            </a:prstGeom>
            <a:noFill/>
          </p:spPr>
          <p:txBody>
            <a:bodyPr wrap="square" rtlCol="0">
              <a:spAutoFit/>
            </a:bodyPr>
            <a:lstStyle/>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Initiate marketing campaigns to promote newly onboarded brands</a:t>
              </a:r>
            </a:p>
            <a:p>
              <a:pPr marL="285750" indent="-285750">
                <a:buFont typeface="Wingdings" panose="05000000000000000000" pitchFamily="2" charset="2"/>
                <a:buChar char="q"/>
              </a:pPr>
              <a:r>
                <a:rPr lang="en-US" sz="1300" dirty="0">
                  <a:latin typeface="Segoe UI Light" panose="020B0502040204020203" pitchFamily="34" charset="0"/>
                  <a:cs typeface="Segoe UI Light" panose="020B0502040204020203" pitchFamily="34" charset="0"/>
                </a:rPr>
                <a:t>Use social media, email marketing, and platform promotions to generate buzz and drive sales</a:t>
              </a:r>
            </a:p>
          </p:txBody>
        </p:sp>
        <p:sp>
          <p:nvSpPr>
            <p:cNvPr id="104" name="Oval 103">
              <a:extLst>
                <a:ext uri="{FF2B5EF4-FFF2-40B4-BE49-F238E27FC236}">
                  <a16:creationId xmlns:a16="http://schemas.microsoft.com/office/drawing/2014/main" id="{DAA9210D-FE23-4EAE-91D8-D1E978D19865}"/>
                </a:ext>
              </a:extLst>
            </p:cNvPr>
            <p:cNvSpPr/>
            <p:nvPr/>
          </p:nvSpPr>
          <p:spPr>
            <a:xfrm>
              <a:off x="3870703" y="161714"/>
              <a:ext cx="2033197" cy="2140609"/>
            </a:xfrm>
            <a:prstGeom prst="ellipse">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p>
          </p:txBody>
        </p:sp>
      </p:grpSp>
      <p:sp>
        <p:nvSpPr>
          <p:cNvPr id="40" name="TextBox 39">
            <a:extLst>
              <a:ext uri="{FF2B5EF4-FFF2-40B4-BE49-F238E27FC236}">
                <a16:creationId xmlns:a16="http://schemas.microsoft.com/office/drawing/2014/main" id="{095C624C-DFE4-4864-8D8D-B0787C102B6D}"/>
              </a:ext>
            </a:extLst>
          </p:cNvPr>
          <p:cNvSpPr txBox="1"/>
          <p:nvPr/>
        </p:nvSpPr>
        <p:spPr>
          <a:xfrm>
            <a:off x="655832" y="2664185"/>
            <a:ext cx="1081949"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Onboard Brands</a:t>
            </a:r>
          </a:p>
        </p:txBody>
      </p:sp>
      <p:sp>
        <p:nvSpPr>
          <p:cNvPr id="41" name="TextBox 40">
            <a:extLst>
              <a:ext uri="{FF2B5EF4-FFF2-40B4-BE49-F238E27FC236}">
                <a16:creationId xmlns:a16="http://schemas.microsoft.com/office/drawing/2014/main" id="{65A7DAC8-B30F-4530-B3A3-563ECE8BA63B}"/>
              </a:ext>
            </a:extLst>
          </p:cNvPr>
          <p:cNvSpPr txBox="1"/>
          <p:nvPr/>
        </p:nvSpPr>
        <p:spPr>
          <a:xfrm>
            <a:off x="483205" y="5353191"/>
            <a:ext cx="155017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Support Brand Sales Partners</a:t>
            </a:r>
          </a:p>
        </p:txBody>
      </p:sp>
      <p:sp>
        <p:nvSpPr>
          <p:cNvPr id="42" name="TextBox 41">
            <a:extLst>
              <a:ext uri="{FF2B5EF4-FFF2-40B4-BE49-F238E27FC236}">
                <a16:creationId xmlns:a16="http://schemas.microsoft.com/office/drawing/2014/main" id="{47115D35-1890-49F1-8702-C777AA5C6B5C}"/>
              </a:ext>
            </a:extLst>
          </p:cNvPr>
          <p:cNvSpPr txBox="1"/>
          <p:nvPr/>
        </p:nvSpPr>
        <p:spPr>
          <a:xfrm>
            <a:off x="6873943" y="5786635"/>
            <a:ext cx="1772646" cy="338554"/>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Evaluate Progress</a:t>
            </a:r>
          </a:p>
        </p:txBody>
      </p:sp>
      <p:sp>
        <p:nvSpPr>
          <p:cNvPr id="43" name="TextBox 42">
            <a:extLst>
              <a:ext uri="{FF2B5EF4-FFF2-40B4-BE49-F238E27FC236}">
                <a16:creationId xmlns:a16="http://schemas.microsoft.com/office/drawing/2014/main" id="{FAD85C4A-99D8-4F18-B1AF-64949BED4433}"/>
              </a:ext>
            </a:extLst>
          </p:cNvPr>
          <p:cNvSpPr txBox="1"/>
          <p:nvPr/>
        </p:nvSpPr>
        <p:spPr>
          <a:xfrm>
            <a:off x="6970271" y="3523084"/>
            <a:ext cx="155017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Monitor and Adjust Strategy</a:t>
            </a:r>
          </a:p>
        </p:txBody>
      </p:sp>
      <p:sp>
        <p:nvSpPr>
          <p:cNvPr id="44" name="TextBox 43">
            <a:extLst>
              <a:ext uri="{FF2B5EF4-FFF2-40B4-BE49-F238E27FC236}">
                <a16:creationId xmlns:a16="http://schemas.microsoft.com/office/drawing/2014/main" id="{F25837B4-324F-45D1-93D7-7A3BDCB74327}"/>
              </a:ext>
            </a:extLst>
          </p:cNvPr>
          <p:cNvSpPr txBox="1"/>
          <p:nvPr/>
        </p:nvSpPr>
        <p:spPr>
          <a:xfrm>
            <a:off x="6833349" y="1209305"/>
            <a:ext cx="1550175" cy="584775"/>
          </a:xfrm>
          <a:prstGeom prst="rect">
            <a:avLst/>
          </a:prstGeom>
          <a:noFill/>
        </p:spPr>
        <p:txBody>
          <a:bodyPr wrap="square" rtlCol="0">
            <a:spAutoFit/>
          </a:bodyPr>
          <a:lstStyle/>
          <a:p>
            <a:r>
              <a:rPr lang="en-US" sz="1600" b="1" dirty="0">
                <a:latin typeface="Segoe UI Light" panose="020B0502040204020203" pitchFamily="34" charset="0"/>
                <a:cs typeface="Segoe UI Light" panose="020B0502040204020203" pitchFamily="34" charset="0"/>
              </a:rPr>
              <a:t>Initial Marketing Campaigns</a:t>
            </a:r>
          </a:p>
        </p:txBody>
      </p:sp>
      <p:pic>
        <p:nvPicPr>
          <p:cNvPr id="45" name="object 3">
            <a:extLst>
              <a:ext uri="{FF2B5EF4-FFF2-40B4-BE49-F238E27FC236}">
                <a16:creationId xmlns:a16="http://schemas.microsoft.com/office/drawing/2014/main" id="{FFC0B7D3-56E3-4C84-8D50-4B5AA76BDF3A}"/>
              </a:ext>
            </a:extLst>
          </p:cNvPr>
          <p:cNvPicPr/>
          <p:nvPr/>
        </p:nvPicPr>
        <p:blipFill>
          <a:blip r:embed="rId4"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3120186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Freeform 2">
            <a:extLst>
              <a:ext uri="{FF2B5EF4-FFF2-40B4-BE49-F238E27FC236}">
                <a16:creationId xmlns:a16="http://schemas.microsoft.com/office/drawing/2014/main" id="{2FB92618-05DC-4FE7-A405-FB7BC2E075A9}"/>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4187" r="8476" b="14306"/>
          <a:stretch/>
        </p:blipFill>
        <p:spPr>
          <a:xfrm>
            <a:off x="9135412" y="3889006"/>
            <a:ext cx="3136099" cy="2630899"/>
          </a:xfrm>
          <a:prstGeom prst="rect">
            <a:avLst/>
          </a:prstGeom>
        </p:spPr>
      </p:pic>
      <p:grpSp>
        <p:nvGrpSpPr>
          <p:cNvPr id="79" name="Group 78"/>
          <p:cNvGrpSpPr/>
          <p:nvPr/>
        </p:nvGrpSpPr>
        <p:grpSpPr>
          <a:xfrm>
            <a:off x="1245704" y="2229903"/>
            <a:ext cx="6493565" cy="4583044"/>
            <a:chOff x="1935972" y="739321"/>
            <a:chExt cx="3576421" cy="5617447"/>
          </a:xfrm>
        </p:grpSpPr>
        <p:grpSp>
          <p:nvGrpSpPr>
            <p:cNvPr id="58" name="Group 57"/>
            <p:cNvGrpSpPr/>
            <p:nvPr/>
          </p:nvGrpSpPr>
          <p:grpSpPr>
            <a:xfrm>
              <a:off x="1935972" y="739321"/>
              <a:ext cx="3548050" cy="5617447"/>
              <a:chOff x="1964108" y="668984"/>
              <a:chExt cx="3548050" cy="5617447"/>
            </a:xfrm>
          </p:grpSpPr>
          <p:sp>
            <p:nvSpPr>
              <p:cNvPr id="26" name="Freeform 25"/>
              <p:cNvSpPr/>
              <p:nvPr/>
            </p:nvSpPr>
            <p:spPr>
              <a:xfrm>
                <a:off x="1964108" y="668984"/>
                <a:ext cx="1642057" cy="2777874"/>
              </a:xfrm>
              <a:custGeom>
                <a:avLst/>
                <a:gdLst>
                  <a:gd name="connsiteX0" fmla="*/ 1991830 w 1993916"/>
                  <a:gd name="connsiteY0" fmla="*/ 2743375 h 2820915"/>
                  <a:gd name="connsiteX1" fmla="*/ 1993916 w 1993916"/>
                  <a:gd name="connsiteY1" fmla="*/ 2782145 h 2820915"/>
                  <a:gd name="connsiteX2" fmla="*/ 1991830 w 1993916"/>
                  <a:gd name="connsiteY2" fmla="*/ 2820915 h 2820915"/>
                  <a:gd name="connsiteX3" fmla="*/ 996958 w 1993916"/>
                  <a:gd name="connsiteY3" fmla="*/ 0 h 2820915"/>
                  <a:gd name="connsiteX4" fmla="*/ 1993916 w 1993916"/>
                  <a:gd name="connsiteY4" fmla="*/ 935623 h 2820915"/>
                  <a:gd name="connsiteX5" fmla="*/ 1991830 w 1993916"/>
                  <a:gd name="connsiteY5" fmla="*/ 974392 h 2820915"/>
                  <a:gd name="connsiteX6" fmla="*/ 1991830 w 1993916"/>
                  <a:gd name="connsiteY6" fmla="*/ 2743375 h 2820915"/>
                  <a:gd name="connsiteX7" fmla="*/ 1988769 w 1993916"/>
                  <a:gd name="connsiteY7" fmla="*/ 2686483 h 2820915"/>
                  <a:gd name="connsiteX8" fmla="*/ 1197880 w 1993916"/>
                  <a:gd name="connsiteY8" fmla="*/ 1865531 h 2820915"/>
                  <a:gd name="connsiteX9" fmla="*/ 1162462 w 1993916"/>
                  <a:gd name="connsiteY9" fmla="*/ 1860458 h 2820915"/>
                  <a:gd name="connsiteX10" fmla="*/ 1167234 w 1993916"/>
                  <a:gd name="connsiteY10" fmla="*/ 1855137 h 2820915"/>
                  <a:gd name="connsiteX11" fmla="*/ 996958 w 1993916"/>
                  <a:gd name="connsiteY11" fmla="*/ 1871246 h 2820915"/>
                  <a:gd name="connsiteX12" fmla="*/ 0 w 1993916"/>
                  <a:gd name="connsiteY12" fmla="*/ 935623 h 2820915"/>
                  <a:gd name="connsiteX13" fmla="*/ 996958 w 1993916"/>
                  <a:gd name="connsiteY13" fmla="*/ 0 h 282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916" h="2820915">
                    <a:moveTo>
                      <a:pt x="1991830" y="2743375"/>
                    </a:moveTo>
                    <a:lnTo>
                      <a:pt x="1993916" y="2782145"/>
                    </a:lnTo>
                    <a:lnTo>
                      <a:pt x="1991830" y="2820915"/>
                    </a:lnTo>
                    <a:close/>
                    <a:moveTo>
                      <a:pt x="996958" y="0"/>
                    </a:moveTo>
                    <a:cubicBezTo>
                      <a:pt x="1547563" y="0"/>
                      <a:pt x="1993916" y="418893"/>
                      <a:pt x="1993916" y="935623"/>
                    </a:cubicBezTo>
                    <a:lnTo>
                      <a:pt x="1991830" y="974392"/>
                    </a:lnTo>
                    <a:lnTo>
                      <a:pt x="1991830" y="2743375"/>
                    </a:lnTo>
                    <a:lnTo>
                      <a:pt x="1988769" y="2686483"/>
                    </a:lnTo>
                    <a:cubicBezTo>
                      <a:pt x="1944522" y="2277596"/>
                      <a:pt x="1619727" y="1946542"/>
                      <a:pt x="1197880" y="1865531"/>
                    </a:cubicBezTo>
                    <a:lnTo>
                      <a:pt x="1162462" y="1860458"/>
                    </a:lnTo>
                    <a:lnTo>
                      <a:pt x="1167234" y="1855137"/>
                    </a:lnTo>
                    <a:lnTo>
                      <a:pt x="996958" y="1871246"/>
                    </a:lnTo>
                    <a:cubicBezTo>
                      <a:pt x="446353" y="1871246"/>
                      <a:pt x="0" y="1452353"/>
                      <a:pt x="0" y="935623"/>
                    </a:cubicBezTo>
                    <a:cubicBezTo>
                      <a:pt x="0" y="418893"/>
                      <a:pt x="446353" y="0"/>
                      <a:pt x="99695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eform 41"/>
              <p:cNvSpPr/>
              <p:nvPr/>
            </p:nvSpPr>
            <p:spPr>
              <a:xfrm>
                <a:off x="2064166" y="878267"/>
                <a:ext cx="720970" cy="1346539"/>
              </a:xfrm>
              <a:custGeom>
                <a:avLst/>
                <a:gdLst>
                  <a:gd name="connsiteX0" fmla="*/ 788791 w 788791"/>
                  <a:gd name="connsiteY0" fmla="*/ 0 h 1441998"/>
                  <a:gd name="connsiteX1" fmla="*/ 788791 w 788791"/>
                  <a:gd name="connsiteY1" fmla="*/ 1441998 h 1441998"/>
                  <a:gd name="connsiteX2" fmla="*/ 0 w 788791"/>
                  <a:gd name="connsiteY2" fmla="*/ 720999 h 1441998"/>
                  <a:gd name="connsiteX3" fmla="*/ 788791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788791" y="0"/>
                    </a:moveTo>
                    <a:lnTo>
                      <a:pt x="788791" y="1441998"/>
                    </a:lnTo>
                    <a:cubicBezTo>
                      <a:pt x="353154" y="1441998"/>
                      <a:pt x="0" y="1119196"/>
                      <a:pt x="0" y="720999"/>
                    </a:cubicBezTo>
                    <a:cubicBezTo>
                      <a:pt x="0" y="322802"/>
                      <a:pt x="353154" y="0"/>
                      <a:pt x="788791" y="0"/>
                    </a:cubicBezTo>
                    <a:close/>
                  </a:path>
                </a:pathLst>
              </a:custGeom>
              <a:solidFill>
                <a:srgbClr val="F172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p:cNvSpPr/>
              <p:nvPr/>
            </p:nvSpPr>
            <p:spPr>
              <a:xfrm>
                <a:off x="2785136" y="878267"/>
                <a:ext cx="720970" cy="1346539"/>
              </a:xfrm>
              <a:custGeom>
                <a:avLst/>
                <a:gdLst>
                  <a:gd name="connsiteX0" fmla="*/ 0 w 788791"/>
                  <a:gd name="connsiteY0" fmla="*/ 0 h 1441998"/>
                  <a:gd name="connsiteX1" fmla="*/ 788791 w 788791"/>
                  <a:gd name="connsiteY1" fmla="*/ 720999 h 1441998"/>
                  <a:gd name="connsiteX2" fmla="*/ 0 w 788791"/>
                  <a:gd name="connsiteY2" fmla="*/ 1441998 h 1441998"/>
                  <a:gd name="connsiteX3" fmla="*/ 0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0" y="0"/>
                    </a:moveTo>
                    <a:cubicBezTo>
                      <a:pt x="435637" y="0"/>
                      <a:pt x="788791" y="322802"/>
                      <a:pt x="788791" y="720999"/>
                    </a:cubicBezTo>
                    <a:cubicBezTo>
                      <a:pt x="788791" y="1119196"/>
                      <a:pt x="435637" y="1441998"/>
                      <a:pt x="0" y="1441998"/>
                    </a:cubicBezTo>
                    <a:lnTo>
                      <a:pt x="0" y="0"/>
                    </a:lnTo>
                    <a:close/>
                  </a:path>
                </a:pathLst>
              </a:custGeom>
              <a:solidFill>
                <a:srgbClr val="D35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44"/>
              <p:cNvSpPr/>
              <p:nvPr/>
            </p:nvSpPr>
            <p:spPr>
              <a:xfrm flipH="1">
                <a:off x="3870100" y="1182767"/>
                <a:ext cx="1642057" cy="2777874"/>
              </a:xfrm>
              <a:custGeom>
                <a:avLst/>
                <a:gdLst>
                  <a:gd name="connsiteX0" fmla="*/ 1991830 w 1993916"/>
                  <a:gd name="connsiteY0" fmla="*/ 2743375 h 2820915"/>
                  <a:gd name="connsiteX1" fmla="*/ 1993916 w 1993916"/>
                  <a:gd name="connsiteY1" fmla="*/ 2782145 h 2820915"/>
                  <a:gd name="connsiteX2" fmla="*/ 1991830 w 1993916"/>
                  <a:gd name="connsiteY2" fmla="*/ 2820915 h 2820915"/>
                  <a:gd name="connsiteX3" fmla="*/ 996958 w 1993916"/>
                  <a:gd name="connsiteY3" fmla="*/ 0 h 2820915"/>
                  <a:gd name="connsiteX4" fmla="*/ 1993916 w 1993916"/>
                  <a:gd name="connsiteY4" fmla="*/ 935623 h 2820915"/>
                  <a:gd name="connsiteX5" fmla="*/ 1991830 w 1993916"/>
                  <a:gd name="connsiteY5" fmla="*/ 974392 h 2820915"/>
                  <a:gd name="connsiteX6" fmla="*/ 1991830 w 1993916"/>
                  <a:gd name="connsiteY6" fmla="*/ 2743375 h 2820915"/>
                  <a:gd name="connsiteX7" fmla="*/ 1988769 w 1993916"/>
                  <a:gd name="connsiteY7" fmla="*/ 2686483 h 2820915"/>
                  <a:gd name="connsiteX8" fmla="*/ 1197880 w 1993916"/>
                  <a:gd name="connsiteY8" fmla="*/ 1865531 h 2820915"/>
                  <a:gd name="connsiteX9" fmla="*/ 1162462 w 1993916"/>
                  <a:gd name="connsiteY9" fmla="*/ 1860458 h 2820915"/>
                  <a:gd name="connsiteX10" fmla="*/ 1167234 w 1993916"/>
                  <a:gd name="connsiteY10" fmla="*/ 1855137 h 2820915"/>
                  <a:gd name="connsiteX11" fmla="*/ 996958 w 1993916"/>
                  <a:gd name="connsiteY11" fmla="*/ 1871246 h 2820915"/>
                  <a:gd name="connsiteX12" fmla="*/ 0 w 1993916"/>
                  <a:gd name="connsiteY12" fmla="*/ 935623 h 2820915"/>
                  <a:gd name="connsiteX13" fmla="*/ 996958 w 1993916"/>
                  <a:gd name="connsiteY13" fmla="*/ 0 h 282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916" h="2820915">
                    <a:moveTo>
                      <a:pt x="1991830" y="2743375"/>
                    </a:moveTo>
                    <a:lnTo>
                      <a:pt x="1993916" y="2782145"/>
                    </a:lnTo>
                    <a:lnTo>
                      <a:pt x="1991830" y="2820915"/>
                    </a:lnTo>
                    <a:close/>
                    <a:moveTo>
                      <a:pt x="996958" y="0"/>
                    </a:moveTo>
                    <a:cubicBezTo>
                      <a:pt x="1547563" y="0"/>
                      <a:pt x="1993916" y="418893"/>
                      <a:pt x="1993916" y="935623"/>
                    </a:cubicBezTo>
                    <a:lnTo>
                      <a:pt x="1991830" y="974392"/>
                    </a:lnTo>
                    <a:lnTo>
                      <a:pt x="1991830" y="2743375"/>
                    </a:lnTo>
                    <a:lnTo>
                      <a:pt x="1988769" y="2686483"/>
                    </a:lnTo>
                    <a:cubicBezTo>
                      <a:pt x="1944522" y="2277596"/>
                      <a:pt x="1619727" y="1946542"/>
                      <a:pt x="1197880" y="1865531"/>
                    </a:cubicBezTo>
                    <a:lnTo>
                      <a:pt x="1162462" y="1860458"/>
                    </a:lnTo>
                    <a:lnTo>
                      <a:pt x="1167234" y="1855137"/>
                    </a:lnTo>
                    <a:lnTo>
                      <a:pt x="996958" y="1871246"/>
                    </a:lnTo>
                    <a:cubicBezTo>
                      <a:pt x="446353" y="1871246"/>
                      <a:pt x="0" y="1452353"/>
                      <a:pt x="0" y="935623"/>
                    </a:cubicBezTo>
                    <a:cubicBezTo>
                      <a:pt x="0" y="418893"/>
                      <a:pt x="446353" y="0"/>
                      <a:pt x="99695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eform 45"/>
              <p:cNvSpPr/>
              <p:nvPr/>
            </p:nvSpPr>
            <p:spPr>
              <a:xfrm flipH="1">
                <a:off x="4691129" y="1392050"/>
                <a:ext cx="720970" cy="1346539"/>
              </a:xfrm>
              <a:custGeom>
                <a:avLst/>
                <a:gdLst>
                  <a:gd name="connsiteX0" fmla="*/ 788791 w 788791"/>
                  <a:gd name="connsiteY0" fmla="*/ 0 h 1441998"/>
                  <a:gd name="connsiteX1" fmla="*/ 788791 w 788791"/>
                  <a:gd name="connsiteY1" fmla="*/ 1441998 h 1441998"/>
                  <a:gd name="connsiteX2" fmla="*/ 0 w 788791"/>
                  <a:gd name="connsiteY2" fmla="*/ 720999 h 1441998"/>
                  <a:gd name="connsiteX3" fmla="*/ 788791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788791" y="0"/>
                    </a:moveTo>
                    <a:lnTo>
                      <a:pt x="788791" y="1441998"/>
                    </a:lnTo>
                    <a:cubicBezTo>
                      <a:pt x="353154" y="1441998"/>
                      <a:pt x="0" y="1119196"/>
                      <a:pt x="0" y="720999"/>
                    </a:cubicBezTo>
                    <a:cubicBezTo>
                      <a:pt x="0" y="322802"/>
                      <a:pt x="353154" y="0"/>
                      <a:pt x="788791"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reeform 46"/>
              <p:cNvSpPr/>
              <p:nvPr/>
            </p:nvSpPr>
            <p:spPr>
              <a:xfrm flipH="1">
                <a:off x="3970159" y="1392050"/>
                <a:ext cx="720970" cy="1346539"/>
              </a:xfrm>
              <a:custGeom>
                <a:avLst/>
                <a:gdLst>
                  <a:gd name="connsiteX0" fmla="*/ 0 w 788791"/>
                  <a:gd name="connsiteY0" fmla="*/ 0 h 1441998"/>
                  <a:gd name="connsiteX1" fmla="*/ 788791 w 788791"/>
                  <a:gd name="connsiteY1" fmla="*/ 720999 h 1441998"/>
                  <a:gd name="connsiteX2" fmla="*/ 0 w 788791"/>
                  <a:gd name="connsiteY2" fmla="*/ 1441998 h 1441998"/>
                  <a:gd name="connsiteX3" fmla="*/ 0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0" y="0"/>
                    </a:moveTo>
                    <a:cubicBezTo>
                      <a:pt x="435637" y="0"/>
                      <a:pt x="788791" y="322802"/>
                      <a:pt x="788791" y="720999"/>
                    </a:cubicBezTo>
                    <a:cubicBezTo>
                      <a:pt x="788791" y="1119196"/>
                      <a:pt x="435637" y="1441998"/>
                      <a:pt x="0" y="1441998"/>
                    </a:cubicBez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48"/>
              <p:cNvSpPr/>
              <p:nvPr/>
            </p:nvSpPr>
            <p:spPr>
              <a:xfrm>
                <a:off x="1964109" y="2881206"/>
                <a:ext cx="1642057" cy="2777874"/>
              </a:xfrm>
              <a:custGeom>
                <a:avLst/>
                <a:gdLst>
                  <a:gd name="connsiteX0" fmla="*/ 1991830 w 1993916"/>
                  <a:gd name="connsiteY0" fmla="*/ 2743375 h 2820915"/>
                  <a:gd name="connsiteX1" fmla="*/ 1993916 w 1993916"/>
                  <a:gd name="connsiteY1" fmla="*/ 2782145 h 2820915"/>
                  <a:gd name="connsiteX2" fmla="*/ 1991830 w 1993916"/>
                  <a:gd name="connsiteY2" fmla="*/ 2820915 h 2820915"/>
                  <a:gd name="connsiteX3" fmla="*/ 996958 w 1993916"/>
                  <a:gd name="connsiteY3" fmla="*/ 0 h 2820915"/>
                  <a:gd name="connsiteX4" fmla="*/ 1993916 w 1993916"/>
                  <a:gd name="connsiteY4" fmla="*/ 935623 h 2820915"/>
                  <a:gd name="connsiteX5" fmla="*/ 1991830 w 1993916"/>
                  <a:gd name="connsiteY5" fmla="*/ 974392 h 2820915"/>
                  <a:gd name="connsiteX6" fmla="*/ 1991830 w 1993916"/>
                  <a:gd name="connsiteY6" fmla="*/ 2743375 h 2820915"/>
                  <a:gd name="connsiteX7" fmla="*/ 1988769 w 1993916"/>
                  <a:gd name="connsiteY7" fmla="*/ 2686483 h 2820915"/>
                  <a:gd name="connsiteX8" fmla="*/ 1197880 w 1993916"/>
                  <a:gd name="connsiteY8" fmla="*/ 1865531 h 2820915"/>
                  <a:gd name="connsiteX9" fmla="*/ 1162462 w 1993916"/>
                  <a:gd name="connsiteY9" fmla="*/ 1860458 h 2820915"/>
                  <a:gd name="connsiteX10" fmla="*/ 1167234 w 1993916"/>
                  <a:gd name="connsiteY10" fmla="*/ 1855137 h 2820915"/>
                  <a:gd name="connsiteX11" fmla="*/ 996958 w 1993916"/>
                  <a:gd name="connsiteY11" fmla="*/ 1871246 h 2820915"/>
                  <a:gd name="connsiteX12" fmla="*/ 0 w 1993916"/>
                  <a:gd name="connsiteY12" fmla="*/ 935623 h 2820915"/>
                  <a:gd name="connsiteX13" fmla="*/ 996958 w 1993916"/>
                  <a:gd name="connsiteY13" fmla="*/ 0 h 282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916" h="2820915">
                    <a:moveTo>
                      <a:pt x="1991830" y="2743375"/>
                    </a:moveTo>
                    <a:lnTo>
                      <a:pt x="1993916" y="2782145"/>
                    </a:lnTo>
                    <a:lnTo>
                      <a:pt x="1991830" y="2820915"/>
                    </a:lnTo>
                    <a:close/>
                    <a:moveTo>
                      <a:pt x="996958" y="0"/>
                    </a:moveTo>
                    <a:cubicBezTo>
                      <a:pt x="1547563" y="0"/>
                      <a:pt x="1993916" y="418893"/>
                      <a:pt x="1993916" y="935623"/>
                    </a:cubicBezTo>
                    <a:lnTo>
                      <a:pt x="1991830" y="974392"/>
                    </a:lnTo>
                    <a:lnTo>
                      <a:pt x="1991830" y="2743375"/>
                    </a:lnTo>
                    <a:lnTo>
                      <a:pt x="1988769" y="2686483"/>
                    </a:lnTo>
                    <a:cubicBezTo>
                      <a:pt x="1944522" y="2277596"/>
                      <a:pt x="1619727" y="1946542"/>
                      <a:pt x="1197880" y="1865531"/>
                    </a:cubicBezTo>
                    <a:lnTo>
                      <a:pt x="1162462" y="1860458"/>
                    </a:lnTo>
                    <a:lnTo>
                      <a:pt x="1167234" y="1855137"/>
                    </a:lnTo>
                    <a:lnTo>
                      <a:pt x="996958" y="1871246"/>
                    </a:lnTo>
                    <a:cubicBezTo>
                      <a:pt x="446353" y="1871246"/>
                      <a:pt x="0" y="1452353"/>
                      <a:pt x="0" y="935623"/>
                    </a:cubicBezTo>
                    <a:cubicBezTo>
                      <a:pt x="0" y="418893"/>
                      <a:pt x="446353" y="0"/>
                      <a:pt x="99695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reeform 49"/>
              <p:cNvSpPr/>
              <p:nvPr/>
            </p:nvSpPr>
            <p:spPr>
              <a:xfrm>
                <a:off x="2064167" y="3090489"/>
                <a:ext cx="720970" cy="1346539"/>
              </a:xfrm>
              <a:custGeom>
                <a:avLst/>
                <a:gdLst>
                  <a:gd name="connsiteX0" fmla="*/ 788791 w 788791"/>
                  <a:gd name="connsiteY0" fmla="*/ 0 h 1441998"/>
                  <a:gd name="connsiteX1" fmla="*/ 788791 w 788791"/>
                  <a:gd name="connsiteY1" fmla="*/ 1441998 h 1441998"/>
                  <a:gd name="connsiteX2" fmla="*/ 0 w 788791"/>
                  <a:gd name="connsiteY2" fmla="*/ 720999 h 1441998"/>
                  <a:gd name="connsiteX3" fmla="*/ 788791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788791" y="0"/>
                    </a:moveTo>
                    <a:lnTo>
                      <a:pt x="788791" y="1441998"/>
                    </a:lnTo>
                    <a:cubicBezTo>
                      <a:pt x="353154" y="1441998"/>
                      <a:pt x="0" y="1119196"/>
                      <a:pt x="0" y="720999"/>
                    </a:cubicBezTo>
                    <a:cubicBezTo>
                      <a:pt x="0" y="322802"/>
                      <a:pt x="353154" y="0"/>
                      <a:pt x="788791"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50"/>
              <p:cNvSpPr/>
              <p:nvPr/>
            </p:nvSpPr>
            <p:spPr>
              <a:xfrm>
                <a:off x="2785137" y="3090489"/>
                <a:ext cx="720970" cy="1346539"/>
              </a:xfrm>
              <a:custGeom>
                <a:avLst/>
                <a:gdLst>
                  <a:gd name="connsiteX0" fmla="*/ 0 w 788791"/>
                  <a:gd name="connsiteY0" fmla="*/ 0 h 1441998"/>
                  <a:gd name="connsiteX1" fmla="*/ 788791 w 788791"/>
                  <a:gd name="connsiteY1" fmla="*/ 720999 h 1441998"/>
                  <a:gd name="connsiteX2" fmla="*/ 0 w 788791"/>
                  <a:gd name="connsiteY2" fmla="*/ 1441998 h 1441998"/>
                  <a:gd name="connsiteX3" fmla="*/ 0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0" y="0"/>
                    </a:moveTo>
                    <a:cubicBezTo>
                      <a:pt x="435637" y="0"/>
                      <a:pt x="788791" y="322802"/>
                      <a:pt x="788791" y="720999"/>
                    </a:cubicBezTo>
                    <a:cubicBezTo>
                      <a:pt x="788791" y="1119196"/>
                      <a:pt x="435637" y="1441998"/>
                      <a:pt x="0" y="1441998"/>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Freeform 52"/>
              <p:cNvSpPr/>
              <p:nvPr/>
            </p:nvSpPr>
            <p:spPr>
              <a:xfrm flipH="1">
                <a:off x="3870101" y="3394989"/>
                <a:ext cx="1642057" cy="2777874"/>
              </a:xfrm>
              <a:custGeom>
                <a:avLst/>
                <a:gdLst>
                  <a:gd name="connsiteX0" fmla="*/ 1991830 w 1993916"/>
                  <a:gd name="connsiteY0" fmla="*/ 2743375 h 2820915"/>
                  <a:gd name="connsiteX1" fmla="*/ 1993916 w 1993916"/>
                  <a:gd name="connsiteY1" fmla="*/ 2782145 h 2820915"/>
                  <a:gd name="connsiteX2" fmla="*/ 1991830 w 1993916"/>
                  <a:gd name="connsiteY2" fmla="*/ 2820915 h 2820915"/>
                  <a:gd name="connsiteX3" fmla="*/ 996958 w 1993916"/>
                  <a:gd name="connsiteY3" fmla="*/ 0 h 2820915"/>
                  <a:gd name="connsiteX4" fmla="*/ 1993916 w 1993916"/>
                  <a:gd name="connsiteY4" fmla="*/ 935623 h 2820915"/>
                  <a:gd name="connsiteX5" fmla="*/ 1991830 w 1993916"/>
                  <a:gd name="connsiteY5" fmla="*/ 974392 h 2820915"/>
                  <a:gd name="connsiteX6" fmla="*/ 1991830 w 1993916"/>
                  <a:gd name="connsiteY6" fmla="*/ 2743375 h 2820915"/>
                  <a:gd name="connsiteX7" fmla="*/ 1988769 w 1993916"/>
                  <a:gd name="connsiteY7" fmla="*/ 2686483 h 2820915"/>
                  <a:gd name="connsiteX8" fmla="*/ 1197880 w 1993916"/>
                  <a:gd name="connsiteY8" fmla="*/ 1865531 h 2820915"/>
                  <a:gd name="connsiteX9" fmla="*/ 1162462 w 1993916"/>
                  <a:gd name="connsiteY9" fmla="*/ 1860458 h 2820915"/>
                  <a:gd name="connsiteX10" fmla="*/ 1167234 w 1993916"/>
                  <a:gd name="connsiteY10" fmla="*/ 1855137 h 2820915"/>
                  <a:gd name="connsiteX11" fmla="*/ 996958 w 1993916"/>
                  <a:gd name="connsiteY11" fmla="*/ 1871246 h 2820915"/>
                  <a:gd name="connsiteX12" fmla="*/ 0 w 1993916"/>
                  <a:gd name="connsiteY12" fmla="*/ 935623 h 2820915"/>
                  <a:gd name="connsiteX13" fmla="*/ 996958 w 1993916"/>
                  <a:gd name="connsiteY13" fmla="*/ 0 h 282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916" h="2820915">
                    <a:moveTo>
                      <a:pt x="1991830" y="2743375"/>
                    </a:moveTo>
                    <a:lnTo>
                      <a:pt x="1993916" y="2782145"/>
                    </a:lnTo>
                    <a:lnTo>
                      <a:pt x="1991830" y="2820915"/>
                    </a:lnTo>
                    <a:close/>
                    <a:moveTo>
                      <a:pt x="996958" y="0"/>
                    </a:moveTo>
                    <a:cubicBezTo>
                      <a:pt x="1547563" y="0"/>
                      <a:pt x="1993916" y="418893"/>
                      <a:pt x="1993916" y="935623"/>
                    </a:cubicBezTo>
                    <a:lnTo>
                      <a:pt x="1991830" y="974392"/>
                    </a:lnTo>
                    <a:lnTo>
                      <a:pt x="1991830" y="2743375"/>
                    </a:lnTo>
                    <a:lnTo>
                      <a:pt x="1988769" y="2686483"/>
                    </a:lnTo>
                    <a:cubicBezTo>
                      <a:pt x="1944522" y="2277596"/>
                      <a:pt x="1619727" y="1946542"/>
                      <a:pt x="1197880" y="1865531"/>
                    </a:cubicBezTo>
                    <a:lnTo>
                      <a:pt x="1162462" y="1860458"/>
                    </a:lnTo>
                    <a:lnTo>
                      <a:pt x="1167234" y="1855137"/>
                    </a:lnTo>
                    <a:lnTo>
                      <a:pt x="996958" y="1871246"/>
                    </a:lnTo>
                    <a:cubicBezTo>
                      <a:pt x="446353" y="1871246"/>
                      <a:pt x="0" y="1452353"/>
                      <a:pt x="0" y="935623"/>
                    </a:cubicBezTo>
                    <a:cubicBezTo>
                      <a:pt x="0" y="418893"/>
                      <a:pt x="446353" y="0"/>
                      <a:pt x="996958"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53"/>
              <p:cNvSpPr/>
              <p:nvPr/>
            </p:nvSpPr>
            <p:spPr>
              <a:xfrm flipH="1">
                <a:off x="4691130" y="3604272"/>
                <a:ext cx="720970" cy="1346539"/>
              </a:xfrm>
              <a:custGeom>
                <a:avLst/>
                <a:gdLst>
                  <a:gd name="connsiteX0" fmla="*/ 788791 w 788791"/>
                  <a:gd name="connsiteY0" fmla="*/ 0 h 1441998"/>
                  <a:gd name="connsiteX1" fmla="*/ 788791 w 788791"/>
                  <a:gd name="connsiteY1" fmla="*/ 1441998 h 1441998"/>
                  <a:gd name="connsiteX2" fmla="*/ 0 w 788791"/>
                  <a:gd name="connsiteY2" fmla="*/ 720999 h 1441998"/>
                  <a:gd name="connsiteX3" fmla="*/ 788791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788791" y="0"/>
                    </a:moveTo>
                    <a:lnTo>
                      <a:pt x="788791" y="1441998"/>
                    </a:lnTo>
                    <a:cubicBezTo>
                      <a:pt x="353154" y="1441998"/>
                      <a:pt x="0" y="1119196"/>
                      <a:pt x="0" y="720999"/>
                    </a:cubicBezTo>
                    <a:cubicBezTo>
                      <a:pt x="0" y="322802"/>
                      <a:pt x="353154" y="0"/>
                      <a:pt x="788791" y="0"/>
                    </a:cubicBezTo>
                    <a:close/>
                  </a:path>
                </a:pathLst>
              </a:custGeom>
              <a:solidFill>
                <a:srgbClr val="9F21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Freeform 54"/>
              <p:cNvSpPr/>
              <p:nvPr/>
            </p:nvSpPr>
            <p:spPr>
              <a:xfrm flipH="1">
                <a:off x="3970160" y="3604272"/>
                <a:ext cx="720970" cy="1346539"/>
              </a:xfrm>
              <a:custGeom>
                <a:avLst/>
                <a:gdLst>
                  <a:gd name="connsiteX0" fmla="*/ 0 w 788791"/>
                  <a:gd name="connsiteY0" fmla="*/ 0 h 1441998"/>
                  <a:gd name="connsiteX1" fmla="*/ 788791 w 788791"/>
                  <a:gd name="connsiteY1" fmla="*/ 720999 h 1441998"/>
                  <a:gd name="connsiteX2" fmla="*/ 0 w 788791"/>
                  <a:gd name="connsiteY2" fmla="*/ 1441998 h 1441998"/>
                  <a:gd name="connsiteX3" fmla="*/ 0 w 788791"/>
                  <a:gd name="connsiteY3" fmla="*/ 0 h 1441998"/>
                </a:gdLst>
                <a:ahLst/>
                <a:cxnLst>
                  <a:cxn ang="0">
                    <a:pos x="connsiteX0" y="connsiteY0"/>
                  </a:cxn>
                  <a:cxn ang="0">
                    <a:pos x="connsiteX1" y="connsiteY1"/>
                  </a:cxn>
                  <a:cxn ang="0">
                    <a:pos x="connsiteX2" y="connsiteY2"/>
                  </a:cxn>
                  <a:cxn ang="0">
                    <a:pos x="connsiteX3" y="connsiteY3"/>
                  </a:cxn>
                </a:cxnLst>
                <a:rect l="l" t="t" r="r" b="b"/>
                <a:pathLst>
                  <a:path w="788791" h="1441998">
                    <a:moveTo>
                      <a:pt x="0" y="0"/>
                    </a:moveTo>
                    <a:cubicBezTo>
                      <a:pt x="435637" y="0"/>
                      <a:pt x="788791" y="322802"/>
                      <a:pt x="788791" y="720999"/>
                    </a:cubicBezTo>
                    <a:cubicBezTo>
                      <a:pt x="788791" y="1119196"/>
                      <a:pt x="435637" y="1441998"/>
                      <a:pt x="0" y="1441998"/>
                    </a:cubicBezTo>
                    <a:lnTo>
                      <a:pt x="0" y="0"/>
                    </a:lnTo>
                    <a:close/>
                  </a:path>
                </a:pathLst>
              </a:custGeom>
              <a:solidFill>
                <a:srgbClr val="EC88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p:cNvSpPr/>
              <p:nvPr/>
            </p:nvSpPr>
            <p:spPr>
              <a:xfrm>
                <a:off x="2064166" y="6077148"/>
                <a:ext cx="3447991" cy="209283"/>
              </a:xfrm>
              <a:prstGeom prst="ellipse">
                <a:avLst/>
              </a:prstGeom>
              <a:gradFill flip="none" rotWithShape="1">
                <a:gsLst>
                  <a:gs pos="0">
                    <a:schemeClr val="tx1">
                      <a:lumMod val="50000"/>
                      <a:lumOff val="50000"/>
                    </a:schemeClr>
                  </a:gs>
                  <a:gs pos="6200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9" name="Rectangle 58"/>
            <p:cNvSpPr/>
            <p:nvPr/>
          </p:nvSpPr>
          <p:spPr>
            <a:xfrm>
              <a:off x="2180493" y="960441"/>
              <a:ext cx="1270482" cy="1107893"/>
            </a:xfrm>
            <a:prstGeom prst="rect">
              <a:avLst/>
            </a:prstGeom>
          </p:spPr>
          <p:txBody>
            <a:bodyPr wrap="square">
              <a:spAutoFit/>
            </a:bodyPr>
            <a:lstStyle/>
            <a:p>
              <a:pPr algn="ctr"/>
              <a:r>
                <a:rPr lang="en-US" sz="1200" b="1" dirty="0">
                  <a:solidFill>
                    <a:schemeClr val="bg1"/>
                  </a:solidFill>
                  <a:latin typeface="Gill Sans MT" panose="020B0502020104020203" pitchFamily="34" charset="0"/>
                </a:rPr>
                <a:t>Brand Onboarding</a:t>
              </a:r>
            </a:p>
            <a:p>
              <a:pPr algn="ctr"/>
              <a:endParaRPr lang="en-US" sz="1100" b="1" dirty="0">
                <a:solidFill>
                  <a:schemeClr val="bg1"/>
                </a:solidFill>
                <a:latin typeface="Gill Sans MT" panose="020B0502020104020203" pitchFamily="34" charset="0"/>
              </a:endParaRPr>
            </a:p>
            <a:p>
              <a:pPr algn="ctr"/>
              <a:r>
                <a:rPr lang="en-US" sz="1100" dirty="0">
                  <a:solidFill>
                    <a:schemeClr val="bg1"/>
                  </a:solidFill>
                  <a:latin typeface="Gill Sans MT" panose="020B0502020104020203" pitchFamily="34" charset="0"/>
                </a:rPr>
                <a:t>Minimum of 4 viable brands successfully onboarded</a:t>
              </a:r>
              <a:endParaRPr lang="en-GB" sz="1100" dirty="0">
                <a:solidFill>
                  <a:schemeClr val="bg1"/>
                </a:solidFill>
                <a:latin typeface="Gill Sans MT" panose="020B0502020104020203" pitchFamily="34" charset="0"/>
              </a:endParaRPr>
            </a:p>
          </p:txBody>
        </p:sp>
        <p:sp>
          <p:nvSpPr>
            <p:cNvPr id="60" name="Rectangle 59"/>
            <p:cNvSpPr/>
            <p:nvPr/>
          </p:nvSpPr>
          <p:spPr>
            <a:xfrm>
              <a:off x="4044167" y="1652642"/>
              <a:ext cx="1296981" cy="943207"/>
            </a:xfrm>
            <a:prstGeom prst="rect">
              <a:avLst/>
            </a:prstGeom>
          </p:spPr>
          <p:txBody>
            <a:bodyPr wrap="square">
              <a:spAutoFit/>
            </a:bodyPr>
            <a:lstStyle/>
            <a:p>
              <a:pPr algn="ctr"/>
              <a:r>
                <a:rPr lang="en-US" sz="1200" b="1" dirty="0">
                  <a:solidFill>
                    <a:schemeClr val="bg1"/>
                  </a:solidFill>
                  <a:latin typeface="Gill Sans MT" panose="020B0502020104020203" pitchFamily="34" charset="0"/>
                </a:rPr>
                <a:t>Pipeline Growth</a:t>
              </a:r>
            </a:p>
            <a:p>
              <a:pPr algn="ctr"/>
              <a:endParaRPr lang="en-US" sz="1200" b="1" dirty="0">
                <a:solidFill>
                  <a:schemeClr val="bg1"/>
                </a:solidFill>
                <a:latin typeface="Gill Sans MT" panose="020B0502020104020203" pitchFamily="34" charset="0"/>
              </a:endParaRPr>
            </a:p>
            <a:p>
              <a:pPr algn="ctr"/>
              <a:r>
                <a:rPr lang="en-US" sz="1100" dirty="0">
                  <a:solidFill>
                    <a:schemeClr val="bg1"/>
                  </a:solidFill>
                  <a:latin typeface="Gill Sans MT" panose="020B0502020104020203" pitchFamily="34" charset="0"/>
                </a:rPr>
                <a:t>Increased number of leads and potential brand partnerships</a:t>
              </a:r>
              <a:endParaRPr lang="en-GB" sz="1100" dirty="0">
                <a:solidFill>
                  <a:schemeClr val="bg1"/>
                </a:solidFill>
                <a:latin typeface="Gill Sans MT" panose="020B0502020104020203" pitchFamily="34" charset="0"/>
              </a:endParaRPr>
            </a:p>
          </p:txBody>
        </p:sp>
        <p:sp>
          <p:nvSpPr>
            <p:cNvPr id="61" name="Rectangle 60"/>
            <p:cNvSpPr/>
            <p:nvPr/>
          </p:nvSpPr>
          <p:spPr>
            <a:xfrm>
              <a:off x="2123385" y="3302751"/>
              <a:ext cx="1460973" cy="961968"/>
            </a:xfrm>
            <a:prstGeom prst="rect">
              <a:avLst/>
            </a:prstGeom>
          </p:spPr>
          <p:txBody>
            <a:bodyPr wrap="square">
              <a:spAutoFit/>
            </a:bodyPr>
            <a:lstStyle/>
            <a:p>
              <a:pPr algn="ctr"/>
              <a:r>
                <a:rPr lang="en-US" sz="1200" b="1" dirty="0">
                  <a:solidFill>
                    <a:schemeClr val="bg1"/>
                  </a:solidFill>
                  <a:latin typeface="Gill Sans MT" panose="020B0502020104020203" pitchFamily="34" charset="0"/>
                </a:rPr>
                <a:t>Sales Partners</a:t>
              </a:r>
            </a:p>
            <a:p>
              <a:endParaRPr lang="en-US" sz="1100" dirty="0">
                <a:solidFill>
                  <a:schemeClr val="bg1"/>
                </a:solidFill>
                <a:latin typeface="Gill Sans MT" panose="020B0502020104020203" pitchFamily="34" charset="0"/>
              </a:endParaRPr>
            </a:p>
            <a:p>
              <a:r>
                <a:rPr lang="en-US" sz="1100" dirty="0">
                  <a:solidFill>
                    <a:schemeClr val="bg1"/>
                  </a:solidFill>
                  <a:latin typeface="Gill Sans MT" panose="020B0502020104020203" pitchFamily="34" charset="0"/>
                </a:rPr>
                <a:t>At least 2 Brand Sales Partners onboarded and actively reporting</a:t>
              </a:r>
              <a:endParaRPr lang="en-GB" sz="1100" dirty="0">
                <a:solidFill>
                  <a:schemeClr val="bg1"/>
                </a:solidFill>
                <a:latin typeface="Gill Sans MT" panose="020B0502020104020203" pitchFamily="34" charset="0"/>
              </a:endParaRPr>
            </a:p>
          </p:txBody>
        </p:sp>
        <p:sp>
          <p:nvSpPr>
            <p:cNvPr id="78" name="Rectangle 77"/>
            <p:cNvSpPr/>
            <p:nvPr/>
          </p:nvSpPr>
          <p:spPr>
            <a:xfrm>
              <a:off x="3968351" y="3766868"/>
              <a:ext cx="1544042" cy="1092922"/>
            </a:xfrm>
            <a:prstGeom prst="rect">
              <a:avLst/>
            </a:prstGeom>
          </p:spPr>
          <p:txBody>
            <a:bodyPr wrap="square">
              <a:spAutoFit/>
            </a:bodyPr>
            <a:lstStyle/>
            <a:p>
              <a:pPr algn="ctr"/>
              <a:r>
                <a:rPr lang="en-US" sz="1200" b="1" dirty="0">
                  <a:solidFill>
                    <a:schemeClr val="bg1"/>
                  </a:solidFill>
                  <a:latin typeface="Gill Sans MT" panose="020B0502020104020203" pitchFamily="34" charset="0"/>
                </a:rPr>
                <a:t>Engagement </a:t>
              </a:r>
            </a:p>
            <a:p>
              <a:pPr algn="ctr"/>
              <a:endParaRPr lang="en-US" sz="1100" b="1" dirty="0">
                <a:solidFill>
                  <a:schemeClr val="bg1"/>
                </a:solidFill>
                <a:latin typeface="Gill Sans MT" panose="020B0502020104020203" pitchFamily="34" charset="0"/>
              </a:endParaRPr>
            </a:p>
            <a:p>
              <a:r>
                <a:rPr lang="en-US" sz="1100" dirty="0">
                  <a:solidFill>
                    <a:schemeClr val="bg1"/>
                  </a:solidFill>
                  <a:latin typeface="Gill Sans MT" panose="020B0502020104020203" pitchFamily="34" charset="0"/>
                </a:rPr>
                <a:t>Positive feedback from brands and partners on the onboarding process and support.</a:t>
              </a:r>
              <a:endParaRPr lang="en-GB" sz="1100" dirty="0">
                <a:solidFill>
                  <a:schemeClr val="bg1"/>
                </a:solidFill>
                <a:latin typeface="Gill Sans MT" panose="020B0502020104020203" pitchFamily="34" charset="0"/>
              </a:endParaRPr>
            </a:p>
          </p:txBody>
        </p:sp>
      </p:grpSp>
      <p:grpSp>
        <p:nvGrpSpPr>
          <p:cNvPr id="31" name="Group 4">
            <a:extLst>
              <a:ext uri="{FF2B5EF4-FFF2-40B4-BE49-F238E27FC236}">
                <a16:creationId xmlns:a16="http://schemas.microsoft.com/office/drawing/2014/main" id="{6E797D6A-9569-4AA7-80AB-1655C5B4F25B}"/>
              </a:ext>
            </a:extLst>
          </p:cNvPr>
          <p:cNvGrpSpPr>
            <a:grpSpLocks noChangeAspect="1"/>
          </p:cNvGrpSpPr>
          <p:nvPr/>
        </p:nvGrpSpPr>
        <p:grpSpPr>
          <a:xfrm>
            <a:off x="5079934" y="45053"/>
            <a:ext cx="7116483" cy="4003022"/>
            <a:chOff x="0" y="0"/>
            <a:chExt cx="6089457" cy="3425320"/>
          </a:xfrm>
        </p:grpSpPr>
        <p:sp>
          <p:nvSpPr>
            <p:cNvPr id="32" name="Freeform 5">
              <a:extLst>
                <a:ext uri="{FF2B5EF4-FFF2-40B4-BE49-F238E27FC236}">
                  <a16:creationId xmlns:a16="http://schemas.microsoft.com/office/drawing/2014/main" id="{D030905A-CBFA-4FC6-8B4B-8EB92860D60B}"/>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33" name="Freeform 6">
              <a:extLst>
                <a:ext uri="{FF2B5EF4-FFF2-40B4-BE49-F238E27FC236}">
                  <a16:creationId xmlns:a16="http://schemas.microsoft.com/office/drawing/2014/main" id="{C3037139-60F4-45AC-8890-2B5DDB00C48F}"/>
                </a:ext>
              </a:extLst>
            </p:cNvPr>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59" b="-9259"/>
              </a:stretch>
            </a:blipFill>
          </p:spPr>
        </p:sp>
      </p:grpSp>
      <p:pic>
        <p:nvPicPr>
          <p:cNvPr id="34" name="object 3">
            <a:extLst>
              <a:ext uri="{FF2B5EF4-FFF2-40B4-BE49-F238E27FC236}">
                <a16:creationId xmlns:a16="http://schemas.microsoft.com/office/drawing/2014/main" id="{A8AE8301-1052-4113-8649-EE9A8D8ADC9F}"/>
              </a:ext>
            </a:extLst>
          </p:cNvPr>
          <p:cNvPicPr/>
          <p:nvPr/>
        </p:nvPicPr>
        <p:blipFill>
          <a:blip r:embed="rId5" cstate="print"/>
          <a:stretch>
            <a:fillRect/>
          </a:stretch>
        </p:blipFill>
        <p:spPr>
          <a:xfrm>
            <a:off x="-10205" y="6819830"/>
            <a:ext cx="12188952" cy="170689"/>
          </a:xfrm>
          <a:prstGeom prst="rect">
            <a:avLst/>
          </a:prstGeom>
        </p:spPr>
      </p:pic>
      <p:grpSp>
        <p:nvGrpSpPr>
          <p:cNvPr id="35" name="Group 15">
            <a:extLst>
              <a:ext uri="{FF2B5EF4-FFF2-40B4-BE49-F238E27FC236}">
                <a16:creationId xmlns:a16="http://schemas.microsoft.com/office/drawing/2014/main" id="{BA414012-0913-47E9-8AB5-95CF6BCA9595}"/>
              </a:ext>
            </a:extLst>
          </p:cNvPr>
          <p:cNvGrpSpPr/>
          <p:nvPr/>
        </p:nvGrpSpPr>
        <p:grpSpPr>
          <a:xfrm>
            <a:off x="-2633508" y="535388"/>
            <a:ext cx="10572883" cy="1505349"/>
            <a:chOff x="0" y="0"/>
            <a:chExt cx="1537211" cy="218865"/>
          </a:xfrm>
        </p:grpSpPr>
        <p:sp>
          <p:nvSpPr>
            <p:cNvPr id="36" name="Freeform 16">
              <a:extLst>
                <a:ext uri="{FF2B5EF4-FFF2-40B4-BE49-F238E27FC236}">
                  <a16:creationId xmlns:a16="http://schemas.microsoft.com/office/drawing/2014/main" id="{7F47282E-D5AF-4971-AB1D-A8B7F6C4BFF0}"/>
                </a:ext>
              </a:extLst>
            </p:cNvPr>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sp>
        <p:sp>
          <p:nvSpPr>
            <p:cNvPr id="37" name="TextBox 17">
              <a:extLst>
                <a:ext uri="{FF2B5EF4-FFF2-40B4-BE49-F238E27FC236}">
                  <a16:creationId xmlns:a16="http://schemas.microsoft.com/office/drawing/2014/main" id="{45261CC9-58E5-4A0E-85DC-92973C4537E9}"/>
                </a:ext>
              </a:extLst>
            </p:cNvPr>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39" name="TextBox 20">
            <a:extLst>
              <a:ext uri="{FF2B5EF4-FFF2-40B4-BE49-F238E27FC236}">
                <a16:creationId xmlns:a16="http://schemas.microsoft.com/office/drawing/2014/main" id="{FA593B9B-893C-49B4-BD6D-17D1650D10CC}"/>
              </a:ext>
            </a:extLst>
          </p:cNvPr>
          <p:cNvSpPr txBox="1"/>
          <p:nvPr/>
        </p:nvSpPr>
        <p:spPr>
          <a:xfrm>
            <a:off x="99551" y="804606"/>
            <a:ext cx="6209730" cy="703269"/>
          </a:xfrm>
          <a:prstGeom prst="rect">
            <a:avLst/>
          </a:prstGeom>
        </p:spPr>
        <p:txBody>
          <a:bodyPr wrap="square" lIns="0" tIns="0" rIns="0" bIns="0" rtlCol="0" anchor="t">
            <a:spAutoFit/>
          </a:bodyPr>
          <a:lstStyle/>
          <a:p>
            <a:pPr algn="ctr">
              <a:lnSpc>
                <a:spcPts val="6191"/>
              </a:lnSpc>
              <a:spcBef>
                <a:spcPct val="0"/>
              </a:spcBef>
            </a:pPr>
            <a:r>
              <a:rPr lang="en-US" sz="3160" spc="35" dirty="0">
                <a:solidFill>
                  <a:srgbClr val="FFFFFF"/>
                </a:solidFill>
                <a:latin typeface="Archivo Black"/>
              </a:rPr>
              <a:t>Key Metrics for Success</a:t>
            </a:r>
          </a:p>
        </p:txBody>
      </p:sp>
    </p:spTree>
    <p:extLst>
      <p:ext uri="{BB962C8B-B14F-4D97-AF65-F5344CB8AC3E}">
        <p14:creationId xmlns:p14="http://schemas.microsoft.com/office/powerpoint/2010/main" val="18565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barn(inVertical)">
                                      <p:cBhvr>
                                        <p:cTn id="1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342557" y="685800"/>
            <a:ext cx="12903073" cy="1505349"/>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a:noFill/>
            </a:ln>
          </p:spPr>
        </p:sp>
        <p:sp>
          <p:nvSpPr>
            <p:cNvPr id="5" name="TextBox 5"/>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9" name="TextBox 9"/>
          <p:cNvSpPr txBox="1"/>
          <p:nvPr/>
        </p:nvSpPr>
        <p:spPr>
          <a:xfrm>
            <a:off x="1406328" y="2418768"/>
            <a:ext cx="4979316" cy="449354"/>
          </a:xfrm>
          <a:prstGeom prst="rect">
            <a:avLst/>
          </a:prstGeom>
        </p:spPr>
        <p:txBody>
          <a:bodyPr wrap="square" lIns="0" tIns="0" rIns="0" bIns="0" rtlCol="0" anchor="t">
            <a:spAutoFit/>
          </a:bodyPr>
          <a:lstStyle/>
          <a:p>
            <a:pPr>
              <a:lnSpc>
                <a:spcPts val="1849"/>
              </a:lnSpc>
              <a:spcBef>
                <a:spcPct val="0"/>
              </a:spcBef>
            </a:pPr>
            <a:r>
              <a:rPr lang="en-US" sz="1340" spc="131" dirty="0">
                <a:solidFill>
                  <a:srgbClr val="231F20"/>
                </a:solidFill>
                <a:latin typeface="Montserrat Light"/>
              </a:rPr>
              <a:t>Evaluate current distributor performance to pinpoint specific issues causing stock outs and delays</a:t>
            </a:r>
          </a:p>
        </p:txBody>
      </p:sp>
      <p:grpSp>
        <p:nvGrpSpPr>
          <p:cNvPr id="10" name="Group 10"/>
          <p:cNvGrpSpPr/>
          <p:nvPr/>
        </p:nvGrpSpPr>
        <p:grpSpPr>
          <a:xfrm>
            <a:off x="8382405" y="2495789"/>
            <a:ext cx="2209727" cy="2209727"/>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2436241"/>
                    <a:pt x="1061593" y="2436241"/>
                    <a:pt x="1061593" y="2436241"/>
                  </a:cubicBez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cubicBezTo>
                    <a:pt x="0" y="2436241"/>
                    <a:pt x="0" y="2436241"/>
                    <a:pt x="0" y="2436241"/>
                  </a:cubicBezTo>
                  <a:lnTo>
                    <a:pt x="1061593" y="2436241"/>
                  </a:lnTo>
                  <a:close/>
                </a:path>
              </a:pathLst>
            </a:custGeom>
            <a:solidFill>
              <a:srgbClr val="000000">
                <a:alpha val="16863"/>
              </a:srgbClr>
            </a:solidFill>
          </p:spPr>
        </p:sp>
      </p:grpSp>
      <p:grpSp>
        <p:nvGrpSpPr>
          <p:cNvPr id="12" name="Group 12"/>
          <p:cNvGrpSpPr/>
          <p:nvPr/>
        </p:nvGrpSpPr>
        <p:grpSpPr>
          <a:xfrm>
            <a:off x="6654142" y="2511400"/>
            <a:ext cx="2209727" cy="2217585"/>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2453640"/>
                    <a:pt x="3811016" y="2453640"/>
                    <a:pt x="3811016" y="2453640"/>
                  </a:cubicBez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cubicBezTo>
                    <a:pt x="4872609" y="2453640"/>
                    <a:pt x="4872609" y="2453640"/>
                    <a:pt x="4872609" y="2453640"/>
                  </a:cubicBezTo>
                  <a:lnTo>
                    <a:pt x="3811016" y="2453640"/>
                  </a:lnTo>
                  <a:close/>
                </a:path>
              </a:pathLst>
            </a:custGeom>
            <a:solidFill>
              <a:srgbClr val="000000">
                <a:alpha val="16863"/>
              </a:srgbClr>
            </a:solidFill>
          </p:spPr>
        </p:sp>
      </p:grpSp>
      <p:grpSp>
        <p:nvGrpSpPr>
          <p:cNvPr id="14" name="Group 14"/>
          <p:cNvGrpSpPr/>
          <p:nvPr/>
        </p:nvGrpSpPr>
        <p:grpSpPr>
          <a:xfrm>
            <a:off x="8365809" y="4224960"/>
            <a:ext cx="2209727" cy="2210382"/>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2437003"/>
                    <a:pt x="3811016" y="2437003"/>
                    <a:pt x="3811016" y="2437003"/>
                  </a:cubicBez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cubicBezTo>
                    <a:pt x="4872482" y="2437003"/>
                    <a:pt x="4872482" y="2437003"/>
                    <a:pt x="4872482" y="2437003"/>
                  </a:cubicBezTo>
                  <a:lnTo>
                    <a:pt x="3811016" y="2437003"/>
                  </a:lnTo>
                  <a:close/>
                </a:path>
              </a:pathLst>
            </a:custGeom>
            <a:solidFill>
              <a:srgbClr val="000000">
                <a:alpha val="16863"/>
              </a:srgbClr>
            </a:solidFill>
          </p:spPr>
        </p:sp>
      </p:grpSp>
      <p:grpSp>
        <p:nvGrpSpPr>
          <p:cNvPr id="16" name="Group 16"/>
          <p:cNvGrpSpPr/>
          <p:nvPr/>
        </p:nvGrpSpPr>
        <p:grpSpPr>
          <a:xfrm>
            <a:off x="7252201" y="3078438"/>
            <a:ext cx="1013609" cy="1013609"/>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grpSp>
        <p:nvGrpSpPr>
          <p:cNvPr id="19" name="Group 19"/>
          <p:cNvGrpSpPr/>
          <p:nvPr/>
        </p:nvGrpSpPr>
        <p:grpSpPr>
          <a:xfrm>
            <a:off x="8979777" y="4829772"/>
            <a:ext cx="1014983" cy="1014983"/>
            <a:chOff x="0" y="0"/>
            <a:chExt cx="812800" cy="812800"/>
          </a:xfrm>
          <a:solidFill>
            <a:srgbClr val="C00000"/>
          </a:solidFill>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p:spPr>
        </p:sp>
        <p:sp>
          <p:nvSpPr>
            <p:cNvPr id="21" name="TextBox 21"/>
            <p:cNvSpPr txBox="1"/>
            <p:nvPr/>
          </p:nvSpPr>
          <p:spPr>
            <a:xfrm>
              <a:off x="76200" y="57150"/>
              <a:ext cx="660400" cy="679450"/>
            </a:xfrm>
            <a:prstGeom prst="rect">
              <a:avLst/>
            </a:prstGeom>
            <a:grpFill/>
          </p:spPr>
          <p:txBody>
            <a:bodyPr lIns="33867" tIns="33867" rIns="33867" bIns="33867" rtlCol="0" anchor="ctr"/>
            <a:lstStyle/>
            <a:p>
              <a:pPr algn="ctr">
                <a:lnSpc>
                  <a:spcPts val="1906"/>
                </a:lnSpc>
              </a:pPr>
              <a:endParaRPr sz="1200"/>
            </a:p>
          </p:txBody>
        </p:sp>
      </p:grpSp>
      <p:grpSp>
        <p:nvGrpSpPr>
          <p:cNvPr id="22" name="Group 22"/>
          <p:cNvGrpSpPr/>
          <p:nvPr/>
        </p:nvGrpSpPr>
        <p:grpSpPr>
          <a:xfrm>
            <a:off x="8965054" y="3078437"/>
            <a:ext cx="1044428" cy="1044428"/>
            <a:chOff x="0" y="0"/>
            <a:chExt cx="812800" cy="812800"/>
          </a:xfrm>
          <a:solidFill>
            <a:schemeClr val="accent1">
              <a:lumMod val="75000"/>
            </a:schemeClr>
          </a:solidFill>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pFill/>
          </p:spPr>
        </p:sp>
        <p:sp>
          <p:nvSpPr>
            <p:cNvPr id="24" name="TextBox 24"/>
            <p:cNvSpPr txBox="1"/>
            <p:nvPr/>
          </p:nvSpPr>
          <p:spPr>
            <a:xfrm>
              <a:off x="76200" y="57150"/>
              <a:ext cx="660400" cy="679450"/>
            </a:xfrm>
            <a:prstGeom prst="rect">
              <a:avLst/>
            </a:prstGeom>
            <a:grpFill/>
          </p:spPr>
          <p:txBody>
            <a:bodyPr lIns="33867" tIns="33867" rIns="33867" bIns="33867" rtlCol="0" anchor="ctr"/>
            <a:lstStyle/>
            <a:p>
              <a:pPr algn="ctr">
                <a:lnSpc>
                  <a:spcPts val="1906"/>
                </a:lnSpc>
              </a:pPr>
              <a:endParaRPr sz="1200"/>
            </a:p>
          </p:txBody>
        </p:sp>
      </p:grpSp>
      <p:sp>
        <p:nvSpPr>
          <p:cNvPr id="25" name="Freeform 25"/>
          <p:cNvSpPr/>
          <p:nvPr/>
        </p:nvSpPr>
        <p:spPr>
          <a:xfrm>
            <a:off x="7423588" y="3265071"/>
            <a:ext cx="670835" cy="640343"/>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9186298" y="3270745"/>
            <a:ext cx="601940" cy="610825"/>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218363" y="1150403"/>
            <a:ext cx="7533126" cy="530273"/>
          </a:xfrm>
          <a:prstGeom prst="rect">
            <a:avLst/>
          </a:prstGeom>
        </p:spPr>
        <p:txBody>
          <a:bodyPr wrap="square" lIns="0" tIns="0" rIns="0" bIns="0" rtlCol="0" anchor="t">
            <a:spAutoFit/>
          </a:bodyPr>
          <a:lstStyle/>
          <a:p>
            <a:pPr algn="ctr">
              <a:lnSpc>
                <a:spcPts val="4366"/>
              </a:lnSpc>
              <a:spcBef>
                <a:spcPct val="0"/>
              </a:spcBef>
            </a:pPr>
            <a:r>
              <a:rPr lang="en-US" sz="3163" spc="25" dirty="0">
                <a:solidFill>
                  <a:srgbClr val="FFFFFF"/>
                </a:solidFill>
                <a:latin typeface="Archivo Black"/>
              </a:rPr>
              <a:t>Market and Distribution Assessment</a:t>
            </a:r>
          </a:p>
        </p:txBody>
      </p:sp>
      <p:grpSp>
        <p:nvGrpSpPr>
          <p:cNvPr id="28" name="Group 28"/>
          <p:cNvGrpSpPr/>
          <p:nvPr/>
        </p:nvGrpSpPr>
        <p:grpSpPr>
          <a:xfrm>
            <a:off x="611240" y="2099319"/>
            <a:ext cx="3792736" cy="183659"/>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a:noFill/>
            </a:ln>
          </p:spPr>
        </p:sp>
        <p:sp>
          <p:nvSpPr>
            <p:cNvPr id="30" name="TextBox 30"/>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34" name="TextBox 34"/>
          <p:cNvSpPr txBox="1"/>
          <p:nvPr/>
        </p:nvSpPr>
        <p:spPr>
          <a:xfrm>
            <a:off x="1406328" y="3211452"/>
            <a:ext cx="4979316" cy="449354"/>
          </a:xfrm>
          <a:prstGeom prst="rect">
            <a:avLst/>
          </a:prstGeom>
        </p:spPr>
        <p:txBody>
          <a:bodyPr wrap="square" lIns="0" tIns="0" rIns="0" bIns="0" rtlCol="0" anchor="t">
            <a:spAutoFit/>
          </a:bodyPr>
          <a:lstStyle/>
          <a:p>
            <a:pPr>
              <a:lnSpc>
                <a:spcPts val="1849"/>
              </a:lnSpc>
              <a:spcBef>
                <a:spcPct val="0"/>
              </a:spcBef>
            </a:pPr>
            <a:r>
              <a:rPr lang="en-US" sz="1340" spc="131" dirty="0">
                <a:solidFill>
                  <a:srgbClr val="231F20"/>
                </a:solidFill>
                <a:latin typeface="Montserrat Light"/>
              </a:rPr>
              <a:t>Gather insights from retailers and consumers about their experience with </a:t>
            </a:r>
            <a:r>
              <a:rPr lang="en-US" sz="1340" spc="131" dirty="0" err="1">
                <a:solidFill>
                  <a:srgbClr val="231F20"/>
                </a:solidFill>
                <a:latin typeface="Montserrat Light"/>
              </a:rPr>
              <a:t>Onga’s</a:t>
            </a:r>
            <a:r>
              <a:rPr lang="en-US" sz="1340" spc="131" dirty="0">
                <a:solidFill>
                  <a:srgbClr val="231F20"/>
                </a:solidFill>
                <a:latin typeface="Montserrat Light"/>
              </a:rPr>
              <a:t> availability and service quality</a:t>
            </a:r>
          </a:p>
        </p:txBody>
      </p:sp>
      <p:sp>
        <p:nvSpPr>
          <p:cNvPr id="38" name="TextBox 38"/>
          <p:cNvSpPr txBox="1"/>
          <p:nvPr/>
        </p:nvSpPr>
        <p:spPr>
          <a:xfrm>
            <a:off x="1406328" y="4004135"/>
            <a:ext cx="4979316" cy="449354"/>
          </a:xfrm>
          <a:prstGeom prst="rect">
            <a:avLst/>
          </a:prstGeom>
        </p:spPr>
        <p:txBody>
          <a:bodyPr wrap="square" lIns="0" tIns="0" rIns="0" bIns="0" rtlCol="0" anchor="t">
            <a:spAutoFit/>
          </a:bodyPr>
          <a:lstStyle/>
          <a:p>
            <a:pPr>
              <a:lnSpc>
                <a:spcPts val="1849"/>
              </a:lnSpc>
              <a:spcBef>
                <a:spcPct val="0"/>
              </a:spcBef>
            </a:pPr>
            <a:r>
              <a:rPr lang="en-US" sz="1340" spc="131" dirty="0">
                <a:solidFill>
                  <a:srgbClr val="231F20"/>
                </a:solidFill>
                <a:latin typeface="Montserrat Light"/>
              </a:rPr>
              <a:t>Evaluate their ability to handle </a:t>
            </a:r>
            <a:r>
              <a:rPr lang="en-US" sz="1340" spc="131" dirty="0" err="1">
                <a:solidFill>
                  <a:srgbClr val="231F20"/>
                </a:solidFill>
                <a:latin typeface="Montserrat Light"/>
              </a:rPr>
              <a:t>Onga’s</a:t>
            </a:r>
            <a:r>
              <a:rPr lang="en-US" sz="1340" spc="131" dirty="0">
                <a:solidFill>
                  <a:srgbClr val="231F20"/>
                </a:solidFill>
                <a:latin typeface="Montserrat Light"/>
              </a:rPr>
              <a:t> volume and delivery requirements.</a:t>
            </a:r>
          </a:p>
        </p:txBody>
      </p:sp>
      <p:grpSp>
        <p:nvGrpSpPr>
          <p:cNvPr id="39" name="Group 39"/>
          <p:cNvGrpSpPr/>
          <p:nvPr/>
        </p:nvGrpSpPr>
        <p:grpSpPr>
          <a:xfrm>
            <a:off x="8057034" y="-87480"/>
            <a:ext cx="6356013" cy="741530"/>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a:noFill/>
            </a:ln>
          </p:spPr>
        </p:sp>
        <p:sp>
          <p:nvSpPr>
            <p:cNvPr id="41" name="TextBox 41"/>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42" name="AutoShape 42"/>
          <p:cNvSpPr/>
          <p:nvPr/>
        </p:nvSpPr>
        <p:spPr>
          <a:xfrm>
            <a:off x="-476993" y="641350"/>
            <a:ext cx="8614194" cy="0"/>
          </a:xfrm>
          <a:prstGeom prst="line">
            <a:avLst/>
          </a:prstGeom>
          <a:ln w="38100" cap="flat">
            <a:solidFill>
              <a:schemeClr val="accent2"/>
            </a:solidFill>
            <a:prstDash val="solid"/>
            <a:headEnd type="none" w="sm" len="sm"/>
            <a:tailEnd type="none" w="sm" len="sm"/>
          </a:ln>
        </p:spPr>
      </p:sp>
      <p:sp>
        <p:nvSpPr>
          <p:cNvPr id="43" name="Freeform 43"/>
          <p:cNvSpPr/>
          <p:nvPr/>
        </p:nvSpPr>
        <p:spPr>
          <a:xfrm>
            <a:off x="9186298" y="5021965"/>
            <a:ext cx="601940" cy="60194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7" name="TextBox 38">
            <a:extLst>
              <a:ext uri="{FF2B5EF4-FFF2-40B4-BE49-F238E27FC236}">
                <a16:creationId xmlns:a16="http://schemas.microsoft.com/office/drawing/2014/main" id="{88DC5449-1F66-485E-91FC-874A9F582236}"/>
              </a:ext>
            </a:extLst>
          </p:cNvPr>
          <p:cNvSpPr txBox="1"/>
          <p:nvPr/>
        </p:nvSpPr>
        <p:spPr>
          <a:xfrm>
            <a:off x="1406328" y="4796819"/>
            <a:ext cx="4871642" cy="449354"/>
          </a:xfrm>
          <a:prstGeom prst="rect">
            <a:avLst/>
          </a:prstGeom>
        </p:spPr>
        <p:txBody>
          <a:bodyPr wrap="square" lIns="0" tIns="0" rIns="0" bIns="0" rtlCol="0" anchor="t">
            <a:spAutoFit/>
          </a:bodyPr>
          <a:lstStyle/>
          <a:p>
            <a:pPr>
              <a:lnSpc>
                <a:spcPts val="1849"/>
              </a:lnSpc>
              <a:spcBef>
                <a:spcPct val="0"/>
              </a:spcBef>
            </a:pPr>
            <a:r>
              <a:rPr lang="en-US" sz="1340" spc="131" dirty="0">
                <a:solidFill>
                  <a:srgbClr val="231F20"/>
                </a:solidFill>
                <a:latin typeface="Montserrat Light"/>
              </a:rPr>
              <a:t>Check their existing network and relationships in the Southern region</a:t>
            </a:r>
          </a:p>
        </p:txBody>
      </p:sp>
      <p:grpSp>
        <p:nvGrpSpPr>
          <p:cNvPr id="48" name="Group 7">
            <a:extLst>
              <a:ext uri="{FF2B5EF4-FFF2-40B4-BE49-F238E27FC236}">
                <a16:creationId xmlns:a16="http://schemas.microsoft.com/office/drawing/2014/main" id="{2E7CCB34-854D-42CB-9733-250A52E089A9}"/>
              </a:ext>
            </a:extLst>
          </p:cNvPr>
          <p:cNvGrpSpPr/>
          <p:nvPr/>
        </p:nvGrpSpPr>
        <p:grpSpPr>
          <a:xfrm>
            <a:off x="273376" y="2396551"/>
            <a:ext cx="720000" cy="540000"/>
            <a:chOff x="0" y="0"/>
            <a:chExt cx="812800" cy="812800"/>
          </a:xfrm>
        </p:grpSpPr>
        <p:sp>
          <p:nvSpPr>
            <p:cNvPr id="49" name="Freeform 8">
              <a:extLst>
                <a:ext uri="{FF2B5EF4-FFF2-40B4-BE49-F238E27FC236}">
                  <a16:creationId xmlns:a16="http://schemas.microsoft.com/office/drawing/2014/main" id="{1B86A6E4-3D96-485F-BD87-974ABABFA5D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50" name="TextBox 9">
              <a:extLst>
                <a:ext uri="{FF2B5EF4-FFF2-40B4-BE49-F238E27FC236}">
                  <a16:creationId xmlns:a16="http://schemas.microsoft.com/office/drawing/2014/main" id="{AA32C04E-A8F2-4737-9283-7BBEF1393065}"/>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
        <p:nvSpPr>
          <p:cNvPr id="51" name="Freeform 10">
            <a:extLst>
              <a:ext uri="{FF2B5EF4-FFF2-40B4-BE49-F238E27FC236}">
                <a16:creationId xmlns:a16="http://schemas.microsoft.com/office/drawing/2014/main" id="{02C9BC7E-4764-43F3-BEE1-E18302346CC5}"/>
              </a:ext>
            </a:extLst>
          </p:cNvPr>
          <p:cNvSpPr/>
          <p:nvPr/>
        </p:nvSpPr>
        <p:spPr>
          <a:xfrm>
            <a:off x="389221" y="2466284"/>
            <a:ext cx="504000" cy="39492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52" name="Group 11">
            <a:extLst>
              <a:ext uri="{FF2B5EF4-FFF2-40B4-BE49-F238E27FC236}">
                <a16:creationId xmlns:a16="http://schemas.microsoft.com/office/drawing/2014/main" id="{9CE54BD0-7084-4550-9169-BBAC2C4583C1}"/>
              </a:ext>
            </a:extLst>
          </p:cNvPr>
          <p:cNvGrpSpPr/>
          <p:nvPr/>
        </p:nvGrpSpPr>
        <p:grpSpPr>
          <a:xfrm>
            <a:off x="273376" y="3179611"/>
            <a:ext cx="720000" cy="540000"/>
            <a:chOff x="0" y="0"/>
            <a:chExt cx="812800" cy="812800"/>
          </a:xfrm>
        </p:grpSpPr>
        <p:sp>
          <p:nvSpPr>
            <p:cNvPr id="53" name="Freeform 12">
              <a:extLst>
                <a:ext uri="{FF2B5EF4-FFF2-40B4-BE49-F238E27FC236}">
                  <a16:creationId xmlns:a16="http://schemas.microsoft.com/office/drawing/2014/main" id="{C0D2757E-6E18-4F71-9305-13B5EF45CC61}"/>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54" name="TextBox 13">
              <a:extLst>
                <a:ext uri="{FF2B5EF4-FFF2-40B4-BE49-F238E27FC236}">
                  <a16:creationId xmlns:a16="http://schemas.microsoft.com/office/drawing/2014/main" id="{F7AA8042-B883-4564-9EF5-49354124DCFB}"/>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
        <p:nvSpPr>
          <p:cNvPr id="55" name="Freeform 14">
            <a:extLst>
              <a:ext uri="{FF2B5EF4-FFF2-40B4-BE49-F238E27FC236}">
                <a16:creationId xmlns:a16="http://schemas.microsoft.com/office/drawing/2014/main" id="{8D4FC935-13AB-45E5-8C7B-70B7502580FB}"/>
              </a:ext>
            </a:extLst>
          </p:cNvPr>
          <p:cNvSpPr/>
          <p:nvPr/>
        </p:nvSpPr>
        <p:spPr>
          <a:xfrm>
            <a:off x="404135" y="3264089"/>
            <a:ext cx="504000" cy="396000"/>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60" name="Group 11">
            <a:extLst>
              <a:ext uri="{FF2B5EF4-FFF2-40B4-BE49-F238E27FC236}">
                <a16:creationId xmlns:a16="http://schemas.microsoft.com/office/drawing/2014/main" id="{474F0249-D55B-4512-A859-576080211AA7}"/>
              </a:ext>
            </a:extLst>
          </p:cNvPr>
          <p:cNvGrpSpPr/>
          <p:nvPr/>
        </p:nvGrpSpPr>
        <p:grpSpPr>
          <a:xfrm>
            <a:off x="273376" y="5528790"/>
            <a:ext cx="720000" cy="540000"/>
            <a:chOff x="0" y="0"/>
            <a:chExt cx="812800" cy="812800"/>
          </a:xfrm>
        </p:grpSpPr>
        <p:sp>
          <p:nvSpPr>
            <p:cNvPr id="61" name="Freeform 12">
              <a:extLst>
                <a:ext uri="{FF2B5EF4-FFF2-40B4-BE49-F238E27FC236}">
                  <a16:creationId xmlns:a16="http://schemas.microsoft.com/office/drawing/2014/main" id="{6CC36028-D0A6-47DC-870D-FF75773D14F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62" name="TextBox 13">
              <a:extLst>
                <a:ext uri="{FF2B5EF4-FFF2-40B4-BE49-F238E27FC236}">
                  <a16:creationId xmlns:a16="http://schemas.microsoft.com/office/drawing/2014/main" id="{876C9387-F5A2-410B-8A22-45E839489F1D}"/>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grpSp>
        <p:nvGrpSpPr>
          <p:cNvPr id="64" name="Group 11">
            <a:extLst>
              <a:ext uri="{FF2B5EF4-FFF2-40B4-BE49-F238E27FC236}">
                <a16:creationId xmlns:a16="http://schemas.microsoft.com/office/drawing/2014/main" id="{BE89EE15-B6C5-4961-B91F-2E656DEF4C21}"/>
              </a:ext>
            </a:extLst>
          </p:cNvPr>
          <p:cNvGrpSpPr/>
          <p:nvPr/>
        </p:nvGrpSpPr>
        <p:grpSpPr>
          <a:xfrm>
            <a:off x="273376" y="3962671"/>
            <a:ext cx="720000" cy="540000"/>
            <a:chOff x="0" y="0"/>
            <a:chExt cx="812800" cy="812800"/>
          </a:xfrm>
        </p:grpSpPr>
        <p:sp>
          <p:nvSpPr>
            <p:cNvPr id="65" name="Freeform 12">
              <a:extLst>
                <a:ext uri="{FF2B5EF4-FFF2-40B4-BE49-F238E27FC236}">
                  <a16:creationId xmlns:a16="http://schemas.microsoft.com/office/drawing/2014/main" id="{136FFD31-0696-4B66-A933-022E6E6F6588}"/>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66" name="TextBox 13">
              <a:extLst>
                <a:ext uri="{FF2B5EF4-FFF2-40B4-BE49-F238E27FC236}">
                  <a16:creationId xmlns:a16="http://schemas.microsoft.com/office/drawing/2014/main" id="{3A037056-613D-41A6-9B5A-2E906CE520EC}"/>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grpSp>
        <p:nvGrpSpPr>
          <p:cNvPr id="69" name="Group 11">
            <a:extLst>
              <a:ext uri="{FF2B5EF4-FFF2-40B4-BE49-F238E27FC236}">
                <a16:creationId xmlns:a16="http://schemas.microsoft.com/office/drawing/2014/main" id="{E8E9C46A-68C1-4668-9AEB-5A18C527A4B3}"/>
              </a:ext>
            </a:extLst>
          </p:cNvPr>
          <p:cNvGrpSpPr/>
          <p:nvPr/>
        </p:nvGrpSpPr>
        <p:grpSpPr>
          <a:xfrm>
            <a:off x="273376" y="4745731"/>
            <a:ext cx="720000" cy="540000"/>
            <a:chOff x="0" y="0"/>
            <a:chExt cx="812800" cy="812800"/>
          </a:xfrm>
        </p:grpSpPr>
        <p:sp>
          <p:nvSpPr>
            <p:cNvPr id="70" name="Freeform 12">
              <a:extLst>
                <a:ext uri="{FF2B5EF4-FFF2-40B4-BE49-F238E27FC236}">
                  <a16:creationId xmlns:a16="http://schemas.microsoft.com/office/drawing/2014/main" id="{ECD7C9E5-89F3-4E29-AE75-A1EF4D86B61E}"/>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0101"/>
            </a:solidFill>
          </p:spPr>
        </p:sp>
        <p:sp>
          <p:nvSpPr>
            <p:cNvPr id="71" name="TextBox 13">
              <a:extLst>
                <a:ext uri="{FF2B5EF4-FFF2-40B4-BE49-F238E27FC236}">
                  <a16:creationId xmlns:a16="http://schemas.microsoft.com/office/drawing/2014/main" id="{448CA01B-032B-4285-9AF8-BCDF57E5EA44}"/>
                </a:ext>
              </a:extLst>
            </p:cNvPr>
            <p:cNvSpPr txBox="1"/>
            <p:nvPr/>
          </p:nvSpPr>
          <p:spPr>
            <a:xfrm>
              <a:off x="76200" y="57150"/>
              <a:ext cx="660400" cy="679450"/>
            </a:xfrm>
            <a:prstGeom prst="rect">
              <a:avLst/>
            </a:prstGeom>
          </p:spPr>
          <p:txBody>
            <a:bodyPr lIns="33867" tIns="33867" rIns="33867" bIns="33867" rtlCol="0" anchor="ctr"/>
            <a:lstStyle/>
            <a:p>
              <a:pPr algn="ctr">
                <a:lnSpc>
                  <a:spcPts val="1906"/>
                </a:lnSpc>
              </a:pPr>
              <a:endParaRPr sz="1200"/>
            </a:p>
          </p:txBody>
        </p:sp>
      </p:grpSp>
      <p:sp>
        <p:nvSpPr>
          <p:cNvPr id="72" name="TextBox 38">
            <a:extLst>
              <a:ext uri="{FF2B5EF4-FFF2-40B4-BE49-F238E27FC236}">
                <a16:creationId xmlns:a16="http://schemas.microsoft.com/office/drawing/2014/main" id="{BFCB98C1-B892-4138-922C-A248E6339FEE}"/>
              </a:ext>
            </a:extLst>
          </p:cNvPr>
          <p:cNvSpPr txBox="1"/>
          <p:nvPr/>
        </p:nvSpPr>
        <p:spPr>
          <a:xfrm>
            <a:off x="1436082" y="5589502"/>
            <a:ext cx="4871642" cy="449354"/>
          </a:xfrm>
          <a:prstGeom prst="rect">
            <a:avLst/>
          </a:prstGeom>
        </p:spPr>
        <p:txBody>
          <a:bodyPr wrap="square" lIns="0" tIns="0" rIns="0" bIns="0" rtlCol="0" anchor="t">
            <a:spAutoFit/>
          </a:bodyPr>
          <a:lstStyle/>
          <a:p>
            <a:pPr>
              <a:lnSpc>
                <a:spcPts val="1849"/>
              </a:lnSpc>
              <a:spcBef>
                <a:spcPct val="0"/>
              </a:spcBef>
            </a:pPr>
            <a:r>
              <a:rPr lang="en-US" sz="1340" spc="131" dirty="0">
                <a:solidFill>
                  <a:srgbClr val="231F20"/>
                </a:solidFill>
                <a:latin typeface="Montserrat Light"/>
              </a:rPr>
              <a:t>Review their track record with similar products and distribution efficiency</a:t>
            </a:r>
          </a:p>
        </p:txBody>
      </p:sp>
      <p:pic>
        <p:nvPicPr>
          <p:cNvPr id="56" name="object 3">
            <a:extLst>
              <a:ext uri="{FF2B5EF4-FFF2-40B4-BE49-F238E27FC236}">
                <a16:creationId xmlns:a16="http://schemas.microsoft.com/office/drawing/2014/main" id="{D2482856-ABEC-476B-A671-02683682502C}"/>
              </a:ext>
            </a:extLst>
          </p:cNvPr>
          <p:cNvPicPr/>
          <p:nvPr/>
        </p:nvPicPr>
        <p:blipFill>
          <a:blip r:embed="rId13" cstate="print"/>
          <a:stretch>
            <a:fillRect/>
          </a:stretch>
        </p:blipFill>
        <p:spPr>
          <a:xfrm>
            <a:off x="-10205" y="6819830"/>
            <a:ext cx="12188952" cy="170689"/>
          </a:xfrm>
          <a:prstGeom prst="rect">
            <a:avLst/>
          </a:prstGeom>
        </p:spPr>
      </p:pic>
      <p:sp>
        <p:nvSpPr>
          <p:cNvPr id="58" name="Freeform 12">
            <a:extLst>
              <a:ext uri="{FF2B5EF4-FFF2-40B4-BE49-F238E27FC236}">
                <a16:creationId xmlns:a16="http://schemas.microsoft.com/office/drawing/2014/main" id="{99279A2C-B20C-4837-8CE6-5234E1232DAB}"/>
              </a:ext>
            </a:extLst>
          </p:cNvPr>
          <p:cNvSpPr/>
          <p:nvPr/>
        </p:nvSpPr>
        <p:spPr>
          <a:xfrm>
            <a:off x="400250" y="4053493"/>
            <a:ext cx="504000" cy="396000"/>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59" name="Freeform 15">
            <a:extLst>
              <a:ext uri="{FF2B5EF4-FFF2-40B4-BE49-F238E27FC236}">
                <a16:creationId xmlns:a16="http://schemas.microsoft.com/office/drawing/2014/main" id="{0BEB52B0-B05D-4A84-B31D-E32A21C69B0E}"/>
              </a:ext>
            </a:extLst>
          </p:cNvPr>
          <p:cNvSpPr/>
          <p:nvPr/>
        </p:nvSpPr>
        <p:spPr>
          <a:xfrm>
            <a:off x="404134" y="4818918"/>
            <a:ext cx="504000" cy="396000"/>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63" name="Freeform 35">
            <a:extLst>
              <a:ext uri="{FF2B5EF4-FFF2-40B4-BE49-F238E27FC236}">
                <a16:creationId xmlns:a16="http://schemas.microsoft.com/office/drawing/2014/main" id="{DDD3B5E3-F209-490C-9AE2-225C1DC9C591}"/>
              </a:ext>
            </a:extLst>
          </p:cNvPr>
          <p:cNvSpPr/>
          <p:nvPr/>
        </p:nvSpPr>
        <p:spPr>
          <a:xfrm>
            <a:off x="406469" y="5566759"/>
            <a:ext cx="504000" cy="396000"/>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Freeform 2">
            <a:extLst>
              <a:ext uri="{FF2B5EF4-FFF2-40B4-BE49-F238E27FC236}">
                <a16:creationId xmlns:a16="http://schemas.microsoft.com/office/drawing/2014/main" id="{C5155D6B-960B-4445-8A69-0E8F60AB889D}"/>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NG" dirty="0"/>
          </a:p>
        </p:txBody>
      </p:sp>
      <p:sp>
        <p:nvSpPr>
          <p:cNvPr id="4" name="object 4"/>
          <p:cNvSpPr txBox="1"/>
          <p:nvPr/>
        </p:nvSpPr>
        <p:spPr>
          <a:xfrm>
            <a:off x="177248" y="2088355"/>
            <a:ext cx="2160000" cy="269304"/>
          </a:xfrm>
          <a:prstGeom prst="rect">
            <a:avLst/>
          </a:prstGeom>
          <a:solidFill>
            <a:srgbClr val="000000"/>
          </a:solidFill>
          <a:ln w="3175">
            <a:solidFill>
              <a:srgbClr val="000000"/>
            </a:solidFill>
          </a:ln>
        </p:spPr>
        <p:txBody>
          <a:bodyPr vert="horz" wrap="square" lIns="0" tIns="0" rIns="0" bIns="0" rtlCol="0">
            <a:spAutoFit/>
          </a:bodyPr>
          <a:lstStyle/>
          <a:p>
            <a:pPr marL="259715">
              <a:lnSpc>
                <a:spcPts val="2130"/>
              </a:lnSpc>
            </a:pPr>
            <a:r>
              <a:rPr lang="en-US" sz="1800" spc="-10" dirty="0">
                <a:solidFill>
                  <a:srgbClr val="FFFFFF"/>
                </a:solidFill>
                <a:latin typeface="Calibri"/>
                <a:cs typeface="Calibri"/>
              </a:rPr>
              <a:t>Direction</a:t>
            </a:r>
            <a:endParaRPr sz="1800" dirty="0">
              <a:latin typeface="Calibri"/>
              <a:cs typeface="Calibri"/>
            </a:endParaRPr>
          </a:p>
        </p:txBody>
      </p:sp>
      <p:sp>
        <p:nvSpPr>
          <p:cNvPr id="5" name="object 5"/>
          <p:cNvSpPr txBox="1"/>
          <p:nvPr/>
        </p:nvSpPr>
        <p:spPr>
          <a:xfrm>
            <a:off x="4686140" y="2088355"/>
            <a:ext cx="2484000" cy="269304"/>
          </a:xfrm>
          <a:prstGeom prst="rect">
            <a:avLst/>
          </a:prstGeom>
          <a:solidFill>
            <a:srgbClr val="000000"/>
          </a:solidFill>
          <a:ln w="3175">
            <a:solidFill>
              <a:srgbClr val="000000"/>
            </a:solidFill>
          </a:ln>
        </p:spPr>
        <p:txBody>
          <a:bodyPr vert="horz" wrap="square" lIns="0" tIns="0" rIns="0" bIns="0" rtlCol="0">
            <a:spAutoFit/>
          </a:bodyPr>
          <a:lstStyle/>
          <a:p>
            <a:pPr marL="426084" algn="ctr">
              <a:lnSpc>
                <a:spcPts val="2130"/>
              </a:lnSpc>
            </a:pPr>
            <a:endParaRPr sz="1800" dirty="0">
              <a:latin typeface="Calibri"/>
              <a:cs typeface="Calibri"/>
            </a:endParaRPr>
          </a:p>
        </p:txBody>
      </p:sp>
      <p:sp>
        <p:nvSpPr>
          <p:cNvPr id="6" name="object 6"/>
          <p:cNvSpPr txBox="1"/>
          <p:nvPr/>
        </p:nvSpPr>
        <p:spPr>
          <a:xfrm>
            <a:off x="2453171" y="2088355"/>
            <a:ext cx="2160000" cy="269304"/>
          </a:xfrm>
          <a:prstGeom prst="rect">
            <a:avLst/>
          </a:prstGeom>
          <a:solidFill>
            <a:srgbClr val="000000"/>
          </a:solidFill>
          <a:ln w="3175">
            <a:solidFill>
              <a:srgbClr val="000000"/>
            </a:solidFill>
          </a:ln>
        </p:spPr>
        <p:txBody>
          <a:bodyPr vert="horz" wrap="square" lIns="0" tIns="0" rIns="0" bIns="0" rtlCol="0">
            <a:spAutoFit/>
          </a:bodyPr>
          <a:lstStyle/>
          <a:p>
            <a:pPr marL="635" algn="ctr">
              <a:lnSpc>
                <a:spcPts val="2130"/>
              </a:lnSpc>
            </a:pPr>
            <a:endParaRPr sz="1800" dirty="0">
              <a:latin typeface="Calibri"/>
              <a:cs typeface="Calibri"/>
            </a:endParaRPr>
          </a:p>
        </p:txBody>
      </p:sp>
      <p:sp>
        <p:nvSpPr>
          <p:cNvPr id="8" name="object 8"/>
          <p:cNvSpPr txBox="1"/>
          <p:nvPr/>
        </p:nvSpPr>
        <p:spPr>
          <a:xfrm>
            <a:off x="9849427" y="2088355"/>
            <a:ext cx="2160000" cy="269304"/>
          </a:xfrm>
          <a:prstGeom prst="rect">
            <a:avLst/>
          </a:prstGeom>
          <a:solidFill>
            <a:srgbClr val="000000"/>
          </a:solidFill>
          <a:ln w="3175">
            <a:solidFill>
              <a:srgbClr val="000000"/>
            </a:solidFill>
          </a:ln>
        </p:spPr>
        <p:txBody>
          <a:bodyPr vert="horz" wrap="square" lIns="0" tIns="0" rIns="0" bIns="0" rtlCol="0">
            <a:spAutoFit/>
          </a:bodyPr>
          <a:lstStyle/>
          <a:p>
            <a:pPr marL="193675" algn="ctr">
              <a:lnSpc>
                <a:spcPts val="2130"/>
              </a:lnSpc>
            </a:pPr>
            <a:endParaRPr sz="1800" dirty="0">
              <a:latin typeface="Calibri"/>
              <a:cs typeface="Calibri"/>
            </a:endParaRPr>
          </a:p>
        </p:txBody>
      </p:sp>
      <p:sp>
        <p:nvSpPr>
          <p:cNvPr id="9" name="object 9"/>
          <p:cNvSpPr txBox="1"/>
          <p:nvPr/>
        </p:nvSpPr>
        <p:spPr>
          <a:xfrm>
            <a:off x="177248" y="2451078"/>
            <a:ext cx="2160000" cy="669414"/>
          </a:xfrm>
          <a:prstGeom prst="rect">
            <a:avLst/>
          </a:prstGeom>
          <a:solidFill>
            <a:srgbClr val="FF550D"/>
          </a:solidFill>
          <a:ln w="12700">
            <a:solidFill>
              <a:srgbClr val="6C1F01"/>
            </a:solidFill>
          </a:ln>
        </p:spPr>
        <p:txBody>
          <a:bodyPr vert="horz" wrap="square" lIns="0" tIns="175260" rIns="0" bIns="0" rtlCol="0">
            <a:spAutoFit/>
          </a:bodyPr>
          <a:lstStyle/>
          <a:p>
            <a:pPr marL="355600">
              <a:lnSpc>
                <a:spcPct val="100000"/>
              </a:lnSpc>
              <a:spcBef>
                <a:spcPts val="5"/>
              </a:spcBef>
            </a:pPr>
            <a:r>
              <a:rPr lang="en-US" sz="1600" spc="-10" dirty="0">
                <a:solidFill>
                  <a:srgbClr val="FFFFFF"/>
                </a:solidFill>
                <a:cs typeface="Calibri"/>
              </a:rPr>
              <a:t>Redefine Distribution Partnerships</a:t>
            </a:r>
          </a:p>
        </p:txBody>
      </p:sp>
      <p:sp>
        <p:nvSpPr>
          <p:cNvPr id="13" name="object 13"/>
          <p:cNvSpPr txBox="1"/>
          <p:nvPr/>
        </p:nvSpPr>
        <p:spPr>
          <a:xfrm>
            <a:off x="2446820" y="2451078"/>
            <a:ext cx="2160000" cy="670696"/>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Choose distributors with proven performance and strong regional connections</a:t>
            </a:r>
            <a:endParaRPr lang="en-US" sz="1400" dirty="0">
              <a:solidFill>
                <a:srgbClr val="010101"/>
              </a:solidFill>
              <a:latin typeface="Montserrat Light"/>
              <a:cs typeface="Calibri"/>
            </a:endParaRPr>
          </a:p>
          <a:p>
            <a:pPr marL="91440">
              <a:lnSpc>
                <a:spcPct val="100000"/>
              </a:lnSpc>
            </a:pPr>
            <a:endParaRPr lang="en-US" sz="300" dirty="0">
              <a:solidFill>
                <a:srgbClr val="010101"/>
              </a:solidFill>
              <a:latin typeface="Montserrat Light"/>
            </a:endParaRPr>
          </a:p>
        </p:txBody>
      </p:sp>
      <p:sp>
        <p:nvSpPr>
          <p:cNvPr id="22" name="object 22"/>
          <p:cNvSpPr txBox="1"/>
          <p:nvPr/>
        </p:nvSpPr>
        <p:spPr>
          <a:xfrm>
            <a:off x="9812133" y="2451078"/>
            <a:ext cx="2197294" cy="661720"/>
          </a:xfrm>
          <a:prstGeom prst="rect">
            <a:avLst/>
          </a:prstGeom>
          <a:ln w="9525">
            <a:solidFill>
              <a:srgbClr val="000000"/>
            </a:solidFill>
          </a:ln>
        </p:spPr>
        <p:txBody>
          <a:bodyPr vert="horz" wrap="square" lIns="0" tIns="0" rIns="0" bIns="0" rtlCol="0">
            <a:spAutoFit/>
          </a:bodyPr>
          <a:lstStyle/>
          <a:p>
            <a:pPr marL="90000">
              <a:lnSpc>
                <a:spcPct val="100000"/>
              </a:lnSpc>
            </a:pPr>
            <a:r>
              <a:rPr lang="en-US" sz="1200" dirty="0">
                <a:solidFill>
                  <a:srgbClr val="010101"/>
                </a:solidFill>
                <a:latin typeface="Montserrat Light"/>
              </a:rPr>
              <a:t>Implement SLAs with clear expectations for availability and performance.</a:t>
            </a:r>
            <a:endParaRPr lang="en-US" sz="1000" dirty="0">
              <a:solidFill>
                <a:srgbClr val="010101"/>
              </a:solidFill>
              <a:latin typeface="Montserrat Light"/>
            </a:endParaRPr>
          </a:p>
          <a:p>
            <a:pPr>
              <a:lnSpc>
                <a:spcPct val="100000"/>
              </a:lnSpc>
            </a:pPr>
            <a:endParaRPr lang="en-US" sz="300" dirty="0">
              <a:solidFill>
                <a:srgbClr val="010101"/>
              </a:solidFill>
              <a:latin typeface="Montserrat Light"/>
            </a:endParaRPr>
          </a:p>
          <a:p>
            <a:pPr>
              <a:lnSpc>
                <a:spcPct val="100000"/>
              </a:lnSpc>
            </a:pPr>
            <a:endParaRPr lang="en-US" sz="400" dirty="0">
              <a:solidFill>
                <a:srgbClr val="010101"/>
              </a:solidFill>
              <a:latin typeface="Montserrat Light"/>
            </a:endParaRPr>
          </a:p>
        </p:txBody>
      </p:sp>
      <p:sp>
        <p:nvSpPr>
          <p:cNvPr id="58" name="object 13">
            <a:extLst>
              <a:ext uri="{FF2B5EF4-FFF2-40B4-BE49-F238E27FC236}">
                <a16:creationId xmlns:a16="http://schemas.microsoft.com/office/drawing/2014/main" id="{7B01D1A8-C8D2-46ED-8AD3-3961984AEC0C}"/>
              </a:ext>
            </a:extLst>
          </p:cNvPr>
          <p:cNvSpPr txBox="1"/>
          <p:nvPr/>
        </p:nvSpPr>
        <p:spPr>
          <a:xfrm>
            <a:off x="4692365" y="2451078"/>
            <a:ext cx="2477775" cy="670696"/>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Consider working with multiple distributors to cover different parts of the Southern region and reduce risk.</a:t>
            </a:r>
          </a:p>
          <a:p>
            <a:pPr marL="91440">
              <a:lnSpc>
                <a:spcPct val="100000"/>
              </a:lnSpc>
            </a:pPr>
            <a:endParaRPr lang="en-US" sz="400" dirty="0">
              <a:solidFill>
                <a:srgbClr val="010101"/>
              </a:solidFill>
              <a:latin typeface="Montserrat Light"/>
            </a:endParaRPr>
          </a:p>
        </p:txBody>
      </p:sp>
      <p:sp>
        <p:nvSpPr>
          <p:cNvPr id="59" name="object 5">
            <a:extLst>
              <a:ext uri="{FF2B5EF4-FFF2-40B4-BE49-F238E27FC236}">
                <a16:creationId xmlns:a16="http://schemas.microsoft.com/office/drawing/2014/main" id="{46DB2A23-255A-4545-8B55-11299A2C866D}"/>
              </a:ext>
            </a:extLst>
          </p:cNvPr>
          <p:cNvSpPr txBox="1"/>
          <p:nvPr/>
        </p:nvSpPr>
        <p:spPr>
          <a:xfrm>
            <a:off x="7262584" y="2094533"/>
            <a:ext cx="2484000" cy="269304"/>
          </a:xfrm>
          <a:prstGeom prst="rect">
            <a:avLst/>
          </a:prstGeom>
          <a:solidFill>
            <a:srgbClr val="000000"/>
          </a:solidFill>
          <a:ln w="3175">
            <a:solidFill>
              <a:srgbClr val="000000"/>
            </a:solidFill>
          </a:ln>
        </p:spPr>
        <p:txBody>
          <a:bodyPr vert="horz" wrap="square" lIns="0" tIns="0" rIns="0" bIns="0" rtlCol="0">
            <a:spAutoFit/>
          </a:bodyPr>
          <a:lstStyle/>
          <a:p>
            <a:pPr marL="426084" algn="ctr">
              <a:lnSpc>
                <a:spcPts val="2130"/>
              </a:lnSpc>
            </a:pPr>
            <a:endParaRPr sz="1800" dirty="0">
              <a:latin typeface="Calibri"/>
              <a:cs typeface="Calibri"/>
            </a:endParaRPr>
          </a:p>
        </p:txBody>
      </p:sp>
      <p:sp>
        <p:nvSpPr>
          <p:cNvPr id="60" name="object 13">
            <a:extLst>
              <a:ext uri="{FF2B5EF4-FFF2-40B4-BE49-F238E27FC236}">
                <a16:creationId xmlns:a16="http://schemas.microsoft.com/office/drawing/2014/main" id="{42681984-6353-4DC4-ABB5-71B0489A216F}"/>
              </a:ext>
            </a:extLst>
          </p:cNvPr>
          <p:cNvSpPr txBox="1"/>
          <p:nvPr/>
        </p:nvSpPr>
        <p:spPr>
          <a:xfrm>
            <a:off x="7265911" y="2451078"/>
            <a:ext cx="2463449" cy="670696"/>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Define Key Performance Indicators (KPIs) such as delivery times, stock levels, and service quality</a:t>
            </a:r>
          </a:p>
          <a:p>
            <a:pPr marL="91440">
              <a:lnSpc>
                <a:spcPct val="100000"/>
              </a:lnSpc>
            </a:pPr>
            <a:endParaRPr lang="en-US" sz="300" dirty="0">
              <a:solidFill>
                <a:srgbClr val="010101"/>
              </a:solidFill>
              <a:latin typeface="Montserrat Light"/>
            </a:endParaRPr>
          </a:p>
        </p:txBody>
      </p:sp>
      <p:sp>
        <p:nvSpPr>
          <p:cNvPr id="61" name="object 9">
            <a:extLst>
              <a:ext uri="{FF2B5EF4-FFF2-40B4-BE49-F238E27FC236}">
                <a16:creationId xmlns:a16="http://schemas.microsoft.com/office/drawing/2014/main" id="{B81EC26F-EAA2-4BCF-9C9B-1015EEF89CEC}"/>
              </a:ext>
            </a:extLst>
          </p:cNvPr>
          <p:cNvSpPr txBox="1"/>
          <p:nvPr/>
        </p:nvSpPr>
        <p:spPr>
          <a:xfrm>
            <a:off x="177248" y="3196920"/>
            <a:ext cx="2160000" cy="669414"/>
          </a:xfrm>
          <a:prstGeom prst="rect">
            <a:avLst/>
          </a:prstGeom>
          <a:solidFill>
            <a:srgbClr val="FF550D"/>
          </a:solidFill>
          <a:ln w="12700">
            <a:solidFill>
              <a:srgbClr val="6C1F01"/>
            </a:solidFill>
          </a:ln>
        </p:spPr>
        <p:txBody>
          <a:bodyPr vert="horz" wrap="square" lIns="0" tIns="175260" rIns="0" bIns="0" rtlCol="0">
            <a:spAutoFit/>
          </a:bodyPr>
          <a:lstStyle/>
          <a:p>
            <a:pPr marL="355600">
              <a:lnSpc>
                <a:spcPct val="100000"/>
              </a:lnSpc>
              <a:spcBef>
                <a:spcPts val="5"/>
              </a:spcBef>
            </a:pPr>
            <a:r>
              <a:rPr lang="en-US" sz="1600" spc="-10" dirty="0">
                <a:solidFill>
                  <a:srgbClr val="FFFFFF"/>
                </a:solidFill>
                <a:cs typeface="Calibri"/>
              </a:rPr>
              <a:t>Logistics and Supply Chain Management</a:t>
            </a:r>
          </a:p>
        </p:txBody>
      </p:sp>
      <p:sp>
        <p:nvSpPr>
          <p:cNvPr id="62" name="object 13">
            <a:extLst>
              <a:ext uri="{FF2B5EF4-FFF2-40B4-BE49-F238E27FC236}">
                <a16:creationId xmlns:a16="http://schemas.microsoft.com/office/drawing/2014/main" id="{500FFC5C-32C3-4C5B-8165-9CA8A65A943F}"/>
              </a:ext>
            </a:extLst>
          </p:cNvPr>
          <p:cNvSpPr txBox="1"/>
          <p:nvPr/>
        </p:nvSpPr>
        <p:spPr>
          <a:xfrm>
            <a:off x="2446820" y="3195942"/>
            <a:ext cx="2160000" cy="670696"/>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Implement systems for real-time inventory tracking and demand forecasting</a:t>
            </a:r>
          </a:p>
          <a:p>
            <a:pPr marL="91440">
              <a:lnSpc>
                <a:spcPct val="100000"/>
              </a:lnSpc>
            </a:pPr>
            <a:endParaRPr lang="en-US" sz="400" dirty="0">
              <a:solidFill>
                <a:srgbClr val="010101"/>
              </a:solidFill>
              <a:latin typeface="Montserrat Light"/>
            </a:endParaRPr>
          </a:p>
        </p:txBody>
      </p:sp>
      <p:sp>
        <p:nvSpPr>
          <p:cNvPr id="64" name="object 13">
            <a:extLst>
              <a:ext uri="{FF2B5EF4-FFF2-40B4-BE49-F238E27FC236}">
                <a16:creationId xmlns:a16="http://schemas.microsoft.com/office/drawing/2014/main" id="{6551478C-67DF-42E7-A8E2-40253949C878}"/>
              </a:ext>
            </a:extLst>
          </p:cNvPr>
          <p:cNvSpPr txBox="1"/>
          <p:nvPr/>
        </p:nvSpPr>
        <p:spPr>
          <a:xfrm>
            <a:off x="4686014" y="3195942"/>
            <a:ext cx="2484126" cy="655308"/>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Maintain safety stock levels to mitigate the impact of supply chain disruptions..</a:t>
            </a:r>
          </a:p>
          <a:p>
            <a:pPr marL="91440">
              <a:lnSpc>
                <a:spcPct val="100000"/>
              </a:lnSpc>
            </a:pPr>
            <a:endParaRPr lang="en-US" sz="300" dirty="0">
              <a:solidFill>
                <a:srgbClr val="010101"/>
              </a:solidFill>
              <a:latin typeface="Montserrat Light"/>
            </a:endParaRPr>
          </a:p>
        </p:txBody>
      </p:sp>
      <p:sp>
        <p:nvSpPr>
          <p:cNvPr id="65" name="object 13">
            <a:extLst>
              <a:ext uri="{FF2B5EF4-FFF2-40B4-BE49-F238E27FC236}">
                <a16:creationId xmlns:a16="http://schemas.microsoft.com/office/drawing/2014/main" id="{F63356F2-4829-4AF8-B63F-E2697AB2AF01}"/>
              </a:ext>
            </a:extLst>
          </p:cNvPr>
          <p:cNvSpPr txBox="1"/>
          <p:nvPr/>
        </p:nvSpPr>
        <p:spPr>
          <a:xfrm>
            <a:off x="7265911" y="3195942"/>
            <a:ext cx="2463449" cy="670696"/>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Use data analytics to optimize delivery routes and reduce transit times</a:t>
            </a:r>
          </a:p>
          <a:p>
            <a:pPr marL="91440">
              <a:lnSpc>
                <a:spcPct val="100000"/>
              </a:lnSpc>
            </a:pPr>
            <a:endParaRPr lang="en-US" sz="400" dirty="0">
              <a:solidFill>
                <a:srgbClr val="010101"/>
              </a:solidFill>
              <a:latin typeface="Montserrat Light"/>
            </a:endParaRPr>
          </a:p>
        </p:txBody>
      </p:sp>
      <p:sp>
        <p:nvSpPr>
          <p:cNvPr id="66" name="object 9">
            <a:extLst>
              <a:ext uri="{FF2B5EF4-FFF2-40B4-BE49-F238E27FC236}">
                <a16:creationId xmlns:a16="http://schemas.microsoft.com/office/drawing/2014/main" id="{6D425ABC-A6DB-4BCF-8202-AFDAFFF578B4}"/>
              </a:ext>
            </a:extLst>
          </p:cNvPr>
          <p:cNvSpPr txBox="1"/>
          <p:nvPr/>
        </p:nvSpPr>
        <p:spPr>
          <a:xfrm>
            <a:off x="177248" y="4842492"/>
            <a:ext cx="2160000" cy="915635"/>
          </a:xfrm>
          <a:prstGeom prst="rect">
            <a:avLst/>
          </a:prstGeom>
          <a:solidFill>
            <a:srgbClr val="FF550D"/>
          </a:solidFill>
          <a:ln w="12700">
            <a:solidFill>
              <a:srgbClr val="6C1F01"/>
            </a:solidFill>
          </a:ln>
        </p:spPr>
        <p:txBody>
          <a:bodyPr vert="horz" wrap="square" lIns="0" tIns="175260" rIns="0" bIns="0" rtlCol="0">
            <a:spAutoFit/>
          </a:bodyPr>
          <a:lstStyle/>
          <a:p>
            <a:pPr marL="355600">
              <a:lnSpc>
                <a:spcPct val="100000"/>
              </a:lnSpc>
              <a:spcBef>
                <a:spcPts val="5"/>
              </a:spcBef>
            </a:pPr>
            <a:r>
              <a:rPr lang="en-US" sz="1600" spc="-10" dirty="0">
                <a:solidFill>
                  <a:srgbClr val="FFFFFF"/>
                </a:solidFill>
                <a:cs typeface="Calibri"/>
              </a:rPr>
              <a:t>Relationships with Retailers and Consumer</a:t>
            </a:r>
          </a:p>
        </p:txBody>
      </p:sp>
      <p:sp>
        <p:nvSpPr>
          <p:cNvPr id="67" name="object 13">
            <a:extLst>
              <a:ext uri="{FF2B5EF4-FFF2-40B4-BE49-F238E27FC236}">
                <a16:creationId xmlns:a16="http://schemas.microsoft.com/office/drawing/2014/main" id="{36C100E8-ECD0-476C-84B7-E1BB5E607AD2}"/>
              </a:ext>
            </a:extLst>
          </p:cNvPr>
          <p:cNvSpPr txBox="1"/>
          <p:nvPr/>
        </p:nvSpPr>
        <p:spPr>
          <a:xfrm>
            <a:off x="2446820" y="4842923"/>
            <a:ext cx="2137075" cy="916918"/>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Offer training for retailers on handling and promoting </a:t>
            </a:r>
            <a:r>
              <a:rPr lang="en-US" sz="1200" dirty="0" err="1">
                <a:solidFill>
                  <a:srgbClr val="010101"/>
                </a:solidFill>
                <a:latin typeface="Montserrat Light"/>
              </a:rPr>
              <a:t>Onga’s</a:t>
            </a:r>
            <a:r>
              <a:rPr lang="en-US" sz="1200" dirty="0">
                <a:solidFill>
                  <a:srgbClr val="010101"/>
                </a:solidFill>
                <a:latin typeface="Montserrat Light"/>
              </a:rPr>
              <a:t> products</a:t>
            </a:r>
          </a:p>
          <a:p>
            <a:pPr marL="91440">
              <a:lnSpc>
                <a:spcPct val="100000"/>
              </a:lnSpc>
            </a:pPr>
            <a:endParaRPr lang="en-US" sz="1400" dirty="0">
              <a:cs typeface="Calibri"/>
            </a:endParaRPr>
          </a:p>
          <a:p>
            <a:pPr marL="91440">
              <a:lnSpc>
                <a:spcPct val="100000"/>
              </a:lnSpc>
            </a:pPr>
            <a:endParaRPr lang="en-US" sz="600" dirty="0">
              <a:cs typeface="Calibri"/>
            </a:endParaRPr>
          </a:p>
        </p:txBody>
      </p:sp>
      <p:sp>
        <p:nvSpPr>
          <p:cNvPr id="69" name="object 13">
            <a:extLst>
              <a:ext uri="{FF2B5EF4-FFF2-40B4-BE49-F238E27FC236}">
                <a16:creationId xmlns:a16="http://schemas.microsoft.com/office/drawing/2014/main" id="{A44FB974-D496-49BB-B6DF-C5E43E758ADD}"/>
              </a:ext>
            </a:extLst>
          </p:cNvPr>
          <p:cNvSpPr txBox="1"/>
          <p:nvPr/>
        </p:nvSpPr>
        <p:spPr>
          <a:xfrm>
            <a:off x="4669440" y="4842923"/>
            <a:ext cx="2500700" cy="916918"/>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Provide incentives or promotional support to retailers who achieve sales targets or demonstrate high service levels</a:t>
            </a:r>
          </a:p>
          <a:p>
            <a:pPr marL="91440">
              <a:lnSpc>
                <a:spcPct val="100000"/>
              </a:lnSpc>
            </a:pPr>
            <a:endParaRPr lang="en-US" sz="600" dirty="0">
              <a:solidFill>
                <a:srgbClr val="010101"/>
              </a:solidFill>
              <a:latin typeface="Montserrat Light"/>
            </a:endParaRPr>
          </a:p>
          <a:p>
            <a:pPr marL="91440">
              <a:lnSpc>
                <a:spcPct val="100000"/>
              </a:lnSpc>
            </a:pPr>
            <a:endParaRPr lang="en-US" sz="200" dirty="0">
              <a:solidFill>
                <a:srgbClr val="010101"/>
              </a:solidFill>
              <a:latin typeface="Montserrat Light"/>
            </a:endParaRPr>
          </a:p>
        </p:txBody>
      </p:sp>
      <p:sp>
        <p:nvSpPr>
          <p:cNvPr id="70" name="object 13">
            <a:extLst>
              <a:ext uri="{FF2B5EF4-FFF2-40B4-BE49-F238E27FC236}">
                <a16:creationId xmlns:a16="http://schemas.microsoft.com/office/drawing/2014/main" id="{0189948B-2A05-47B8-A6CB-A362A4D23489}"/>
              </a:ext>
            </a:extLst>
          </p:cNvPr>
          <p:cNvSpPr txBox="1"/>
          <p:nvPr/>
        </p:nvSpPr>
        <p:spPr>
          <a:xfrm>
            <a:off x="7265911" y="4842923"/>
            <a:ext cx="2463449" cy="932307"/>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Launch targeted marketing campaigns in the Southern region to boost brand visibility and consumer loyalty</a:t>
            </a:r>
          </a:p>
          <a:p>
            <a:pPr marL="91440">
              <a:lnSpc>
                <a:spcPct val="100000"/>
              </a:lnSpc>
            </a:pPr>
            <a:endParaRPr lang="en-US" sz="1200" dirty="0">
              <a:solidFill>
                <a:srgbClr val="010101"/>
              </a:solidFill>
              <a:latin typeface="Montserrat Light"/>
            </a:endParaRPr>
          </a:p>
          <a:p>
            <a:pPr marL="91440">
              <a:lnSpc>
                <a:spcPct val="100000"/>
              </a:lnSpc>
            </a:pPr>
            <a:endParaRPr lang="en-US" sz="600" dirty="0">
              <a:solidFill>
                <a:srgbClr val="010101"/>
              </a:solidFill>
              <a:latin typeface="Montserrat Light"/>
            </a:endParaRPr>
          </a:p>
          <a:p>
            <a:pPr marL="91440">
              <a:lnSpc>
                <a:spcPct val="100000"/>
              </a:lnSpc>
            </a:pPr>
            <a:endParaRPr lang="en-US" sz="300" dirty="0">
              <a:solidFill>
                <a:srgbClr val="010101"/>
              </a:solidFill>
              <a:latin typeface="Montserrat Light"/>
            </a:endParaRPr>
          </a:p>
        </p:txBody>
      </p:sp>
      <p:sp>
        <p:nvSpPr>
          <p:cNvPr id="71" name="object 9">
            <a:extLst>
              <a:ext uri="{FF2B5EF4-FFF2-40B4-BE49-F238E27FC236}">
                <a16:creationId xmlns:a16="http://schemas.microsoft.com/office/drawing/2014/main" id="{123B06CD-CEDF-4447-8798-0086F9EBF5AC}"/>
              </a:ext>
            </a:extLst>
          </p:cNvPr>
          <p:cNvSpPr txBox="1"/>
          <p:nvPr/>
        </p:nvSpPr>
        <p:spPr>
          <a:xfrm>
            <a:off x="177248" y="3942762"/>
            <a:ext cx="2160000" cy="823302"/>
          </a:xfrm>
          <a:prstGeom prst="rect">
            <a:avLst/>
          </a:prstGeom>
          <a:solidFill>
            <a:srgbClr val="FF550D"/>
          </a:solidFill>
          <a:ln w="12700">
            <a:solidFill>
              <a:srgbClr val="6C1F01"/>
            </a:solidFill>
          </a:ln>
        </p:spPr>
        <p:txBody>
          <a:bodyPr vert="horz" wrap="square" lIns="0" tIns="175260" rIns="0" bIns="0" rtlCol="0">
            <a:spAutoFit/>
          </a:bodyPr>
          <a:lstStyle/>
          <a:p>
            <a:pPr marL="355600">
              <a:lnSpc>
                <a:spcPct val="100000"/>
              </a:lnSpc>
              <a:spcBef>
                <a:spcPts val="5"/>
              </a:spcBef>
            </a:pPr>
            <a:r>
              <a:rPr lang="en-US" sz="1600" spc="-10" dirty="0">
                <a:solidFill>
                  <a:srgbClr val="FFFFFF"/>
                </a:solidFill>
                <a:cs typeface="Calibri"/>
              </a:rPr>
              <a:t>Invest in Technology and Infrastructure</a:t>
            </a:r>
          </a:p>
          <a:p>
            <a:pPr marL="355600">
              <a:lnSpc>
                <a:spcPct val="100000"/>
              </a:lnSpc>
              <a:spcBef>
                <a:spcPts val="5"/>
              </a:spcBef>
            </a:pPr>
            <a:endParaRPr lang="en-US" sz="1000" spc="-10" dirty="0">
              <a:solidFill>
                <a:srgbClr val="FFFFFF"/>
              </a:solidFill>
              <a:cs typeface="Calibri"/>
            </a:endParaRPr>
          </a:p>
        </p:txBody>
      </p:sp>
      <p:sp>
        <p:nvSpPr>
          <p:cNvPr id="72" name="object 13">
            <a:extLst>
              <a:ext uri="{FF2B5EF4-FFF2-40B4-BE49-F238E27FC236}">
                <a16:creationId xmlns:a16="http://schemas.microsoft.com/office/drawing/2014/main" id="{7EA70885-52CA-4ED7-8672-A083E1751049}"/>
              </a:ext>
            </a:extLst>
          </p:cNvPr>
          <p:cNvSpPr txBox="1"/>
          <p:nvPr/>
        </p:nvSpPr>
        <p:spPr>
          <a:xfrm>
            <a:off x="2446820" y="3951884"/>
            <a:ext cx="2160000" cy="793807"/>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Implement Enterprise Resource Planning (ERP) systems for better coordination between </a:t>
            </a:r>
            <a:r>
              <a:rPr lang="en-US" sz="1200" dirty="0" err="1">
                <a:solidFill>
                  <a:srgbClr val="010101"/>
                </a:solidFill>
                <a:latin typeface="Montserrat Light"/>
              </a:rPr>
              <a:t>Onga</a:t>
            </a:r>
            <a:r>
              <a:rPr lang="en-US" sz="1200" dirty="0">
                <a:solidFill>
                  <a:srgbClr val="010101"/>
                </a:solidFill>
                <a:latin typeface="Montserrat Light"/>
              </a:rPr>
              <a:t> and its distributors</a:t>
            </a:r>
          </a:p>
        </p:txBody>
      </p:sp>
      <p:sp>
        <p:nvSpPr>
          <p:cNvPr id="74" name="object 13">
            <a:extLst>
              <a:ext uri="{FF2B5EF4-FFF2-40B4-BE49-F238E27FC236}">
                <a16:creationId xmlns:a16="http://schemas.microsoft.com/office/drawing/2014/main" id="{33DE6117-AF39-4010-9B60-7F48AE409E7B}"/>
              </a:ext>
            </a:extLst>
          </p:cNvPr>
          <p:cNvSpPr txBox="1"/>
          <p:nvPr/>
        </p:nvSpPr>
        <p:spPr>
          <a:xfrm>
            <a:off x="4686014" y="3951884"/>
            <a:ext cx="2484126" cy="793807"/>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Use mobile applications for real-time updates and communication with distributors.</a:t>
            </a:r>
          </a:p>
          <a:p>
            <a:pPr marL="91440">
              <a:lnSpc>
                <a:spcPct val="100000"/>
              </a:lnSpc>
            </a:pPr>
            <a:endParaRPr lang="en-US" sz="1200" dirty="0">
              <a:solidFill>
                <a:srgbClr val="010101"/>
              </a:solidFill>
              <a:latin typeface="Montserrat Light"/>
            </a:endParaRPr>
          </a:p>
        </p:txBody>
      </p:sp>
      <p:sp>
        <p:nvSpPr>
          <p:cNvPr id="75" name="object 13">
            <a:extLst>
              <a:ext uri="{FF2B5EF4-FFF2-40B4-BE49-F238E27FC236}">
                <a16:creationId xmlns:a16="http://schemas.microsoft.com/office/drawing/2014/main" id="{E7ED7FFA-2C4C-4A44-888E-D1871EAD9253}"/>
              </a:ext>
            </a:extLst>
          </p:cNvPr>
          <p:cNvSpPr txBox="1"/>
          <p:nvPr/>
        </p:nvSpPr>
        <p:spPr>
          <a:xfrm>
            <a:off x="7265911" y="3951884"/>
            <a:ext cx="2463449" cy="793807"/>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Invest in upgrading or establishing warehouse facilities in strategic locations.</a:t>
            </a:r>
          </a:p>
          <a:p>
            <a:pPr marL="91440">
              <a:lnSpc>
                <a:spcPct val="100000"/>
              </a:lnSpc>
            </a:pPr>
            <a:endParaRPr lang="en-US" sz="1200" dirty="0">
              <a:solidFill>
                <a:srgbClr val="010101"/>
              </a:solidFill>
              <a:latin typeface="Montserrat Light"/>
            </a:endParaRPr>
          </a:p>
        </p:txBody>
      </p:sp>
      <p:grpSp>
        <p:nvGrpSpPr>
          <p:cNvPr id="76" name="Group 6">
            <a:extLst>
              <a:ext uri="{FF2B5EF4-FFF2-40B4-BE49-F238E27FC236}">
                <a16:creationId xmlns:a16="http://schemas.microsoft.com/office/drawing/2014/main" id="{20874937-08AC-4F0A-9E3A-3C94CC3E711F}"/>
              </a:ext>
            </a:extLst>
          </p:cNvPr>
          <p:cNvGrpSpPr/>
          <p:nvPr/>
        </p:nvGrpSpPr>
        <p:grpSpPr>
          <a:xfrm>
            <a:off x="2459521" y="766112"/>
            <a:ext cx="2159999" cy="1591548"/>
            <a:chOff x="0" y="-19050"/>
            <a:chExt cx="812800" cy="1279043"/>
          </a:xfrm>
        </p:grpSpPr>
        <p:sp>
          <p:nvSpPr>
            <p:cNvPr id="77" name="Freeform 7">
              <a:extLst>
                <a:ext uri="{FF2B5EF4-FFF2-40B4-BE49-F238E27FC236}">
                  <a16:creationId xmlns:a16="http://schemas.microsoft.com/office/drawing/2014/main" id="{675D9DCF-2D7E-4151-BF52-7C4643C3F009}"/>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NG" dirty="0"/>
            </a:p>
          </p:txBody>
        </p:sp>
        <p:sp>
          <p:nvSpPr>
            <p:cNvPr id="78" name="TextBox 8">
              <a:extLst>
                <a:ext uri="{FF2B5EF4-FFF2-40B4-BE49-F238E27FC236}">
                  <a16:creationId xmlns:a16="http://schemas.microsoft.com/office/drawing/2014/main" id="{4120611B-233A-4E78-AA72-2EADDA410E61}"/>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sp>
        <p:nvSpPr>
          <p:cNvPr id="79" name="Freeform 38">
            <a:extLst>
              <a:ext uri="{FF2B5EF4-FFF2-40B4-BE49-F238E27FC236}">
                <a16:creationId xmlns:a16="http://schemas.microsoft.com/office/drawing/2014/main" id="{776953D4-D782-40EC-AF91-24332945284C}"/>
              </a:ext>
            </a:extLst>
          </p:cNvPr>
          <p:cNvSpPr/>
          <p:nvPr/>
        </p:nvSpPr>
        <p:spPr>
          <a:xfrm>
            <a:off x="3217225" y="1148431"/>
            <a:ext cx="719395" cy="707623"/>
          </a:xfrm>
          <a:custGeom>
            <a:avLst/>
            <a:gdLst/>
            <a:ahLst/>
            <a:cxnLst/>
            <a:rect l="l" t="t" r="r" b="b"/>
            <a:pathLst>
              <a:path w="1079092" h="1061434">
                <a:moveTo>
                  <a:pt x="0" y="0"/>
                </a:moveTo>
                <a:lnTo>
                  <a:pt x="1079091" y="0"/>
                </a:lnTo>
                <a:lnTo>
                  <a:pt x="1079091" y="1061433"/>
                </a:lnTo>
                <a:lnTo>
                  <a:pt x="0" y="10614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0" name="Group 6">
            <a:extLst>
              <a:ext uri="{FF2B5EF4-FFF2-40B4-BE49-F238E27FC236}">
                <a16:creationId xmlns:a16="http://schemas.microsoft.com/office/drawing/2014/main" id="{F4C7C9D2-3796-49FC-A5BC-6457F24B1638}"/>
              </a:ext>
            </a:extLst>
          </p:cNvPr>
          <p:cNvGrpSpPr/>
          <p:nvPr/>
        </p:nvGrpSpPr>
        <p:grpSpPr>
          <a:xfrm>
            <a:off x="4718870" y="766111"/>
            <a:ext cx="2436944" cy="1591548"/>
            <a:chOff x="0" y="-19050"/>
            <a:chExt cx="812800" cy="1279043"/>
          </a:xfrm>
        </p:grpSpPr>
        <p:sp>
          <p:nvSpPr>
            <p:cNvPr id="81" name="Freeform 7">
              <a:extLst>
                <a:ext uri="{FF2B5EF4-FFF2-40B4-BE49-F238E27FC236}">
                  <a16:creationId xmlns:a16="http://schemas.microsoft.com/office/drawing/2014/main" id="{44324257-2B53-4A1E-B76B-93B14570A256}"/>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NG" dirty="0"/>
            </a:p>
          </p:txBody>
        </p:sp>
        <p:sp>
          <p:nvSpPr>
            <p:cNvPr id="82" name="TextBox 8">
              <a:extLst>
                <a:ext uri="{FF2B5EF4-FFF2-40B4-BE49-F238E27FC236}">
                  <a16:creationId xmlns:a16="http://schemas.microsoft.com/office/drawing/2014/main" id="{0ED65395-D76A-4AF5-AE9D-F1655036E2B1}"/>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83" name="Group 6">
            <a:extLst>
              <a:ext uri="{FF2B5EF4-FFF2-40B4-BE49-F238E27FC236}">
                <a16:creationId xmlns:a16="http://schemas.microsoft.com/office/drawing/2014/main" id="{155A4435-64A6-4D1F-9AA9-B476685DB866}"/>
              </a:ext>
            </a:extLst>
          </p:cNvPr>
          <p:cNvGrpSpPr/>
          <p:nvPr/>
        </p:nvGrpSpPr>
        <p:grpSpPr>
          <a:xfrm>
            <a:off x="7269490" y="766111"/>
            <a:ext cx="2484000" cy="1591548"/>
            <a:chOff x="0" y="-19050"/>
            <a:chExt cx="812800" cy="1279043"/>
          </a:xfrm>
        </p:grpSpPr>
        <p:sp>
          <p:nvSpPr>
            <p:cNvPr id="84" name="Freeform 7">
              <a:extLst>
                <a:ext uri="{FF2B5EF4-FFF2-40B4-BE49-F238E27FC236}">
                  <a16:creationId xmlns:a16="http://schemas.microsoft.com/office/drawing/2014/main" id="{744913D1-D4BB-46CA-A332-ED86B75704A1}"/>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NG" dirty="0"/>
            </a:p>
          </p:txBody>
        </p:sp>
        <p:sp>
          <p:nvSpPr>
            <p:cNvPr id="85" name="TextBox 8">
              <a:extLst>
                <a:ext uri="{FF2B5EF4-FFF2-40B4-BE49-F238E27FC236}">
                  <a16:creationId xmlns:a16="http://schemas.microsoft.com/office/drawing/2014/main" id="{D47B540C-10FC-4BB9-BB1C-56B28F08C0B7}"/>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grpSp>
        <p:nvGrpSpPr>
          <p:cNvPr id="86" name="Group 6">
            <a:extLst>
              <a:ext uri="{FF2B5EF4-FFF2-40B4-BE49-F238E27FC236}">
                <a16:creationId xmlns:a16="http://schemas.microsoft.com/office/drawing/2014/main" id="{120E5D44-AF2A-4E53-8D6F-57307B01EF99}"/>
              </a:ext>
            </a:extLst>
          </p:cNvPr>
          <p:cNvGrpSpPr/>
          <p:nvPr/>
        </p:nvGrpSpPr>
        <p:grpSpPr>
          <a:xfrm>
            <a:off x="9849426" y="751369"/>
            <a:ext cx="2140946" cy="1591548"/>
            <a:chOff x="0" y="-19050"/>
            <a:chExt cx="812800" cy="1279043"/>
          </a:xfrm>
        </p:grpSpPr>
        <p:sp>
          <p:nvSpPr>
            <p:cNvPr id="87" name="Freeform 7">
              <a:extLst>
                <a:ext uri="{FF2B5EF4-FFF2-40B4-BE49-F238E27FC236}">
                  <a16:creationId xmlns:a16="http://schemas.microsoft.com/office/drawing/2014/main" id="{6E2EDB93-94F1-47DF-BEA6-B3598B81DBBD}"/>
                </a:ext>
              </a:extLst>
            </p:cNvPr>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a:solidFill>
                <a:srgbClr val="000000"/>
              </a:solidFill>
            </a:ln>
          </p:spPr>
          <p:txBody>
            <a:bodyPr/>
            <a:lstStyle/>
            <a:p>
              <a:endParaRPr lang="en-NG" dirty="0"/>
            </a:p>
          </p:txBody>
        </p:sp>
        <p:sp>
          <p:nvSpPr>
            <p:cNvPr id="88" name="TextBox 8">
              <a:extLst>
                <a:ext uri="{FF2B5EF4-FFF2-40B4-BE49-F238E27FC236}">
                  <a16:creationId xmlns:a16="http://schemas.microsoft.com/office/drawing/2014/main" id="{F3230B28-1A54-4712-9EA8-59E28B6104E5}"/>
                </a:ext>
              </a:extLst>
            </p:cNvPr>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sp>
        <p:nvSpPr>
          <p:cNvPr id="89" name="Freeform 35">
            <a:extLst>
              <a:ext uri="{FF2B5EF4-FFF2-40B4-BE49-F238E27FC236}">
                <a16:creationId xmlns:a16="http://schemas.microsoft.com/office/drawing/2014/main" id="{671CD603-C701-43F9-B470-934C4CBDEA3A}"/>
              </a:ext>
            </a:extLst>
          </p:cNvPr>
          <p:cNvSpPr/>
          <p:nvPr/>
        </p:nvSpPr>
        <p:spPr>
          <a:xfrm>
            <a:off x="5698764" y="1145197"/>
            <a:ext cx="526383" cy="650586"/>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0" name="Freeform 36">
            <a:extLst>
              <a:ext uri="{FF2B5EF4-FFF2-40B4-BE49-F238E27FC236}">
                <a16:creationId xmlns:a16="http://schemas.microsoft.com/office/drawing/2014/main" id="{1EF9CE55-D4D2-453D-9475-714E686B3720}"/>
              </a:ext>
            </a:extLst>
          </p:cNvPr>
          <p:cNvSpPr/>
          <p:nvPr/>
        </p:nvSpPr>
        <p:spPr>
          <a:xfrm>
            <a:off x="8071458" y="1145197"/>
            <a:ext cx="931563" cy="699519"/>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1" name="Freeform 37">
            <a:extLst>
              <a:ext uri="{FF2B5EF4-FFF2-40B4-BE49-F238E27FC236}">
                <a16:creationId xmlns:a16="http://schemas.microsoft.com/office/drawing/2014/main" id="{053DE0F0-D794-4193-BDB4-EE3A310213E7}"/>
              </a:ext>
            </a:extLst>
          </p:cNvPr>
          <p:cNvSpPr/>
          <p:nvPr/>
        </p:nvSpPr>
        <p:spPr>
          <a:xfrm>
            <a:off x="10565404" y="1133526"/>
            <a:ext cx="642718" cy="652205"/>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2" name="TextBox 27">
            <a:extLst>
              <a:ext uri="{FF2B5EF4-FFF2-40B4-BE49-F238E27FC236}">
                <a16:creationId xmlns:a16="http://schemas.microsoft.com/office/drawing/2014/main" id="{37262AA3-4C84-4C63-A1AF-A80273973382}"/>
              </a:ext>
            </a:extLst>
          </p:cNvPr>
          <p:cNvSpPr txBox="1"/>
          <p:nvPr/>
        </p:nvSpPr>
        <p:spPr>
          <a:xfrm>
            <a:off x="200173" y="-32626"/>
            <a:ext cx="7279121" cy="578235"/>
          </a:xfrm>
          <a:prstGeom prst="rect">
            <a:avLst/>
          </a:prstGeom>
        </p:spPr>
        <p:txBody>
          <a:bodyPr wrap="square" lIns="0" tIns="0" rIns="0" bIns="0" rtlCol="0" anchor="t">
            <a:spAutoFit/>
          </a:bodyPr>
          <a:lstStyle/>
          <a:p>
            <a:pPr>
              <a:lnSpc>
                <a:spcPts val="4861"/>
              </a:lnSpc>
              <a:spcBef>
                <a:spcPct val="0"/>
              </a:spcBef>
            </a:pPr>
            <a:r>
              <a:rPr lang="en-US" sz="3160" spc="123" dirty="0">
                <a:solidFill>
                  <a:srgbClr val="010101"/>
                </a:solidFill>
                <a:latin typeface="Archivo Black"/>
              </a:rPr>
              <a:t>Strategy Direction</a:t>
            </a:r>
          </a:p>
        </p:txBody>
      </p:sp>
      <p:cxnSp>
        <p:nvCxnSpPr>
          <p:cNvPr id="93" name="Straight Connector 92">
            <a:extLst>
              <a:ext uri="{FF2B5EF4-FFF2-40B4-BE49-F238E27FC236}">
                <a16:creationId xmlns:a16="http://schemas.microsoft.com/office/drawing/2014/main" id="{7317A790-D874-4C39-A71E-AB9BD79372D1}"/>
              </a:ext>
            </a:extLst>
          </p:cNvPr>
          <p:cNvCxnSpPr>
            <a:cxnSpLocks/>
          </p:cNvCxnSpPr>
          <p:nvPr/>
        </p:nvCxnSpPr>
        <p:spPr>
          <a:xfrm>
            <a:off x="1556" y="593352"/>
            <a:ext cx="10701562"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4" name="object 22">
            <a:extLst>
              <a:ext uri="{FF2B5EF4-FFF2-40B4-BE49-F238E27FC236}">
                <a16:creationId xmlns:a16="http://schemas.microsoft.com/office/drawing/2014/main" id="{3D90A749-FEE1-478C-A8D8-C8AF99AD99EE}"/>
              </a:ext>
            </a:extLst>
          </p:cNvPr>
          <p:cNvSpPr txBox="1"/>
          <p:nvPr/>
        </p:nvSpPr>
        <p:spPr>
          <a:xfrm>
            <a:off x="9812133" y="3195942"/>
            <a:ext cx="2197294" cy="677108"/>
          </a:xfrm>
          <a:prstGeom prst="rect">
            <a:avLst/>
          </a:prstGeom>
          <a:ln w="9525">
            <a:solidFill>
              <a:srgbClr val="000000"/>
            </a:solidFill>
          </a:ln>
        </p:spPr>
        <p:txBody>
          <a:bodyPr vert="horz" wrap="square" lIns="0" tIns="0" rIns="0" bIns="0" rtlCol="0">
            <a:spAutoFit/>
          </a:bodyPr>
          <a:lstStyle/>
          <a:p>
            <a:pPr marL="90000">
              <a:lnSpc>
                <a:spcPct val="100000"/>
              </a:lnSpc>
            </a:pPr>
            <a:r>
              <a:rPr lang="en-US" sz="1200" dirty="0">
                <a:solidFill>
                  <a:srgbClr val="010101"/>
                </a:solidFill>
                <a:latin typeface="Montserrat Light"/>
              </a:rPr>
              <a:t>Establish local warehouses or distribution centers to improve responsiveness.</a:t>
            </a:r>
          </a:p>
          <a:p>
            <a:pPr marL="90000">
              <a:lnSpc>
                <a:spcPct val="100000"/>
              </a:lnSpc>
            </a:pPr>
            <a:endParaRPr lang="en-US" sz="700" dirty="0">
              <a:solidFill>
                <a:srgbClr val="010101"/>
              </a:solidFill>
              <a:latin typeface="Montserrat Light"/>
            </a:endParaRPr>
          </a:p>
        </p:txBody>
      </p:sp>
      <p:sp>
        <p:nvSpPr>
          <p:cNvPr id="97" name="object 22">
            <a:extLst>
              <a:ext uri="{FF2B5EF4-FFF2-40B4-BE49-F238E27FC236}">
                <a16:creationId xmlns:a16="http://schemas.microsoft.com/office/drawing/2014/main" id="{D9668515-2162-4F34-8C31-3DD8BFF640F9}"/>
              </a:ext>
            </a:extLst>
          </p:cNvPr>
          <p:cNvSpPr txBox="1"/>
          <p:nvPr/>
        </p:nvSpPr>
        <p:spPr>
          <a:xfrm>
            <a:off x="9812133" y="4842923"/>
            <a:ext cx="2197294" cy="923330"/>
          </a:xfrm>
          <a:prstGeom prst="rect">
            <a:avLst/>
          </a:prstGeom>
          <a:ln w="9525">
            <a:solidFill>
              <a:srgbClr val="000000"/>
            </a:solidFill>
          </a:ln>
        </p:spPr>
        <p:txBody>
          <a:bodyPr vert="horz" wrap="square" lIns="0" tIns="0" rIns="0" bIns="0" rtlCol="0">
            <a:spAutoFit/>
          </a:bodyPr>
          <a:lstStyle/>
          <a:p>
            <a:pPr marL="91440">
              <a:lnSpc>
                <a:spcPct val="100000"/>
              </a:lnSpc>
            </a:pPr>
            <a:r>
              <a:rPr lang="en-US" sz="1200" dirty="0">
                <a:solidFill>
                  <a:srgbClr val="010101"/>
                </a:solidFill>
                <a:latin typeface="Montserrat Light"/>
              </a:rPr>
              <a:t>Create channels for consumer feedback to quickly address any issues related to product availability or quality</a:t>
            </a:r>
          </a:p>
          <a:p>
            <a:pPr marL="91440">
              <a:lnSpc>
                <a:spcPct val="100000"/>
              </a:lnSpc>
            </a:pPr>
            <a:endParaRPr lang="en-US" sz="900" dirty="0">
              <a:solidFill>
                <a:srgbClr val="010101"/>
              </a:solidFill>
              <a:latin typeface="Montserrat Light"/>
            </a:endParaRPr>
          </a:p>
          <a:p>
            <a:pPr marL="91440">
              <a:lnSpc>
                <a:spcPct val="100000"/>
              </a:lnSpc>
            </a:pPr>
            <a:endParaRPr lang="en-US" sz="300" dirty="0">
              <a:solidFill>
                <a:srgbClr val="010101"/>
              </a:solidFill>
              <a:latin typeface="Montserrat Light"/>
            </a:endParaRPr>
          </a:p>
        </p:txBody>
      </p:sp>
      <p:sp>
        <p:nvSpPr>
          <p:cNvPr id="98" name="object 22">
            <a:extLst>
              <a:ext uri="{FF2B5EF4-FFF2-40B4-BE49-F238E27FC236}">
                <a16:creationId xmlns:a16="http://schemas.microsoft.com/office/drawing/2014/main" id="{1AE27C57-52FE-4158-A3E6-A66A0FCEB8BF}"/>
              </a:ext>
            </a:extLst>
          </p:cNvPr>
          <p:cNvSpPr txBox="1"/>
          <p:nvPr/>
        </p:nvSpPr>
        <p:spPr>
          <a:xfrm>
            <a:off x="9812133" y="3951884"/>
            <a:ext cx="2197294" cy="784830"/>
          </a:xfrm>
          <a:prstGeom prst="rect">
            <a:avLst/>
          </a:prstGeom>
          <a:ln w="9525">
            <a:solidFill>
              <a:srgbClr val="000000"/>
            </a:solidFill>
          </a:ln>
        </p:spPr>
        <p:txBody>
          <a:bodyPr vert="horz" wrap="square" lIns="0" tIns="0" rIns="0" bIns="0" rtlCol="0">
            <a:spAutoFit/>
          </a:bodyPr>
          <a:lstStyle/>
          <a:p>
            <a:pPr marL="90000">
              <a:lnSpc>
                <a:spcPct val="100000"/>
              </a:lnSpc>
            </a:pPr>
            <a:r>
              <a:rPr lang="en-US" sz="1200" dirty="0">
                <a:solidFill>
                  <a:srgbClr val="010101"/>
                </a:solidFill>
                <a:latin typeface="Montserrat Light"/>
              </a:rPr>
              <a:t>Enhance or expand the transport fleet to ensure reliable deliveries</a:t>
            </a:r>
          </a:p>
          <a:p>
            <a:pPr>
              <a:lnSpc>
                <a:spcPct val="100000"/>
              </a:lnSpc>
            </a:pPr>
            <a:endParaRPr lang="en-US" sz="1200" dirty="0">
              <a:solidFill>
                <a:srgbClr val="010101"/>
              </a:solidFill>
              <a:latin typeface="Montserrat Light"/>
            </a:endParaRPr>
          </a:p>
          <a:p>
            <a:pPr>
              <a:lnSpc>
                <a:spcPct val="100000"/>
              </a:lnSpc>
            </a:pPr>
            <a:endParaRPr lang="en-US" sz="1100" dirty="0">
              <a:solidFill>
                <a:srgbClr val="010101"/>
              </a:solidFill>
              <a:latin typeface="Montserrat Light"/>
            </a:endParaRPr>
          </a:p>
          <a:p>
            <a:pPr>
              <a:lnSpc>
                <a:spcPct val="100000"/>
              </a:lnSpc>
            </a:pPr>
            <a:endParaRPr lang="en-US" sz="400" dirty="0">
              <a:solidFill>
                <a:srgbClr val="010101"/>
              </a:solidFill>
              <a:latin typeface="Montserrat Light"/>
            </a:endParaRPr>
          </a:p>
        </p:txBody>
      </p:sp>
      <p:pic>
        <p:nvPicPr>
          <p:cNvPr id="99" name="Picture 12" descr="Removal, Dumping and House Clearance Services - Bed Mattress Furniture  Warehouse .com">
            <a:extLst>
              <a:ext uri="{FF2B5EF4-FFF2-40B4-BE49-F238E27FC236}">
                <a16:creationId xmlns:a16="http://schemas.microsoft.com/office/drawing/2014/main" id="{4C88D481-6EE6-44F2-B75F-26220D1321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6916" y="704662"/>
            <a:ext cx="1313924" cy="1264076"/>
          </a:xfrm>
          <a:prstGeom prst="rect">
            <a:avLst/>
          </a:prstGeom>
          <a:noFill/>
          <a:extLst>
            <a:ext uri="{909E8E84-426E-40DD-AFC4-6F175D3DCCD1}">
              <a14:hiddenFill xmlns:a14="http://schemas.microsoft.com/office/drawing/2010/main">
                <a:solidFill>
                  <a:srgbClr val="FFFFFF"/>
                </a:solidFill>
              </a14:hiddenFill>
            </a:ext>
          </a:extLst>
        </p:spPr>
      </p:pic>
      <p:sp>
        <p:nvSpPr>
          <p:cNvPr id="100" name="object 9">
            <a:extLst>
              <a:ext uri="{FF2B5EF4-FFF2-40B4-BE49-F238E27FC236}">
                <a16:creationId xmlns:a16="http://schemas.microsoft.com/office/drawing/2014/main" id="{C0589498-9927-45AB-BDFB-49B980C7E846}"/>
              </a:ext>
            </a:extLst>
          </p:cNvPr>
          <p:cNvSpPr txBox="1"/>
          <p:nvPr/>
        </p:nvSpPr>
        <p:spPr>
          <a:xfrm>
            <a:off x="177248" y="5834554"/>
            <a:ext cx="2160000" cy="823302"/>
          </a:xfrm>
          <a:prstGeom prst="rect">
            <a:avLst/>
          </a:prstGeom>
          <a:solidFill>
            <a:srgbClr val="FF550D"/>
          </a:solidFill>
          <a:ln w="12700">
            <a:solidFill>
              <a:srgbClr val="6C1F01"/>
            </a:solidFill>
          </a:ln>
        </p:spPr>
        <p:txBody>
          <a:bodyPr vert="horz" wrap="square" lIns="0" tIns="175260" rIns="0" bIns="0" rtlCol="0">
            <a:spAutoFit/>
          </a:bodyPr>
          <a:lstStyle/>
          <a:p>
            <a:pPr marL="355600">
              <a:lnSpc>
                <a:spcPct val="100000"/>
              </a:lnSpc>
              <a:spcBef>
                <a:spcPts val="5"/>
              </a:spcBef>
            </a:pPr>
            <a:r>
              <a:rPr lang="en-US" sz="1600" spc="-10" dirty="0">
                <a:solidFill>
                  <a:srgbClr val="FFFFFF"/>
                </a:solidFill>
                <a:cs typeface="Calibri"/>
              </a:rPr>
              <a:t>Monitor, Evaluate, and Adapt</a:t>
            </a:r>
          </a:p>
          <a:p>
            <a:pPr marL="355600">
              <a:lnSpc>
                <a:spcPct val="100000"/>
              </a:lnSpc>
              <a:spcBef>
                <a:spcPts val="5"/>
              </a:spcBef>
            </a:pPr>
            <a:endParaRPr lang="en-US" sz="1000" spc="-10" dirty="0">
              <a:solidFill>
                <a:srgbClr val="FFFFFF"/>
              </a:solidFill>
              <a:cs typeface="Calibri"/>
            </a:endParaRPr>
          </a:p>
        </p:txBody>
      </p:sp>
      <p:sp>
        <p:nvSpPr>
          <p:cNvPr id="101" name="object 13">
            <a:extLst>
              <a:ext uri="{FF2B5EF4-FFF2-40B4-BE49-F238E27FC236}">
                <a16:creationId xmlns:a16="http://schemas.microsoft.com/office/drawing/2014/main" id="{781E14FF-9CE5-49E9-BD4C-AF9D439E2FBF}"/>
              </a:ext>
            </a:extLst>
          </p:cNvPr>
          <p:cNvSpPr txBox="1"/>
          <p:nvPr/>
        </p:nvSpPr>
        <p:spPr>
          <a:xfrm>
            <a:off x="2446820" y="5834554"/>
            <a:ext cx="2160000" cy="793807"/>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Schedule regular meetings with distributors to review performance and address any issues</a:t>
            </a:r>
          </a:p>
        </p:txBody>
      </p:sp>
      <p:sp>
        <p:nvSpPr>
          <p:cNvPr id="102" name="object 13">
            <a:extLst>
              <a:ext uri="{FF2B5EF4-FFF2-40B4-BE49-F238E27FC236}">
                <a16:creationId xmlns:a16="http://schemas.microsoft.com/office/drawing/2014/main" id="{86D078C1-5F01-47C0-AB69-5C840FAE5371}"/>
              </a:ext>
            </a:extLst>
          </p:cNvPr>
          <p:cNvSpPr txBox="1"/>
          <p:nvPr/>
        </p:nvSpPr>
        <p:spPr>
          <a:xfrm>
            <a:off x="4686014" y="5834554"/>
            <a:ext cx="2500700" cy="793807"/>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Continuously analyze sales data, distribution performance, and market trends to identify areas for improvement</a:t>
            </a:r>
          </a:p>
        </p:txBody>
      </p:sp>
      <p:sp>
        <p:nvSpPr>
          <p:cNvPr id="103" name="object 13">
            <a:extLst>
              <a:ext uri="{FF2B5EF4-FFF2-40B4-BE49-F238E27FC236}">
                <a16:creationId xmlns:a16="http://schemas.microsoft.com/office/drawing/2014/main" id="{1DD72BF8-C126-4A10-A865-879AE55B9468}"/>
              </a:ext>
            </a:extLst>
          </p:cNvPr>
          <p:cNvSpPr txBox="1"/>
          <p:nvPr/>
        </p:nvSpPr>
        <p:spPr>
          <a:xfrm>
            <a:off x="7265911" y="5834554"/>
            <a:ext cx="2463449" cy="793807"/>
          </a:xfrm>
          <a:prstGeom prst="rect">
            <a:avLst/>
          </a:prstGeom>
          <a:ln w="9525">
            <a:solidFill>
              <a:srgbClr val="000000"/>
            </a:solidFill>
          </a:ln>
        </p:spPr>
        <p:txBody>
          <a:bodyPr vert="horz" wrap="square" lIns="0" tIns="54610" rIns="0" bIns="0" rtlCol="0">
            <a:spAutoFit/>
          </a:bodyPr>
          <a:lstStyle/>
          <a:p>
            <a:pPr marL="91440">
              <a:lnSpc>
                <a:spcPct val="100000"/>
              </a:lnSpc>
            </a:pPr>
            <a:r>
              <a:rPr lang="en-US" sz="1200" dirty="0">
                <a:solidFill>
                  <a:srgbClr val="010101"/>
                </a:solidFill>
                <a:latin typeface="Montserrat Light"/>
              </a:rPr>
              <a:t>Be prepared to adjust the distribution strategy based on performance data and market changes</a:t>
            </a:r>
          </a:p>
          <a:p>
            <a:pPr marL="91440">
              <a:lnSpc>
                <a:spcPct val="100000"/>
              </a:lnSpc>
            </a:pPr>
            <a:endParaRPr lang="en-US" sz="1200" dirty="0">
              <a:solidFill>
                <a:srgbClr val="010101"/>
              </a:solidFill>
              <a:latin typeface="Montserrat Light"/>
            </a:endParaRPr>
          </a:p>
        </p:txBody>
      </p:sp>
      <p:sp>
        <p:nvSpPr>
          <p:cNvPr id="104" name="object 22">
            <a:extLst>
              <a:ext uri="{FF2B5EF4-FFF2-40B4-BE49-F238E27FC236}">
                <a16:creationId xmlns:a16="http://schemas.microsoft.com/office/drawing/2014/main" id="{4627FE82-47CF-406D-9F3B-BDD7CDF985E8}"/>
              </a:ext>
            </a:extLst>
          </p:cNvPr>
          <p:cNvSpPr txBox="1"/>
          <p:nvPr/>
        </p:nvSpPr>
        <p:spPr>
          <a:xfrm>
            <a:off x="9812133" y="5834554"/>
            <a:ext cx="2197294" cy="800219"/>
          </a:xfrm>
          <a:prstGeom prst="rect">
            <a:avLst/>
          </a:prstGeom>
          <a:ln w="9525">
            <a:solidFill>
              <a:srgbClr val="000000"/>
            </a:solidFill>
          </a:ln>
        </p:spPr>
        <p:txBody>
          <a:bodyPr vert="horz" wrap="square" lIns="0" tIns="0" rIns="0" bIns="0" rtlCol="0">
            <a:spAutoFit/>
          </a:bodyPr>
          <a:lstStyle/>
          <a:p>
            <a:pPr marL="90000">
              <a:lnSpc>
                <a:spcPct val="100000"/>
              </a:lnSpc>
            </a:pPr>
            <a:r>
              <a:rPr lang="en-US" sz="1200" dirty="0">
                <a:solidFill>
                  <a:srgbClr val="010101"/>
                </a:solidFill>
                <a:latin typeface="Montserrat Light"/>
              </a:rPr>
              <a:t>Implement a process for continuous improvement based on feedback and performance metrics</a:t>
            </a:r>
          </a:p>
          <a:p>
            <a:pPr>
              <a:lnSpc>
                <a:spcPct val="100000"/>
              </a:lnSpc>
            </a:pPr>
            <a:endParaRPr lang="en-US" sz="400" dirty="0">
              <a:solidFill>
                <a:srgbClr val="010101"/>
              </a:solidFill>
              <a:latin typeface="Montserrat Light"/>
            </a:endParaRPr>
          </a:p>
        </p:txBody>
      </p:sp>
      <p:pic>
        <p:nvPicPr>
          <p:cNvPr id="106" name="object 3">
            <a:extLst>
              <a:ext uri="{FF2B5EF4-FFF2-40B4-BE49-F238E27FC236}">
                <a16:creationId xmlns:a16="http://schemas.microsoft.com/office/drawing/2014/main" id="{9FFAE9E1-C801-44BC-93A5-3BE60F81CC6D}"/>
              </a:ext>
            </a:extLst>
          </p:cNvPr>
          <p:cNvPicPr/>
          <p:nvPr/>
        </p:nvPicPr>
        <p:blipFill>
          <a:blip r:embed="rId12" cstate="print"/>
          <a:stretch>
            <a:fillRect/>
          </a:stretch>
        </p:blipFill>
        <p:spPr>
          <a:xfrm>
            <a:off x="-10205" y="6819830"/>
            <a:ext cx="12188952" cy="1706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723411" y="4872407"/>
            <a:ext cx="2874575" cy="428773"/>
            <a:chOff x="-714713" y="0"/>
            <a:chExt cx="5749150" cy="857547"/>
          </a:xfrm>
        </p:grpSpPr>
        <p:grpSp>
          <p:nvGrpSpPr>
            <p:cNvPr id="4" name="Group 4"/>
            <p:cNvGrpSpPr>
              <a:grpSpLocks noChangeAspect="1"/>
            </p:cNvGrpSpPr>
            <p:nvPr/>
          </p:nvGrpSpPr>
          <p:grpSpPr>
            <a:xfrm>
              <a:off x="-714713" y="0"/>
              <a:ext cx="5749150" cy="857547"/>
              <a:chOff x="-1881756" y="0"/>
              <a:chExt cx="15136834" cy="2257821"/>
            </a:xfrm>
          </p:grpSpPr>
          <p:sp>
            <p:nvSpPr>
              <p:cNvPr id="5" name="Freeform 5"/>
              <p:cNvSpPr/>
              <p:nvPr/>
            </p:nvSpPr>
            <p:spPr>
              <a:xfrm>
                <a:off x="-1881756" y="0"/>
                <a:ext cx="10571728" cy="2257820"/>
              </a:xfrm>
              <a:custGeom>
                <a:avLst/>
                <a:gdLst/>
                <a:ahLst/>
                <a:cxnLst/>
                <a:rect l="l" t="t" r="r" b="b"/>
                <a:pathLst>
                  <a:path w="105717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moveTo>
                      <a:pt x="8619649" y="0"/>
                    </a:moveTo>
                    <a:cubicBezTo>
                      <a:pt x="8502748" y="0"/>
                      <a:pt x="8407982" y="94766"/>
                      <a:pt x="8407982" y="211667"/>
                    </a:cubicBezTo>
                    <a:lnTo>
                      <a:pt x="8407982" y="282222"/>
                    </a:lnTo>
                    <a:cubicBezTo>
                      <a:pt x="8407982" y="399122"/>
                      <a:pt x="8502748" y="493889"/>
                      <a:pt x="8619649" y="493889"/>
                    </a:cubicBezTo>
                    <a:cubicBezTo>
                      <a:pt x="8736550" y="493889"/>
                      <a:pt x="8831316" y="399122"/>
                      <a:pt x="8831316" y="282222"/>
                    </a:cubicBezTo>
                    <a:lnTo>
                      <a:pt x="8831316" y="211667"/>
                    </a:lnTo>
                    <a:cubicBezTo>
                      <a:pt x="8831316" y="94766"/>
                      <a:pt x="8736550" y="0"/>
                      <a:pt x="8619649" y="0"/>
                    </a:cubicBezTo>
                    <a:moveTo>
                      <a:pt x="8400433" y="969998"/>
                    </a:moveTo>
                    <a:cubicBezTo>
                      <a:pt x="8401632" y="961884"/>
                      <a:pt x="8390203" y="958709"/>
                      <a:pt x="8387028" y="966258"/>
                    </a:cubicBezTo>
                    <a:lnTo>
                      <a:pt x="8233004" y="1325598"/>
                    </a:lnTo>
                    <a:cubicBezTo>
                      <a:pt x="8210748" y="1377518"/>
                      <a:pt x="8159672" y="1411161"/>
                      <a:pt x="8103182" y="1411111"/>
                    </a:cubicBezTo>
                    <a:lnTo>
                      <a:pt x="8038130" y="1411111"/>
                    </a:lnTo>
                    <a:cubicBezTo>
                      <a:pt x="8026266" y="1411122"/>
                      <a:pt x="8015191" y="1405168"/>
                      <a:pt x="8008655" y="1395265"/>
                    </a:cubicBezTo>
                    <a:cubicBezTo>
                      <a:pt x="8002120" y="1385363"/>
                      <a:pt x="8001000" y="1372839"/>
                      <a:pt x="8005675" y="1361934"/>
                    </a:cubicBezTo>
                    <a:lnTo>
                      <a:pt x="8196316" y="917222"/>
                    </a:lnTo>
                    <a:lnTo>
                      <a:pt x="8266448" y="741821"/>
                    </a:lnTo>
                    <a:cubicBezTo>
                      <a:pt x="8309318" y="634683"/>
                      <a:pt x="8413094" y="564437"/>
                      <a:pt x="8528491" y="564444"/>
                    </a:cubicBezTo>
                    <a:lnTo>
                      <a:pt x="8710807" y="564444"/>
                    </a:lnTo>
                    <a:cubicBezTo>
                      <a:pt x="8826204" y="564437"/>
                      <a:pt x="8929980" y="634683"/>
                      <a:pt x="8972850" y="741821"/>
                    </a:cubicBezTo>
                    <a:lnTo>
                      <a:pt x="9042982" y="917222"/>
                    </a:lnTo>
                    <a:lnTo>
                      <a:pt x="9233553" y="1361934"/>
                    </a:lnTo>
                    <a:cubicBezTo>
                      <a:pt x="9238228" y="1372839"/>
                      <a:pt x="9237107" y="1385363"/>
                      <a:pt x="9230572" y="1395265"/>
                    </a:cubicBezTo>
                    <a:cubicBezTo>
                      <a:pt x="9224037" y="1405168"/>
                      <a:pt x="9212962" y="1411122"/>
                      <a:pt x="9201097" y="1411111"/>
                    </a:cubicBezTo>
                    <a:lnTo>
                      <a:pt x="9136045" y="1411111"/>
                    </a:lnTo>
                    <a:cubicBezTo>
                      <a:pt x="9079607" y="1411105"/>
                      <a:pt x="9028601" y="1377471"/>
                      <a:pt x="9006364" y="1325598"/>
                    </a:cubicBezTo>
                    <a:lnTo>
                      <a:pt x="8852341" y="966258"/>
                    </a:lnTo>
                    <a:cubicBezTo>
                      <a:pt x="8849095" y="958709"/>
                      <a:pt x="8837736" y="961884"/>
                      <a:pt x="8838865" y="969998"/>
                    </a:cubicBezTo>
                    <a:lnTo>
                      <a:pt x="8901871" y="1411111"/>
                    </a:lnTo>
                    <a:lnTo>
                      <a:pt x="8969252" y="2219607"/>
                    </a:lnTo>
                    <a:cubicBezTo>
                      <a:pt x="8970060" y="2229429"/>
                      <a:pt x="8966722" y="2239141"/>
                      <a:pt x="8960048" y="2246392"/>
                    </a:cubicBezTo>
                    <a:cubicBezTo>
                      <a:pt x="8953374" y="2253643"/>
                      <a:pt x="8943970" y="2257771"/>
                      <a:pt x="8934115" y="2257778"/>
                    </a:cubicBezTo>
                    <a:lnTo>
                      <a:pt x="8880281" y="2257778"/>
                    </a:lnTo>
                    <a:cubicBezTo>
                      <a:pt x="8811299" y="2257786"/>
                      <a:pt x="8752422" y="2207921"/>
                      <a:pt x="8741075" y="2139879"/>
                    </a:cubicBezTo>
                    <a:lnTo>
                      <a:pt x="8626704" y="1452880"/>
                    </a:lnTo>
                    <a:cubicBezTo>
                      <a:pt x="8625364" y="1444978"/>
                      <a:pt x="8614075" y="1444978"/>
                      <a:pt x="8612735" y="1452880"/>
                    </a:cubicBezTo>
                    <a:lnTo>
                      <a:pt x="8498294" y="2139879"/>
                    </a:lnTo>
                    <a:cubicBezTo>
                      <a:pt x="8486942" y="2207948"/>
                      <a:pt x="8428025" y="2257821"/>
                      <a:pt x="8359017" y="2257778"/>
                    </a:cubicBezTo>
                    <a:lnTo>
                      <a:pt x="8305183" y="2257778"/>
                    </a:lnTo>
                    <a:cubicBezTo>
                      <a:pt x="8295328" y="2257771"/>
                      <a:pt x="8285924" y="2253643"/>
                      <a:pt x="8279250" y="2246392"/>
                    </a:cubicBezTo>
                    <a:cubicBezTo>
                      <a:pt x="8272576" y="2239141"/>
                      <a:pt x="8269238" y="2229429"/>
                      <a:pt x="8270046" y="2219607"/>
                    </a:cubicBezTo>
                    <a:lnTo>
                      <a:pt x="8337427" y="1411111"/>
                    </a:lnTo>
                    <a:lnTo>
                      <a:pt x="8400433" y="969998"/>
                    </a:lnTo>
                    <a:moveTo>
                      <a:pt x="9953149" y="0"/>
                    </a:moveTo>
                    <a:cubicBezTo>
                      <a:pt x="9836248" y="0"/>
                      <a:pt x="9741482" y="94766"/>
                      <a:pt x="9741482" y="211667"/>
                    </a:cubicBezTo>
                    <a:lnTo>
                      <a:pt x="9741482" y="282222"/>
                    </a:lnTo>
                    <a:cubicBezTo>
                      <a:pt x="9741482" y="399122"/>
                      <a:pt x="9836248" y="493889"/>
                      <a:pt x="9953149" y="493889"/>
                    </a:cubicBezTo>
                    <a:cubicBezTo>
                      <a:pt x="10070050" y="493889"/>
                      <a:pt x="10164816" y="399122"/>
                      <a:pt x="10164816" y="282222"/>
                    </a:cubicBezTo>
                    <a:lnTo>
                      <a:pt x="10164816" y="211667"/>
                    </a:lnTo>
                    <a:cubicBezTo>
                      <a:pt x="10164816" y="94766"/>
                      <a:pt x="10070050" y="0"/>
                      <a:pt x="9953149" y="0"/>
                    </a:cubicBezTo>
                    <a:moveTo>
                      <a:pt x="9733933" y="969998"/>
                    </a:moveTo>
                    <a:cubicBezTo>
                      <a:pt x="9735132" y="961884"/>
                      <a:pt x="9723703" y="958709"/>
                      <a:pt x="9720528" y="966258"/>
                    </a:cubicBezTo>
                    <a:lnTo>
                      <a:pt x="9566504" y="1325598"/>
                    </a:lnTo>
                    <a:cubicBezTo>
                      <a:pt x="9544248" y="1377518"/>
                      <a:pt x="9493172" y="1411161"/>
                      <a:pt x="9436682" y="1411111"/>
                    </a:cubicBezTo>
                    <a:lnTo>
                      <a:pt x="9371630" y="1411111"/>
                    </a:lnTo>
                    <a:cubicBezTo>
                      <a:pt x="9359766" y="1411122"/>
                      <a:pt x="9348691" y="1405168"/>
                      <a:pt x="9342155" y="1395265"/>
                    </a:cubicBezTo>
                    <a:cubicBezTo>
                      <a:pt x="9335620" y="1385363"/>
                      <a:pt x="9334500" y="1372839"/>
                      <a:pt x="9339175" y="1361934"/>
                    </a:cubicBezTo>
                    <a:lnTo>
                      <a:pt x="9529816" y="917222"/>
                    </a:lnTo>
                    <a:lnTo>
                      <a:pt x="9599948" y="741821"/>
                    </a:lnTo>
                    <a:cubicBezTo>
                      <a:pt x="9642818" y="634683"/>
                      <a:pt x="9746594" y="564437"/>
                      <a:pt x="9861991" y="564444"/>
                    </a:cubicBezTo>
                    <a:lnTo>
                      <a:pt x="10044307" y="564444"/>
                    </a:lnTo>
                    <a:cubicBezTo>
                      <a:pt x="10159704" y="564437"/>
                      <a:pt x="10263480" y="634683"/>
                      <a:pt x="10306350" y="741821"/>
                    </a:cubicBezTo>
                    <a:lnTo>
                      <a:pt x="10376482" y="917222"/>
                    </a:lnTo>
                    <a:lnTo>
                      <a:pt x="10567053" y="1361934"/>
                    </a:lnTo>
                    <a:cubicBezTo>
                      <a:pt x="10571728" y="1372839"/>
                      <a:pt x="10570607" y="1385363"/>
                      <a:pt x="10564072" y="1395265"/>
                    </a:cubicBezTo>
                    <a:cubicBezTo>
                      <a:pt x="10557537" y="1405168"/>
                      <a:pt x="10546462" y="1411122"/>
                      <a:pt x="10534597" y="1411111"/>
                    </a:cubicBezTo>
                    <a:lnTo>
                      <a:pt x="10469545" y="1411111"/>
                    </a:lnTo>
                    <a:cubicBezTo>
                      <a:pt x="10413107" y="1411105"/>
                      <a:pt x="10362101" y="1377471"/>
                      <a:pt x="10339864" y="1325598"/>
                    </a:cubicBezTo>
                    <a:lnTo>
                      <a:pt x="10185841" y="966258"/>
                    </a:lnTo>
                    <a:cubicBezTo>
                      <a:pt x="10182595" y="958709"/>
                      <a:pt x="10171236" y="961884"/>
                      <a:pt x="10172365" y="969998"/>
                    </a:cubicBezTo>
                    <a:lnTo>
                      <a:pt x="10235371" y="1411111"/>
                    </a:lnTo>
                    <a:lnTo>
                      <a:pt x="10302752" y="2219607"/>
                    </a:lnTo>
                    <a:cubicBezTo>
                      <a:pt x="10303560" y="2229429"/>
                      <a:pt x="10300222" y="2239141"/>
                      <a:pt x="10293548" y="2246392"/>
                    </a:cubicBezTo>
                    <a:cubicBezTo>
                      <a:pt x="10286874" y="2253643"/>
                      <a:pt x="10277470" y="2257771"/>
                      <a:pt x="10267615" y="2257778"/>
                    </a:cubicBezTo>
                    <a:lnTo>
                      <a:pt x="10213781" y="2257778"/>
                    </a:lnTo>
                    <a:cubicBezTo>
                      <a:pt x="10144799" y="2257786"/>
                      <a:pt x="10085922" y="2207921"/>
                      <a:pt x="10074575" y="2139879"/>
                    </a:cubicBezTo>
                    <a:lnTo>
                      <a:pt x="9960204" y="1452880"/>
                    </a:lnTo>
                    <a:cubicBezTo>
                      <a:pt x="9958864" y="1444978"/>
                      <a:pt x="9947575" y="1444978"/>
                      <a:pt x="9946235" y="1452880"/>
                    </a:cubicBezTo>
                    <a:lnTo>
                      <a:pt x="9831794" y="2139879"/>
                    </a:lnTo>
                    <a:cubicBezTo>
                      <a:pt x="9820442" y="2207948"/>
                      <a:pt x="9761525" y="2257821"/>
                      <a:pt x="9692517" y="2257778"/>
                    </a:cubicBezTo>
                    <a:lnTo>
                      <a:pt x="9638683" y="2257778"/>
                    </a:lnTo>
                    <a:cubicBezTo>
                      <a:pt x="9628828" y="2257771"/>
                      <a:pt x="9619424" y="2253643"/>
                      <a:pt x="9612750" y="2246392"/>
                    </a:cubicBezTo>
                    <a:cubicBezTo>
                      <a:pt x="9606076" y="2239141"/>
                      <a:pt x="9602738" y="2229429"/>
                      <a:pt x="9603546" y="2219607"/>
                    </a:cubicBezTo>
                    <a:lnTo>
                      <a:pt x="9670927" y="1411111"/>
                    </a:lnTo>
                    <a:lnTo>
                      <a:pt x="9733933" y="969998"/>
                    </a:lnTo>
                  </a:path>
                </a:pathLst>
              </a:custGeom>
              <a:solidFill>
                <a:srgbClr val="131211"/>
              </a:solidFill>
            </p:spPr>
            <p:txBody>
              <a:bodyPr/>
              <a:lstStyle/>
              <a:p>
                <a:endParaRPr lang="en-NG" sz="1200" dirty="0"/>
              </a:p>
            </p:txBody>
          </p:sp>
          <p:sp>
            <p:nvSpPr>
              <p:cNvPr id="6" name="Freeform 6"/>
              <p:cNvSpPr/>
              <p:nvPr/>
            </p:nvSpPr>
            <p:spPr>
              <a:xfrm>
                <a:off x="10684351" y="0"/>
                <a:ext cx="2570727" cy="2257821"/>
              </a:xfrm>
              <a:custGeom>
                <a:avLst/>
                <a:gdLst/>
                <a:ahLst/>
                <a:cxnLst/>
                <a:rect l="l" t="t" r="r" b="b"/>
                <a:pathLst>
                  <a:path w="2570727" h="2257821">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3" y="917222"/>
                    </a:lnTo>
                    <a:lnTo>
                      <a:pt x="2566053" y="1361934"/>
                    </a:lnTo>
                    <a:cubicBezTo>
                      <a:pt x="2570727" y="1372839"/>
                      <a:pt x="2569607" y="1385363"/>
                      <a:pt x="2563073" y="1395265"/>
                    </a:cubicBezTo>
                    <a:cubicBezTo>
                      <a:pt x="2556537" y="1405168"/>
                      <a:pt x="2545462" y="1411122"/>
                      <a:pt x="2533597" y="1411111"/>
                    </a:cubicBezTo>
                    <a:lnTo>
                      <a:pt x="2468545" y="1411111"/>
                    </a:lnTo>
                    <a:cubicBezTo>
                      <a:pt x="2412107" y="1411105"/>
                      <a:pt x="2361101" y="1377471"/>
                      <a:pt x="2338863"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path>
                </a:pathLst>
              </a:custGeom>
              <a:solidFill>
                <a:srgbClr val="B3B5A9"/>
              </a:solidFill>
            </p:spPr>
          </p:sp>
        </p:grpSp>
      </p:grpSp>
      <p:grpSp>
        <p:nvGrpSpPr>
          <p:cNvPr id="7" name="Group 7"/>
          <p:cNvGrpSpPr/>
          <p:nvPr/>
        </p:nvGrpSpPr>
        <p:grpSpPr>
          <a:xfrm>
            <a:off x="2940127" y="-5042"/>
            <a:ext cx="1140641" cy="7116655"/>
            <a:chOff x="0" y="0"/>
            <a:chExt cx="450623" cy="2811518"/>
          </a:xfrm>
        </p:grpSpPr>
        <p:sp>
          <p:nvSpPr>
            <p:cNvPr id="8" name="Freeform 8"/>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a:noFill/>
            </a:ln>
          </p:spPr>
        </p:sp>
        <p:sp>
          <p:nvSpPr>
            <p:cNvPr id="9" name="TextBox 9"/>
            <p:cNvSpPr txBox="1"/>
            <p:nvPr/>
          </p:nvSpPr>
          <p:spPr>
            <a:xfrm>
              <a:off x="0" y="-19050"/>
              <a:ext cx="812800" cy="831850"/>
            </a:xfrm>
            <a:prstGeom prst="rect">
              <a:avLst/>
            </a:prstGeom>
          </p:spPr>
          <p:txBody>
            <a:bodyPr lIns="33867" tIns="33867" rIns="33867" bIns="33867" rtlCol="0" anchor="ctr"/>
            <a:lstStyle/>
            <a:p>
              <a:pPr algn="ctr">
                <a:lnSpc>
                  <a:spcPts val="1906"/>
                </a:lnSpc>
                <a:spcBef>
                  <a:spcPct val="0"/>
                </a:spcBef>
              </a:pPr>
              <a:endParaRPr sz="1200"/>
            </a:p>
          </p:txBody>
        </p:sp>
      </p:grpSp>
      <p:sp>
        <p:nvSpPr>
          <p:cNvPr id="10" name="Freeform 10"/>
          <p:cNvSpPr/>
          <p:nvPr/>
        </p:nvSpPr>
        <p:spPr>
          <a:xfrm>
            <a:off x="0" y="0"/>
            <a:ext cx="3313857" cy="6858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sp>
      <p:sp>
        <p:nvSpPr>
          <p:cNvPr id="11" name="TextBox 11"/>
          <p:cNvSpPr txBox="1"/>
          <p:nvPr/>
        </p:nvSpPr>
        <p:spPr>
          <a:xfrm>
            <a:off x="3937869" y="2041382"/>
            <a:ext cx="3550217" cy="1218923"/>
          </a:xfrm>
          <a:prstGeom prst="rect">
            <a:avLst/>
          </a:prstGeom>
        </p:spPr>
        <p:txBody>
          <a:bodyPr lIns="0" tIns="0" rIns="0" bIns="0" rtlCol="0" anchor="t">
            <a:spAutoFit/>
          </a:bodyPr>
          <a:lstStyle/>
          <a:p>
            <a:pPr>
              <a:lnSpc>
                <a:spcPts val="4861"/>
              </a:lnSpc>
              <a:spcBef>
                <a:spcPct val="0"/>
              </a:spcBef>
            </a:pPr>
            <a:r>
              <a:rPr lang="en-US" sz="3522" spc="123" dirty="0">
                <a:solidFill>
                  <a:srgbClr val="010101"/>
                </a:solidFill>
                <a:latin typeface="Archivo Black"/>
              </a:rPr>
              <a:t>Seasoning Market Analysis</a:t>
            </a:r>
          </a:p>
        </p:txBody>
      </p:sp>
      <p:sp>
        <p:nvSpPr>
          <p:cNvPr id="12" name="TextBox 12"/>
          <p:cNvSpPr txBox="1"/>
          <p:nvPr/>
        </p:nvSpPr>
        <p:spPr>
          <a:xfrm>
            <a:off x="4080768" y="3441199"/>
            <a:ext cx="2520337" cy="1400383"/>
          </a:xfrm>
          <a:prstGeom prst="rect">
            <a:avLst/>
          </a:prstGeom>
        </p:spPr>
        <p:txBody>
          <a:bodyPr lIns="0" tIns="0" rIns="0" bIns="0" rtlCol="0" anchor="t">
            <a:spAutoFit/>
          </a:bodyPr>
          <a:lstStyle/>
          <a:p>
            <a:pPr algn="ctr">
              <a:lnSpc>
                <a:spcPts val="11606"/>
              </a:lnSpc>
              <a:spcBef>
                <a:spcPct val="0"/>
              </a:spcBef>
            </a:pPr>
            <a:r>
              <a:rPr lang="en-US" sz="8410" dirty="0">
                <a:solidFill>
                  <a:srgbClr val="010101"/>
                </a:solidFill>
                <a:latin typeface="Archivo Black"/>
              </a:rPr>
              <a:t>80%</a:t>
            </a:r>
          </a:p>
        </p:txBody>
      </p:sp>
      <p:sp>
        <p:nvSpPr>
          <p:cNvPr id="13" name="Freeform 13"/>
          <p:cNvSpPr/>
          <p:nvPr/>
        </p:nvSpPr>
        <p:spPr>
          <a:xfrm>
            <a:off x="7554073" y="1556829"/>
            <a:ext cx="2433848" cy="1779751"/>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7240876" y="4872407"/>
            <a:ext cx="2520337" cy="428765"/>
            <a:chOff x="0" y="0"/>
            <a:chExt cx="5040674" cy="857531"/>
          </a:xfrm>
        </p:grpSpPr>
        <p:grpSp>
          <p:nvGrpSpPr>
            <p:cNvPr id="16" name="Group 16"/>
            <p:cNvGrpSpPr>
              <a:grpSpLocks noChangeAspect="1"/>
            </p:cNvGrpSpPr>
            <p:nvPr/>
          </p:nvGrpSpPr>
          <p:grpSpPr>
            <a:xfrm>
              <a:off x="0" y="0"/>
              <a:ext cx="5040674" cy="857531"/>
              <a:chOff x="0" y="0"/>
              <a:chExt cx="13271500" cy="2257778"/>
            </a:xfrm>
          </p:grpSpPr>
          <p:sp>
            <p:nvSpPr>
              <p:cNvPr id="17" name="Freeform 17"/>
              <p:cNvSpPr/>
              <p:nvPr/>
            </p:nvSpPr>
            <p:spPr>
              <a:xfrm>
                <a:off x="12700" y="0"/>
                <a:ext cx="2578100" cy="2260600"/>
              </a:xfrm>
              <a:custGeom>
                <a:avLst/>
                <a:gdLst/>
                <a:ahLst/>
                <a:cxnLst/>
                <a:rect l="l" t="t" r="r" b="b"/>
                <a:pathLst>
                  <a:path w="2578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path>
                </a:pathLst>
              </a:custGeom>
              <a:solidFill>
                <a:srgbClr val="131211"/>
              </a:solidFill>
            </p:spPr>
          </p:sp>
          <p:sp>
            <p:nvSpPr>
              <p:cNvPr id="18" name="Freeform 18"/>
              <p:cNvSpPr/>
              <p:nvPr/>
            </p:nvSpPr>
            <p:spPr>
              <a:xfrm>
                <a:off x="2679700" y="0"/>
                <a:ext cx="10579100" cy="2260600"/>
              </a:xfrm>
              <a:custGeom>
                <a:avLst/>
                <a:gdLst/>
                <a:ahLst/>
                <a:cxnLst/>
                <a:rect l="l" t="t" r="r" b="b"/>
                <a:pathLst>
                  <a:path w="10579100" h="2260600">
                    <a:moveTo>
                      <a:pt x="622300" y="0"/>
                    </a:moveTo>
                    <a:cubicBezTo>
                      <a:pt x="508000" y="0"/>
                      <a:pt x="406400" y="88900"/>
                      <a:pt x="406400" y="215900"/>
                    </a:cubicBezTo>
                    <a:lnTo>
                      <a:pt x="406400" y="279400"/>
                    </a:lnTo>
                    <a:cubicBezTo>
                      <a:pt x="406400" y="393700"/>
                      <a:pt x="508000" y="495300"/>
                      <a:pt x="622300" y="495300"/>
                    </a:cubicBezTo>
                    <a:cubicBezTo>
                      <a:pt x="736600" y="495300"/>
                      <a:pt x="838200" y="393700"/>
                      <a:pt x="838200" y="279400"/>
                    </a:cubicBezTo>
                    <a:lnTo>
                      <a:pt x="838200" y="215900"/>
                    </a:lnTo>
                    <a:cubicBezTo>
                      <a:pt x="838200" y="88900"/>
                      <a:pt x="736600" y="0"/>
                      <a:pt x="622300" y="0"/>
                    </a:cubicBezTo>
                    <a:moveTo>
                      <a:pt x="406400" y="965200"/>
                    </a:moveTo>
                    <a:cubicBezTo>
                      <a:pt x="406400" y="965200"/>
                      <a:pt x="393700" y="952500"/>
                      <a:pt x="393700" y="965200"/>
                    </a:cubicBezTo>
                    <a:lnTo>
                      <a:pt x="241300" y="1320800"/>
                    </a:lnTo>
                    <a:cubicBezTo>
                      <a:pt x="215900" y="1371600"/>
                      <a:pt x="165100" y="1409700"/>
                      <a:pt x="101600" y="1409700"/>
                    </a:cubicBezTo>
                    <a:lnTo>
                      <a:pt x="38100" y="1409700"/>
                    </a:lnTo>
                    <a:cubicBezTo>
                      <a:pt x="25400" y="1409700"/>
                      <a:pt x="12700" y="1409700"/>
                      <a:pt x="12700" y="1397000"/>
                    </a:cubicBezTo>
                    <a:cubicBezTo>
                      <a:pt x="0" y="1384300"/>
                      <a:pt x="0" y="1371600"/>
                      <a:pt x="12700" y="1358900"/>
                    </a:cubicBezTo>
                    <a:lnTo>
                      <a:pt x="203200" y="914400"/>
                    </a:lnTo>
                    <a:lnTo>
                      <a:pt x="266700" y="736600"/>
                    </a:lnTo>
                    <a:cubicBezTo>
                      <a:pt x="317500" y="635000"/>
                      <a:pt x="419100" y="558800"/>
                      <a:pt x="533400" y="558800"/>
                    </a:cubicBezTo>
                    <a:lnTo>
                      <a:pt x="711200" y="558800"/>
                    </a:lnTo>
                    <a:cubicBezTo>
                      <a:pt x="825500" y="558800"/>
                      <a:pt x="927100" y="635000"/>
                      <a:pt x="977900" y="736600"/>
                    </a:cubicBezTo>
                    <a:lnTo>
                      <a:pt x="1041400" y="914400"/>
                    </a:lnTo>
                    <a:lnTo>
                      <a:pt x="1231900" y="1358900"/>
                    </a:lnTo>
                    <a:cubicBezTo>
                      <a:pt x="1244600" y="1371600"/>
                      <a:pt x="1244600" y="1384300"/>
                      <a:pt x="1231900" y="1397000"/>
                    </a:cubicBezTo>
                    <a:cubicBezTo>
                      <a:pt x="1231900" y="1409700"/>
                      <a:pt x="1219200" y="1409700"/>
                      <a:pt x="1206500" y="1409700"/>
                    </a:cubicBezTo>
                    <a:lnTo>
                      <a:pt x="1143000" y="1409700"/>
                    </a:lnTo>
                    <a:cubicBezTo>
                      <a:pt x="1079500" y="1409700"/>
                      <a:pt x="1028700" y="1371600"/>
                      <a:pt x="1003300" y="1320800"/>
                    </a:cubicBezTo>
                    <a:lnTo>
                      <a:pt x="850900" y="965200"/>
                    </a:lnTo>
                    <a:cubicBezTo>
                      <a:pt x="850900" y="952500"/>
                      <a:pt x="838200" y="965200"/>
                      <a:pt x="838200" y="965200"/>
                    </a:cubicBezTo>
                    <a:lnTo>
                      <a:pt x="901700" y="1409700"/>
                    </a:lnTo>
                    <a:lnTo>
                      <a:pt x="977900" y="2222500"/>
                    </a:lnTo>
                    <a:cubicBezTo>
                      <a:pt x="977900" y="2235200"/>
                      <a:pt x="965200" y="2235200"/>
                      <a:pt x="965200" y="2247900"/>
                    </a:cubicBezTo>
                    <a:cubicBezTo>
                      <a:pt x="952500" y="2247900"/>
                      <a:pt x="952500" y="2260600"/>
                      <a:pt x="939800" y="2260600"/>
                    </a:cubicBezTo>
                    <a:lnTo>
                      <a:pt x="889000" y="2260600"/>
                    </a:lnTo>
                    <a:cubicBezTo>
                      <a:pt x="812800" y="2260600"/>
                      <a:pt x="749300" y="2209800"/>
                      <a:pt x="749300" y="2133600"/>
                    </a:cubicBezTo>
                    <a:lnTo>
                      <a:pt x="635000" y="1447800"/>
                    </a:lnTo>
                    <a:cubicBezTo>
                      <a:pt x="622300" y="1447800"/>
                      <a:pt x="622300" y="1447800"/>
                      <a:pt x="609600" y="1447800"/>
                    </a:cubicBezTo>
                    <a:lnTo>
                      <a:pt x="495300" y="2133600"/>
                    </a:lnTo>
                    <a:cubicBezTo>
                      <a:pt x="495300" y="2209800"/>
                      <a:pt x="431800" y="2260600"/>
                      <a:pt x="355600" y="2260600"/>
                    </a:cubicBezTo>
                    <a:lnTo>
                      <a:pt x="304800" y="2260600"/>
                    </a:lnTo>
                    <a:cubicBezTo>
                      <a:pt x="292100" y="2260600"/>
                      <a:pt x="292100" y="2247900"/>
                      <a:pt x="279400" y="2247900"/>
                    </a:cubicBezTo>
                    <a:cubicBezTo>
                      <a:pt x="279400" y="2235200"/>
                      <a:pt x="266700" y="2235200"/>
                      <a:pt x="266700" y="2222500"/>
                    </a:cubicBezTo>
                    <a:lnTo>
                      <a:pt x="342900" y="1409700"/>
                    </a:lnTo>
                    <a:lnTo>
                      <a:pt x="406400" y="965200"/>
                    </a:lnTo>
                    <a:moveTo>
                      <a:pt x="1955800" y="0"/>
                    </a:moveTo>
                    <a:cubicBezTo>
                      <a:pt x="1841500" y="0"/>
                      <a:pt x="1739900" y="88900"/>
                      <a:pt x="1739900" y="215900"/>
                    </a:cubicBezTo>
                    <a:lnTo>
                      <a:pt x="1739900" y="279400"/>
                    </a:lnTo>
                    <a:cubicBezTo>
                      <a:pt x="1739900" y="393700"/>
                      <a:pt x="1841500" y="495300"/>
                      <a:pt x="1955800" y="495300"/>
                    </a:cubicBezTo>
                    <a:cubicBezTo>
                      <a:pt x="2070100" y="495300"/>
                      <a:pt x="2171700" y="393700"/>
                      <a:pt x="2171700" y="279400"/>
                    </a:cubicBezTo>
                    <a:lnTo>
                      <a:pt x="2171700" y="215900"/>
                    </a:lnTo>
                    <a:cubicBezTo>
                      <a:pt x="2171700" y="88900"/>
                      <a:pt x="2070100" y="0"/>
                      <a:pt x="1955800" y="0"/>
                    </a:cubicBezTo>
                    <a:moveTo>
                      <a:pt x="1739900" y="965200"/>
                    </a:moveTo>
                    <a:cubicBezTo>
                      <a:pt x="1739900" y="965200"/>
                      <a:pt x="1727200" y="952500"/>
                      <a:pt x="1727200" y="965200"/>
                    </a:cubicBezTo>
                    <a:lnTo>
                      <a:pt x="1574800" y="1320800"/>
                    </a:lnTo>
                    <a:cubicBezTo>
                      <a:pt x="1549400" y="1371600"/>
                      <a:pt x="1498600" y="1409700"/>
                      <a:pt x="1435100" y="1409700"/>
                    </a:cubicBezTo>
                    <a:lnTo>
                      <a:pt x="1371600" y="1409700"/>
                    </a:lnTo>
                    <a:cubicBezTo>
                      <a:pt x="1358900" y="1409700"/>
                      <a:pt x="1346200" y="1409700"/>
                      <a:pt x="1346200" y="1397000"/>
                    </a:cubicBezTo>
                    <a:cubicBezTo>
                      <a:pt x="1333500" y="1384300"/>
                      <a:pt x="1333500" y="1371600"/>
                      <a:pt x="1346200" y="1358900"/>
                    </a:cubicBezTo>
                    <a:lnTo>
                      <a:pt x="1536700" y="914400"/>
                    </a:lnTo>
                    <a:lnTo>
                      <a:pt x="1600200" y="736600"/>
                    </a:lnTo>
                    <a:cubicBezTo>
                      <a:pt x="1651000" y="635000"/>
                      <a:pt x="1752600" y="558800"/>
                      <a:pt x="1866900" y="558800"/>
                    </a:cubicBezTo>
                    <a:lnTo>
                      <a:pt x="2044700" y="558800"/>
                    </a:lnTo>
                    <a:cubicBezTo>
                      <a:pt x="2159000" y="558800"/>
                      <a:pt x="2260600" y="635000"/>
                      <a:pt x="2311400" y="736600"/>
                    </a:cubicBezTo>
                    <a:lnTo>
                      <a:pt x="2374900" y="914400"/>
                    </a:lnTo>
                    <a:lnTo>
                      <a:pt x="2565400" y="1358900"/>
                    </a:lnTo>
                    <a:cubicBezTo>
                      <a:pt x="2578100" y="1371600"/>
                      <a:pt x="2578100" y="1384300"/>
                      <a:pt x="2565400" y="1397000"/>
                    </a:cubicBezTo>
                    <a:cubicBezTo>
                      <a:pt x="2565400" y="1409700"/>
                      <a:pt x="2552700" y="1409700"/>
                      <a:pt x="2540000" y="1409700"/>
                    </a:cubicBezTo>
                    <a:lnTo>
                      <a:pt x="2476500" y="1409700"/>
                    </a:lnTo>
                    <a:cubicBezTo>
                      <a:pt x="2413000" y="1409700"/>
                      <a:pt x="2362200" y="1371600"/>
                      <a:pt x="2336800" y="1320800"/>
                    </a:cubicBezTo>
                    <a:lnTo>
                      <a:pt x="2184400" y="965200"/>
                    </a:lnTo>
                    <a:cubicBezTo>
                      <a:pt x="2184400" y="952500"/>
                      <a:pt x="2171700" y="965200"/>
                      <a:pt x="2171700" y="965200"/>
                    </a:cubicBezTo>
                    <a:lnTo>
                      <a:pt x="2235200" y="1409700"/>
                    </a:lnTo>
                    <a:lnTo>
                      <a:pt x="2311400" y="2222500"/>
                    </a:lnTo>
                    <a:cubicBezTo>
                      <a:pt x="2311400" y="2235200"/>
                      <a:pt x="2298700" y="2235200"/>
                      <a:pt x="2298700" y="2247900"/>
                    </a:cubicBezTo>
                    <a:cubicBezTo>
                      <a:pt x="2286000" y="2247900"/>
                      <a:pt x="2286000" y="2260600"/>
                      <a:pt x="2273300" y="2260600"/>
                    </a:cubicBezTo>
                    <a:lnTo>
                      <a:pt x="2222500" y="2260600"/>
                    </a:lnTo>
                    <a:cubicBezTo>
                      <a:pt x="2146300" y="2260600"/>
                      <a:pt x="2082800" y="2209800"/>
                      <a:pt x="2082800" y="2133600"/>
                    </a:cubicBezTo>
                    <a:lnTo>
                      <a:pt x="1968500" y="1447800"/>
                    </a:lnTo>
                    <a:cubicBezTo>
                      <a:pt x="1955800" y="1447800"/>
                      <a:pt x="1955800" y="1447800"/>
                      <a:pt x="1943100" y="1447800"/>
                    </a:cubicBezTo>
                    <a:lnTo>
                      <a:pt x="1828800" y="2133600"/>
                    </a:lnTo>
                    <a:cubicBezTo>
                      <a:pt x="1828800" y="2209800"/>
                      <a:pt x="1765300" y="2260600"/>
                      <a:pt x="1689100" y="2260600"/>
                    </a:cubicBezTo>
                    <a:lnTo>
                      <a:pt x="1638300" y="2260600"/>
                    </a:lnTo>
                    <a:cubicBezTo>
                      <a:pt x="1625600" y="2260600"/>
                      <a:pt x="1625600" y="2247900"/>
                      <a:pt x="1612900" y="2247900"/>
                    </a:cubicBezTo>
                    <a:cubicBezTo>
                      <a:pt x="1612900" y="2235200"/>
                      <a:pt x="1600200" y="2235200"/>
                      <a:pt x="1600200" y="2222500"/>
                    </a:cubicBezTo>
                    <a:lnTo>
                      <a:pt x="1676400" y="1409700"/>
                    </a:lnTo>
                    <a:lnTo>
                      <a:pt x="1739900" y="965200"/>
                    </a:lnTo>
                    <a:moveTo>
                      <a:pt x="3289300" y="0"/>
                    </a:moveTo>
                    <a:cubicBezTo>
                      <a:pt x="3175000" y="0"/>
                      <a:pt x="3073400" y="88900"/>
                      <a:pt x="3073400" y="215900"/>
                    </a:cubicBezTo>
                    <a:lnTo>
                      <a:pt x="3073400" y="279400"/>
                    </a:lnTo>
                    <a:cubicBezTo>
                      <a:pt x="3073400" y="393700"/>
                      <a:pt x="3175000" y="495300"/>
                      <a:pt x="3289300" y="495300"/>
                    </a:cubicBezTo>
                    <a:cubicBezTo>
                      <a:pt x="3403600" y="495300"/>
                      <a:pt x="3505200" y="393700"/>
                      <a:pt x="3505200" y="279400"/>
                    </a:cubicBezTo>
                    <a:lnTo>
                      <a:pt x="3505200" y="215900"/>
                    </a:lnTo>
                    <a:cubicBezTo>
                      <a:pt x="3505200" y="88900"/>
                      <a:pt x="3403600" y="0"/>
                      <a:pt x="3289300" y="0"/>
                    </a:cubicBezTo>
                    <a:moveTo>
                      <a:pt x="3073400" y="965200"/>
                    </a:moveTo>
                    <a:cubicBezTo>
                      <a:pt x="3073400" y="965200"/>
                      <a:pt x="3060700" y="952500"/>
                      <a:pt x="3060700" y="965200"/>
                    </a:cubicBezTo>
                    <a:lnTo>
                      <a:pt x="2908300" y="1320800"/>
                    </a:lnTo>
                    <a:cubicBezTo>
                      <a:pt x="2882900" y="1371600"/>
                      <a:pt x="2832100" y="1409700"/>
                      <a:pt x="2768600" y="1409700"/>
                    </a:cubicBezTo>
                    <a:lnTo>
                      <a:pt x="2705100" y="1409700"/>
                    </a:lnTo>
                    <a:cubicBezTo>
                      <a:pt x="2692400" y="1409700"/>
                      <a:pt x="2679700" y="1409700"/>
                      <a:pt x="2679700" y="1397000"/>
                    </a:cubicBezTo>
                    <a:cubicBezTo>
                      <a:pt x="2667000" y="1384300"/>
                      <a:pt x="2667000" y="1371600"/>
                      <a:pt x="2679700" y="1358900"/>
                    </a:cubicBezTo>
                    <a:lnTo>
                      <a:pt x="2870200" y="914400"/>
                    </a:lnTo>
                    <a:lnTo>
                      <a:pt x="2933700" y="736600"/>
                    </a:lnTo>
                    <a:cubicBezTo>
                      <a:pt x="2984500" y="635000"/>
                      <a:pt x="3086100" y="558800"/>
                      <a:pt x="3200400" y="558800"/>
                    </a:cubicBezTo>
                    <a:lnTo>
                      <a:pt x="3378200" y="558800"/>
                    </a:lnTo>
                    <a:cubicBezTo>
                      <a:pt x="3492500" y="558800"/>
                      <a:pt x="3594100" y="635000"/>
                      <a:pt x="3644900" y="736600"/>
                    </a:cubicBezTo>
                    <a:lnTo>
                      <a:pt x="3708400" y="914400"/>
                    </a:lnTo>
                    <a:lnTo>
                      <a:pt x="3898900" y="1358900"/>
                    </a:lnTo>
                    <a:cubicBezTo>
                      <a:pt x="3911600" y="1371600"/>
                      <a:pt x="3911600" y="1384300"/>
                      <a:pt x="3898900" y="1397000"/>
                    </a:cubicBezTo>
                    <a:cubicBezTo>
                      <a:pt x="3898900" y="1409700"/>
                      <a:pt x="3886200" y="1409700"/>
                      <a:pt x="3873500" y="1409700"/>
                    </a:cubicBezTo>
                    <a:lnTo>
                      <a:pt x="3810000" y="1409700"/>
                    </a:lnTo>
                    <a:cubicBezTo>
                      <a:pt x="3746500" y="1409700"/>
                      <a:pt x="3695700" y="1371600"/>
                      <a:pt x="3670300" y="1320800"/>
                    </a:cubicBezTo>
                    <a:lnTo>
                      <a:pt x="3517900" y="965200"/>
                    </a:lnTo>
                    <a:cubicBezTo>
                      <a:pt x="3517900" y="952500"/>
                      <a:pt x="3505200" y="965200"/>
                      <a:pt x="3505200" y="965200"/>
                    </a:cubicBezTo>
                    <a:lnTo>
                      <a:pt x="3568700" y="1409700"/>
                    </a:lnTo>
                    <a:lnTo>
                      <a:pt x="3644900" y="2222500"/>
                    </a:lnTo>
                    <a:cubicBezTo>
                      <a:pt x="3644900" y="2235200"/>
                      <a:pt x="3632200" y="2235200"/>
                      <a:pt x="3632200" y="2247900"/>
                    </a:cubicBezTo>
                    <a:cubicBezTo>
                      <a:pt x="3619500" y="2247900"/>
                      <a:pt x="3619500" y="2260600"/>
                      <a:pt x="3606800" y="2260600"/>
                    </a:cubicBezTo>
                    <a:lnTo>
                      <a:pt x="3556000" y="2260600"/>
                    </a:lnTo>
                    <a:cubicBezTo>
                      <a:pt x="3479800" y="2260600"/>
                      <a:pt x="3416300" y="2209800"/>
                      <a:pt x="3416300" y="2133600"/>
                    </a:cubicBezTo>
                    <a:lnTo>
                      <a:pt x="3302000" y="1447800"/>
                    </a:lnTo>
                    <a:cubicBezTo>
                      <a:pt x="3289300" y="1447800"/>
                      <a:pt x="3289300" y="1447800"/>
                      <a:pt x="3276600" y="1447800"/>
                    </a:cubicBezTo>
                    <a:lnTo>
                      <a:pt x="3162300" y="2133600"/>
                    </a:lnTo>
                    <a:cubicBezTo>
                      <a:pt x="3162300" y="2209800"/>
                      <a:pt x="3098800" y="2260600"/>
                      <a:pt x="3022600" y="2260600"/>
                    </a:cubicBezTo>
                    <a:lnTo>
                      <a:pt x="2971800" y="2260600"/>
                    </a:lnTo>
                    <a:cubicBezTo>
                      <a:pt x="2959100" y="2260600"/>
                      <a:pt x="2959100" y="2247900"/>
                      <a:pt x="2946400" y="2247900"/>
                    </a:cubicBezTo>
                    <a:cubicBezTo>
                      <a:pt x="2946400" y="2235200"/>
                      <a:pt x="2933700" y="2235200"/>
                      <a:pt x="2933700" y="2222500"/>
                    </a:cubicBezTo>
                    <a:lnTo>
                      <a:pt x="3009900" y="1409700"/>
                    </a:lnTo>
                    <a:lnTo>
                      <a:pt x="3073400" y="965200"/>
                    </a:lnTo>
                    <a:moveTo>
                      <a:pt x="4622800" y="0"/>
                    </a:moveTo>
                    <a:cubicBezTo>
                      <a:pt x="4508500" y="0"/>
                      <a:pt x="4406900" y="88900"/>
                      <a:pt x="4406900" y="215900"/>
                    </a:cubicBezTo>
                    <a:lnTo>
                      <a:pt x="4406900" y="279400"/>
                    </a:lnTo>
                    <a:cubicBezTo>
                      <a:pt x="4406900" y="393700"/>
                      <a:pt x="4508500" y="495300"/>
                      <a:pt x="4622800" y="495300"/>
                    </a:cubicBezTo>
                    <a:cubicBezTo>
                      <a:pt x="4737100" y="495300"/>
                      <a:pt x="4838700" y="393700"/>
                      <a:pt x="4838700" y="279400"/>
                    </a:cubicBezTo>
                    <a:lnTo>
                      <a:pt x="4838700" y="215900"/>
                    </a:lnTo>
                    <a:cubicBezTo>
                      <a:pt x="4838700" y="88900"/>
                      <a:pt x="4737100" y="0"/>
                      <a:pt x="4622800" y="0"/>
                    </a:cubicBezTo>
                    <a:moveTo>
                      <a:pt x="4406900" y="965200"/>
                    </a:moveTo>
                    <a:cubicBezTo>
                      <a:pt x="4406900" y="965200"/>
                      <a:pt x="4394200" y="952500"/>
                      <a:pt x="4394200" y="965200"/>
                    </a:cubicBezTo>
                    <a:lnTo>
                      <a:pt x="4241800" y="1320800"/>
                    </a:lnTo>
                    <a:cubicBezTo>
                      <a:pt x="4216400" y="1371600"/>
                      <a:pt x="4165600" y="1409700"/>
                      <a:pt x="4102100" y="1409700"/>
                    </a:cubicBezTo>
                    <a:lnTo>
                      <a:pt x="4038600" y="1409700"/>
                    </a:lnTo>
                    <a:cubicBezTo>
                      <a:pt x="4025900" y="1409700"/>
                      <a:pt x="4013200" y="1409700"/>
                      <a:pt x="4013200" y="1397000"/>
                    </a:cubicBezTo>
                    <a:cubicBezTo>
                      <a:pt x="4000500" y="1384300"/>
                      <a:pt x="4000500" y="1371600"/>
                      <a:pt x="4013200" y="1358900"/>
                    </a:cubicBezTo>
                    <a:lnTo>
                      <a:pt x="4203700" y="914400"/>
                    </a:lnTo>
                    <a:lnTo>
                      <a:pt x="4267200" y="736600"/>
                    </a:lnTo>
                    <a:cubicBezTo>
                      <a:pt x="4318000" y="635000"/>
                      <a:pt x="4419600" y="558800"/>
                      <a:pt x="4533900" y="558800"/>
                    </a:cubicBezTo>
                    <a:lnTo>
                      <a:pt x="4711700" y="558800"/>
                    </a:lnTo>
                    <a:cubicBezTo>
                      <a:pt x="4826000" y="558800"/>
                      <a:pt x="4927600" y="635000"/>
                      <a:pt x="4978400" y="736600"/>
                    </a:cubicBezTo>
                    <a:lnTo>
                      <a:pt x="5041900" y="914400"/>
                    </a:lnTo>
                    <a:lnTo>
                      <a:pt x="5232400" y="1358900"/>
                    </a:lnTo>
                    <a:cubicBezTo>
                      <a:pt x="5245100" y="1371600"/>
                      <a:pt x="5245100" y="1384300"/>
                      <a:pt x="5232400" y="1397000"/>
                    </a:cubicBezTo>
                    <a:cubicBezTo>
                      <a:pt x="5232400" y="1409700"/>
                      <a:pt x="5219700" y="1409700"/>
                      <a:pt x="5207000" y="1409700"/>
                    </a:cubicBezTo>
                    <a:lnTo>
                      <a:pt x="5143500" y="1409700"/>
                    </a:lnTo>
                    <a:cubicBezTo>
                      <a:pt x="5080000" y="1409700"/>
                      <a:pt x="5029200" y="1371600"/>
                      <a:pt x="5003800" y="1320800"/>
                    </a:cubicBezTo>
                    <a:lnTo>
                      <a:pt x="4851400" y="965200"/>
                    </a:lnTo>
                    <a:cubicBezTo>
                      <a:pt x="4851400" y="952500"/>
                      <a:pt x="4838700" y="965200"/>
                      <a:pt x="4838700" y="965200"/>
                    </a:cubicBezTo>
                    <a:lnTo>
                      <a:pt x="4902200" y="1409700"/>
                    </a:lnTo>
                    <a:lnTo>
                      <a:pt x="4978400" y="2222500"/>
                    </a:lnTo>
                    <a:cubicBezTo>
                      <a:pt x="4978400" y="2235200"/>
                      <a:pt x="4965700" y="2235200"/>
                      <a:pt x="4965700" y="2247900"/>
                    </a:cubicBezTo>
                    <a:cubicBezTo>
                      <a:pt x="4953000" y="2247900"/>
                      <a:pt x="4953000" y="2260600"/>
                      <a:pt x="4940300" y="2260600"/>
                    </a:cubicBezTo>
                    <a:lnTo>
                      <a:pt x="4889500" y="2260600"/>
                    </a:lnTo>
                    <a:cubicBezTo>
                      <a:pt x="4813300" y="2260600"/>
                      <a:pt x="4749800" y="2209800"/>
                      <a:pt x="4749800" y="2133600"/>
                    </a:cubicBezTo>
                    <a:lnTo>
                      <a:pt x="4635500" y="1447800"/>
                    </a:lnTo>
                    <a:cubicBezTo>
                      <a:pt x="4622800" y="1447800"/>
                      <a:pt x="4622800" y="1447800"/>
                      <a:pt x="4610100" y="1447800"/>
                    </a:cubicBezTo>
                    <a:lnTo>
                      <a:pt x="4495800" y="2133600"/>
                    </a:lnTo>
                    <a:cubicBezTo>
                      <a:pt x="4495800" y="2209800"/>
                      <a:pt x="4432300" y="2260600"/>
                      <a:pt x="4356100" y="2260600"/>
                    </a:cubicBezTo>
                    <a:lnTo>
                      <a:pt x="4305300" y="2260600"/>
                    </a:lnTo>
                    <a:cubicBezTo>
                      <a:pt x="4292600" y="2260600"/>
                      <a:pt x="4292600" y="2247900"/>
                      <a:pt x="4279900" y="2247900"/>
                    </a:cubicBezTo>
                    <a:cubicBezTo>
                      <a:pt x="4279900" y="2235200"/>
                      <a:pt x="4267200" y="2235200"/>
                      <a:pt x="4267200" y="2222500"/>
                    </a:cubicBezTo>
                    <a:lnTo>
                      <a:pt x="4343400" y="1409700"/>
                    </a:lnTo>
                    <a:lnTo>
                      <a:pt x="4406900" y="965200"/>
                    </a:lnTo>
                    <a:moveTo>
                      <a:pt x="5956300" y="0"/>
                    </a:moveTo>
                    <a:cubicBezTo>
                      <a:pt x="5842000" y="0"/>
                      <a:pt x="5740400" y="88900"/>
                      <a:pt x="5740400" y="215900"/>
                    </a:cubicBezTo>
                    <a:lnTo>
                      <a:pt x="5740400" y="279400"/>
                    </a:lnTo>
                    <a:cubicBezTo>
                      <a:pt x="5740400" y="393700"/>
                      <a:pt x="5842000" y="495300"/>
                      <a:pt x="5956300" y="495300"/>
                    </a:cubicBezTo>
                    <a:cubicBezTo>
                      <a:pt x="6070600" y="495300"/>
                      <a:pt x="6172200" y="393700"/>
                      <a:pt x="6172200" y="279400"/>
                    </a:cubicBezTo>
                    <a:lnTo>
                      <a:pt x="6172200" y="215900"/>
                    </a:lnTo>
                    <a:cubicBezTo>
                      <a:pt x="6172200" y="88900"/>
                      <a:pt x="6070600" y="0"/>
                      <a:pt x="5956300" y="0"/>
                    </a:cubicBezTo>
                    <a:moveTo>
                      <a:pt x="5740400" y="965200"/>
                    </a:moveTo>
                    <a:cubicBezTo>
                      <a:pt x="5740400" y="965200"/>
                      <a:pt x="5727700" y="952500"/>
                      <a:pt x="5727700" y="965200"/>
                    </a:cubicBezTo>
                    <a:lnTo>
                      <a:pt x="5575300" y="1320800"/>
                    </a:lnTo>
                    <a:cubicBezTo>
                      <a:pt x="5549900" y="1371600"/>
                      <a:pt x="5499100" y="1409700"/>
                      <a:pt x="5435600" y="1409700"/>
                    </a:cubicBezTo>
                    <a:lnTo>
                      <a:pt x="5372100" y="1409700"/>
                    </a:lnTo>
                    <a:cubicBezTo>
                      <a:pt x="5359400" y="1409700"/>
                      <a:pt x="5346700" y="1409700"/>
                      <a:pt x="5346700" y="1397000"/>
                    </a:cubicBezTo>
                    <a:cubicBezTo>
                      <a:pt x="5334000" y="1384300"/>
                      <a:pt x="5334000" y="1371600"/>
                      <a:pt x="5346700" y="1358900"/>
                    </a:cubicBezTo>
                    <a:lnTo>
                      <a:pt x="5537200" y="914400"/>
                    </a:lnTo>
                    <a:lnTo>
                      <a:pt x="5600700" y="736600"/>
                    </a:lnTo>
                    <a:cubicBezTo>
                      <a:pt x="5651500" y="635000"/>
                      <a:pt x="5753100" y="558800"/>
                      <a:pt x="5867400" y="558800"/>
                    </a:cubicBezTo>
                    <a:lnTo>
                      <a:pt x="6045200" y="558800"/>
                    </a:lnTo>
                    <a:cubicBezTo>
                      <a:pt x="6159500" y="558800"/>
                      <a:pt x="6261100" y="635000"/>
                      <a:pt x="6311900" y="736600"/>
                    </a:cubicBezTo>
                    <a:lnTo>
                      <a:pt x="6375400" y="914400"/>
                    </a:lnTo>
                    <a:lnTo>
                      <a:pt x="6565900" y="1358900"/>
                    </a:lnTo>
                    <a:cubicBezTo>
                      <a:pt x="6578600" y="1371600"/>
                      <a:pt x="6578600" y="1384300"/>
                      <a:pt x="6565900" y="1397000"/>
                    </a:cubicBezTo>
                    <a:cubicBezTo>
                      <a:pt x="6565900" y="1409700"/>
                      <a:pt x="6553200" y="1409700"/>
                      <a:pt x="6540500" y="1409700"/>
                    </a:cubicBezTo>
                    <a:lnTo>
                      <a:pt x="6477000" y="1409700"/>
                    </a:lnTo>
                    <a:cubicBezTo>
                      <a:pt x="6413500" y="1409700"/>
                      <a:pt x="6362700" y="1371600"/>
                      <a:pt x="6337300" y="1320800"/>
                    </a:cubicBezTo>
                    <a:lnTo>
                      <a:pt x="6184900" y="965200"/>
                    </a:lnTo>
                    <a:cubicBezTo>
                      <a:pt x="6184900" y="952500"/>
                      <a:pt x="6172200" y="965200"/>
                      <a:pt x="6172200" y="965200"/>
                    </a:cubicBezTo>
                    <a:lnTo>
                      <a:pt x="6235700" y="1409700"/>
                    </a:lnTo>
                    <a:lnTo>
                      <a:pt x="6311900" y="2222500"/>
                    </a:lnTo>
                    <a:cubicBezTo>
                      <a:pt x="6311900" y="2235200"/>
                      <a:pt x="6299200" y="2235200"/>
                      <a:pt x="6299200" y="2247900"/>
                    </a:cubicBezTo>
                    <a:cubicBezTo>
                      <a:pt x="6286500" y="2247900"/>
                      <a:pt x="6286500" y="2260600"/>
                      <a:pt x="6273800" y="2260600"/>
                    </a:cubicBezTo>
                    <a:lnTo>
                      <a:pt x="6223000" y="2260600"/>
                    </a:lnTo>
                    <a:cubicBezTo>
                      <a:pt x="6146800" y="2260600"/>
                      <a:pt x="6083300" y="2209800"/>
                      <a:pt x="6083300" y="2133600"/>
                    </a:cubicBezTo>
                    <a:lnTo>
                      <a:pt x="5969000" y="1447800"/>
                    </a:lnTo>
                    <a:cubicBezTo>
                      <a:pt x="5956300" y="1447800"/>
                      <a:pt x="5956300" y="1447800"/>
                      <a:pt x="5943600" y="1447800"/>
                    </a:cubicBezTo>
                    <a:lnTo>
                      <a:pt x="5829300" y="2133600"/>
                    </a:lnTo>
                    <a:cubicBezTo>
                      <a:pt x="5829300" y="2209800"/>
                      <a:pt x="5765800" y="2260600"/>
                      <a:pt x="5689600" y="2260600"/>
                    </a:cubicBezTo>
                    <a:lnTo>
                      <a:pt x="5638800" y="2260600"/>
                    </a:lnTo>
                    <a:cubicBezTo>
                      <a:pt x="5626100" y="2260600"/>
                      <a:pt x="5626100" y="2247900"/>
                      <a:pt x="5613400" y="2247900"/>
                    </a:cubicBezTo>
                    <a:cubicBezTo>
                      <a:pt x="5613400" y="2235200"/>
                      <a:pt x="5600700" y="2235200"/>
                      <a:pt x="5600700" y="2222500"/>
                    </a:cubicBezTo>
                    <a:lnTo>
                      <a:pt x="5676900" y="1409700"/>
                    </a:lnTo>
                    <a:lnTo>
                      <a:pt x="5740400" y="965200"/>
                    </a:lnTo>
                    <a:moveTo>
                      <a:pt x="7289800" y="0"/>
                    </a:moveTo>
                    <a:cubicBezTo>
                      <a:pt x="7175500" y="0"/>
                      <a:pt x="7073900" y="88900"/>
                      <a:pt x="7073900" y="215900"/>
                    </a:cubicBezTo>
                    <a:lnTo>
                      <a:pt x="7073900" y="279400"/>
                    </a:lnTo>
                    <a:cubicBezTo>
                      <a:pt x="7073900" y="393700"/>
                      <a:pt x="7175500" y="495300"/>
                      <a:pt x="7289800" y="495300"/>
                    </a:cubicBezTo>
                    <a:cubicBezTo>
                      <a:pt x="7404100" y="495300"/>
                      <a:pt x="7505700" y="393700"/>
                      <a:pt x="7505700" y="279400"/>
                    </a:cubicBezTo>
                    <a:lnTo>
                      <a:pt x="7505700" y="215900"/>
                    </a:lnTo>
                    <a:cubicBezTo>
                      <a:pt x="7505700" y="88900"/>
                      <a:pt x="7404100" y="0"/>
                      <a:pt x="7289800" y="0"/>
                    </a:cubicBezTo>
                    <a:moveTo>
                      <a:pt x="7073900" y="965200"/>
                    </a:moveTo>
                    <a:cubicBezTo>
                      <a:pt x="7073900" y="965200"/>
                      <a:pt x="7061200" y="952500"/>
                      <a:pt x="7061200" y="965200"/>
                    </a:cubicBezTo>
                    <a:lnTo>
                      <a:pt x="6908800" y="1320800"/>
                    </a:lnTo>
                    <a:cubicBezTo>
                      <a:pt x="6883400" y="1371600"/>
                      <a:pt x="6832600" y="1409700"/>
                      <a:pt x="6769100" y="1409700"/>
                    </a:cubicBezTo>
                    <a:lnTo>
                      <a:pt x="6705600" y="1409700"/>
                    </a:lnTo>
                    <a:cubicBezTo>
                      <a:pt x="6692900" y="1409700"/>
                      <a:pt x="6680200" y="1409700"/>
                      <a:pt x="6680200" y="1397000"/>
                    </a:cubicBezTo>
                    <a:cubicBezTo>
                      <a:pt x="6667500" y="1384300"/>
                      <a:pt x="6667500" y="1371600"/>
                      <a:pt x="6680200" y="1358900"/>
                    </a:cubicBezTo>
                    <a:lnTo>
                      <a:pt x="6870700" y="914400"/>
                    </a:lnTo>
                    <a:lnTo>
                      <a:pt x="6934200" y="736600"/>
                    </a:lnTo>
                    <a:cubicBezTo>
                      <a:pt x="6985000" y="635000"/>
                      <a:pt x="7086600" y="558800"/>
                      <a:pt x="7200900" y="558800"/>
                    </a:cubicBezTo>
                    <a:lnTo>
                      <a:pt x="7378700" y="558800"/>
                    </a:lnTo>
                    <a:cubicBezTo>
                      <a:pt x="7493000" y="558800"/>
                      <a:pt x="7594600" y="635000"/>
                      <a:pt x="7645400" y="736600"/>
                    </a:cubicBezTo>
                    <a:lnTo>
                      <a:pt x="7708900" y="914400"/>
                    </a:lnTo>
                    <a:lnTo>
                      <a:pt x="7899400" y="1358900"/>
                    </a:lnTo>
                    <a:cubicBezTo>
                      <a:pt x="7912100" y="1371600"/>
                      <a:pt x="7912100" y="1384300"/>
                      <a:pt x="7899400" y="1397000"/>
                    </a:cubicBezTo>
                    <a:cubicBezTo>
                      <a:pt x="7899400" y="1409700"/>
                      <a:pt x="7886700" y="1409700"/>
                      <a:pt x="7874000" y="1409700"/>
                    </a:cubicBezTo>
                    <a:lnTo>
                      <a:pt x="7810500" y="1409700"/>
                    </a:lnTo>
                    <a:cubicBezTo>
                      <a:pt x="7747000" y="1409700"/>
                      <a:pt x="7696200" y="1371600"/>
                      <a:pt x="7670800" y="1320800"/>
                    </a:cubicBezTo>
                    <a:lnTo>
                      <a:pt x="7518400" y="965200"/>
                    </a:lnTo>
                    <a:cubicBezTo>
                      <a:pt x="7518400" y="952500"/>
                      <a:pt x="7505700" y="965200"/>
                      <a:pt x="7505700" y="965200"/>
                    </a:cubicBezTo>
                    <a:lnTo>
                      <a:pt x="7569200" y="1409700"/>
                    </a:lnTo>
                    <a:lnTo>
                      <a:pt x="7645400" y="2222500"/>
                    </a:lnTo>
                    <a:cubicBezTo>
                      <a:pt x="7645400" y="2235200"/>
                      <a:pt x="7632700" y="2235200"/>
                      <a:pt x="7632700" y="2247900"/>
                    </a:cubicBezTo>
                    <a:cubicBezTo>
                      <a:pt x="7620000" y="2247900"/>
                      <a:pt x="7620000" y="2260600"/>
                      <a:pt x="7607300" y="2260600"/>
                    </a:cubicBezTo>
                    <a:lnTo>
                      <a:pt x="7556500" y="2260600"/>
                    </a:lnTo>
                    <a:cubicBezTo>
                      <a:pt x="7480300" y="2260600"/>
                      <a:pt x="7416800" y="2209800"/>
                      <a:pt x="7416800" y="2133600"/>
                    </a:cubicBezTo>
                    <a:lnTo>
                      <a:pt x="7302500" y="1447800"/>
                    </a:lnTo>
                    <a:cubicBezTo>
                      <a:pt x="7289800" y="1447800"/>
                      <a:pt x="7289800" y="1447800"/>
                      <a:pt x="7277100" y="1447800"/>
                    </a:cubicBezTo>
                    <a:lnTo>
                      <a:pt x="7162800" y="2133600"/>
                    </a:lnTo>
                    <a:cubicBezTo>
                      <a:pt x="7162800" y="2209800"/>
                      <a:pt x="7099300" y="2260600"/>
                      <a:pt x="7023100" y="2260600"/>
                    </a:cubicBezTo>
                    <a:lnTo>
                      <a:pt x="6972300" y="2260600"/>
                    </a:lnTo>
                    <a:cubicBezTo>
                      <a:pt x="6959600" y="2260600"/>
                      <a:pt x="6959600" y="2247900"/>
                      <a:pt x="6946900" y="2247900"/>
                    </a:cubicBezTo>
                    <a:cubicBezTo>
                      <a:pt x="6946900" y="2235200"/>
                      <a:pt x="6934200" y="2235200"/>
                      <a:pt x="6934200" y="2222500"/>
                    </a:cubicBezTo>
                    <a:lnTo>
                      <a:pt x="7010400" y="1409700"/>
                    </a:lnTo>
                    <a:lnTo>
                      <a:pt x="7073900" y="965200"/>
                    </a:lnTo>
                    <a:moveTo>
                      <a:pt x="8623300" y="0"/>
                    </a:moveTo>
                    <a:cubicBezTo>
                      <a:pt x="8509000" y="0"/>
                      <a:pt x="8407400" y="88900"/>
                      <a:pt x="8407400" y="215900"/>
                    </a:cubicBezTo>
                    <a:lnTo>
                      <a:pt x="8407400" y="279400"/>
                    </a:lnTo>
                    <a:cubicBezTo>
                      <a:pt x="8407400" y="393700"/>
                      <a:pt x="8509000" y="495300"/>
                      <a:pt x="8623300" y="495300"/>
                    </a:cubicBezTo>
                    <a:cubicBezTo>
                      <a:pt x="8737600" y="495300"/>
                      <a:pt x="8839200" y="393700"/>
                      <a:pt x="8839200" y="279400"/>
                    </a:cubicBezTo>
                    <a:lnTo>
                      <a:pt x="8839200" y="215900"/>
                    </a:lnTo>
                    <a:cubicBezTo>
                      <a:pt x="8839200" y="88900"/>
                      <a:pt x="8737600" y="0"/>
                      <a:pt x="8623300" y="0"/>
                    </a:cubicBezTo>
                    <a:moveTo>
                      <a:pt x="8407400" y="965200"/>
                    </a:moveTo>
                    <a:cubicBezTo>
                      <a:pt x="8407400" y="965200"/>
                      <a:pt x="8394700" y="952500"/>
                      <a:pt x="8394700" y="965200"/>
                    </a:cubicBezTo>
                    <a:lnTo>
                      <a:pt x="8242300" y="1320800"/>
                    </a:lnTo>
                    <a:cubicBezTo>
                      <a:pt x="8216900" y="1371600"/>
                      <a:pt x="8166100" y="1409700"/>
                      <a:pt x="8102600" y="1409700"/>
                    </a:cubicBezTo>
                    <a:lnTo>
                      <a:pt x="8039100" y="1409700"/>
                    </a:lnTo>
                    <a:cubicBezTo>
                      <a:pt x="8026400" y="1409700"/>
                      <a:pt x="8013700" y="1409700"/>
                      <a:pt x="8013700" y="1397000"/>
                    </a:cubicBezTo>
                    <a:cubicBezTo>
                      <a:pt x="8001000" y="1384300"/>
                      <a:pt x="8001000" y="1371600"/>
                      <a:pt x="8013700" y="1358900"/>
                    </a:cubicBezTo>
                    <a:lnTo>
                      <a:pt x="8204200" y="914400"/>
                    </a:lnTo>
                    <a:lnTo>
                      <a:pt x="8267700" y="736600"/>
                    </a:lnTo>
                    <a:cubicBezTo>
                      <a:pt x="8318500" y="635000"/>
                      <a:pt x="8420100" y="558800"/>
                      <a:pt x="8534400" y="558800"/>
                    </a:cubicBezTo>
                    <a:lnTo>
                      <a:pt x="8712200" y="558800"/>
                    </a:lnTo>
                    <a:cubicBezTo>
                      <a:pt x="8826500" y="558800"/>
                      <a:pt x="8928100" y="635000"/>
                      <a:pt x="8978900" y="736600"/>
                    </a:cubicBezTo>
                    <a:lnTo>
                      <a:pt x="9042400" y="914400"/>
                    </a:lnTo>
                    <a:lnTo>
                      <a:pt x="9232900" y="1358900"/>
                    </a:lnTo>
                    <a:cubicBezTo>
                      <a:pt x="9245600" y="1371600"/>
                      <a:pt x="9245600" y="1384300"/>
                      <a:pt x="9232900" y="1397000"/>
                    </a:cubicBezTo>
                    <a:cubicBezTo>
                      <a:pt x="9232900" y="1409700"/>
                      <a:pt x="9220200" y="1409700"/>
                      <a:pt x="9207500" y="1409700"/>
                    </a:cubicBezTo>
                    <a:lnTo>
                      <a:pt x="9144000" y="1409700"/>
                    </a:lnTo>
                    <a:cubicBezTo>
                      <a:pt x="9080500" y="1409700"/>
                      <a:pt x="9029700" y="1371600"/>
                      <a:pt x="9004300" y="1320800"/>
                    </a:cubicBezTo>
                    <a:lnTo>
                      <a:pt x="8851900" y="965200"/>
                    </a:lnTo>
                    <a:cubicBezTo>
                      <a:pt x="8851900" y="952500"/>
                      <a:pt x="8839200" y="965200"/>
                      <a:pt x="8839200" y="965200"/>
                    </a:cubicBezTo>
                    <a:lnTo>
                      <a:pt x="8902700" y="1409700"/>
                    </a:lnTo>
                    <a:lnTo>
                      <a:pt x="8978900" y="2222500"/>
                    </a:lnTo>
                    <a:cubicBezTo>
                      <a:pt x="8978900" y="2235200"/>
                      <a:pt x="8966200" y="2235200"/>
                      <a:pt x="8966200" y="2247900"/>
                    </a:cubicBezTo>
                    <a:cubicBezTo>
                      <a:pt x="8953500" y="2247900"/>
                      <a:pt x="8953500" y="2260600"/>
                      <a:pt x="8940800" y="2260600"/>
                    </a:cubicBezTo>
                    <a:lnTo>
                      <a:pt x="8890000" y="2260600"/>
                    </a:lnTo>
                    <a:cubicBezTo>
                      <a:pt x="8813800" y="2260600"/>
                      <a:pt x="8750300" y="2209800"/>
                      <a:pt x="8750300" y="2133600"/>
                    </a:cubicBezTo>
                    <a:lnTo>
                      <a:pt x="8636000" y="1447800"/>
                    </a:lnTo>
                    <a:cubicBezTo>
                      <a:pt x="8623300" y="1447800"/>
                      <a:pt x="8623300" y="1447800"/>
                      <a:pt x="8610600" y="1447800"/>
                    </a:cubicBezTo>
                    <a:lnTo>
                      <a:pt x="8496300" y="2133600"/>
                    </a:lnTo>
                    <a:cubicBezTo>
                      <a:pt x="8496300" y="2209800"/>
                      <a:pt x="8432800" y="2260600"/>
                      <a:pt x="8356600" y="2260600"/>
                    </a:cubicBezTo>
                    <a:lnTo>
                      <a:pt x="8305800" y="2260600"/>
                    </a:lnTo>
                    <a:cubicBezTo>
                      <a:pt x="8293100" y="2260600"/>
                      <a:pt x="8293100" y="2247900"/>
                      <a:pt x="8280400" y="2247900"/>
                    </a:cubicBezTo>
                    <a:cubicBezTo>
                      <a:pt x="8280400" y="2235200"/>
                      <a:pt x="8267700" y="2235200"/>
                      <a:pt x="8267700" y="2222500"/>
                    </a:cubicBezTo>
                    <a:lnTo>
                      <a:pt x="8343900" y="1409700"/>
                    </a:lnTo>
                    <a:lnTo>
                      <a:pt x="8407400" y="965200"/>
                    </a:lnTo>
                    <a:moveTo>
                      <a:pt x="9956800" y="0"/>
                    </a:moveTo>
                    <a:cubicBezTo>
                      <a:pt x="9842500" y="0"/>
                      <a:pt x="9740900" y="88900"/>
                      <a:pt x="9740900" y="215900"/>
                    </a:cubicBezTo>
                    <a:lnTo>
                      <a:pt x="9740900" y="279400"/>
                    </a:lnTo>
                    <a:cubicBezTo>
                      <a:pt x="9740900" y="393700"/>
                      <a:pt x="9842500" y="495300"/>
                      <a:pt x="9956800" y="495300"/>
                    </a:cubicBezTo>
                    <a:cubicBezTo>
                      <a:pt x="10071100" y="495300"/>
                      <a:pt x="10172700" y="393700"/>
                      <a:pt x="10172700" y="279400"/>
                    </a:cubicBezTo>
                    <a:lnTo>
                      <a:pt x="10172700" y="215900"/>
                    </a:lnTo>
                    <a:cubicBezTo>
                      <a:pt x="10172700" y="88900"/>
                      <a:pt x="10071100" y="0"/>
                      <a:pt x="9956800" y="0"/>
                    </a:cubicBezTo>
                    <a:moveTo>
                      <a:pt x="9740900" y="965200"/>
                    </a:moveTo>
                    <a:cubicBezTo>
                      <a:pt x="9740900" y="965200"/>
                      <a:pt x="9728200" y="952500"/>
                      <a:pt x="9728200" y="965200"/>
                    </a:cubicBezTo>
                    <a:lnTo>
                      <a:pt x="9575800" y="1320800"/>
                    </a:lnTo>
                    <a:cubicBezTo>
                      <a:pt x="9550400" y="1371600"/>
                      <a:pt x="9499600" y="1409700"/>
                      <a:pt x="9436100" y="1409700"/>
                    </a:cubicBezTo>
                    <a:lnTo>
                      <a:pt x="9372600" y="1409700"/>
                    </a:lnTo>
                    <a:cubicBezTo>
                      <a:pt x="9359900" y="1409700"/>
                      <a:pt x="9347200" y="1409700"/>
                      <a:pt x="9347200" y="1397000"/>
                    </a:cubicBezTo>
                    <a:cubicBezTo>
                      <a:pt x="9334500" y="1384300"/>
                      <a:pt x="9334500" y="1371600"/>
                      <a:pt x="9347200" y="1358900"/>
                    </a:cubicBezTo>
                    <a:lnTo>
                      <a:pt x="9537700" y="914400"/>
                    </a:lnTo>
                    <a:lnTo>
                      <a:pt x="9601200" y="736600"/>
                    </a:lnTo>
                    <a:cubicBezTo>
                      <a:pt x="9652000" y="635000"/>
                      <a:pt x="9753600" y="558800"/>
                      <a:pt x="9867900" y="558800"/>
                    </a:cubicBezTo>
                    <a:lnTo>
                      <a:pt x="10045700" y="558800"/>
                    </a:lnTo>
                    <a:cubicBezTo>
                      <a:pt x="10160000" y="558800"/>
                      <a:pt x="10261600" y="635000"/>
                      <a:pt x="10312400" y="736600"/>
                    </a:cubicBezTo>
                    <a:lnTo>
                      <a:pt x="10375900" y="914400"/>
                    </a:lnTo>
                    <a:lnTo>
                      <a:pt x="10566400" y="1358900"/>
                    </a:lnTo>
                    <a:cubicBezTo>
                      <a:pt x="10579100" y="1371600"/>
                      <a:pt x="10579100" y="1384300"/>
                      <a:pt x="10566400" y="1397000"/>
                    </a:cubicBezTo>
                    <a:cubicBezTo>
                      <a:pt x="10566400" y="1409700"/>
                      <a:pt x="10553700" y="1409700"/>
                      <a:pt x="10541000" y="1409700"/>
                    </a:cubicBezTo>
                    <a:lnTo>
                      <a:pt x="10477500" y="1409700"/>
                    </a:lnTo>
                    <a:cubicBezTo>
                      <a:pt x="10414000" y="1409700"/>
                      <a:pt x="10363200" y="1371600"/>
                      <a:pt x="10337800" y="1320800"/>
                    </a:cubicBezTo>
                    <a:lnTo>
                      <a:pt x="10185400" y="965200"/>
                    </a:lnTo>
                    <a:cubicBezTo>
                      <a:pt x="10185400" y="952500"/>
                      <a:pt x="10172700" y="965200"/>
                      <a:pt x="10172700" y="965200"/>
                    </a:cubicBezTo>
                    <a:lnTo>
                      <a:pt x="10236200" y="1409700"/>
                    </a:lnTo>
                    <a:lnTo>
                      <a:pt x="10312400" y="2222500"/>
                    </a:lnTo>
                    <a:cubicBezTo>
                      <a:pt x="10312400" y="2235200"/>
                      <a:pt x="10299700" y="2235200"/>
                      <a:pt x="10299700" y="2247900"/>
                    </a:cubicBezTo>
                    <a:cubicBezTo>
                      <a:pt x="10287000" y="2247900"/>
                      <a:pt x="10287000" y="2260600"/>
                      <a:pt x="10274300" y="2260600"/>
                    </a:cubicBezTo>
                    <a:lnTo>
                      <a:pt x="10223500" y="2260600"/>
                    </a:lnTo>
                    <a:cubicBezTo>
                      <a:pt x="10147300" y="2260600"/>
                      <a:pt x="10083800" y="2209800"/>
                      <a:pt x="10083800" y="2133600"/>
                    </a:cubicBezTo>
                    <a:lnTo>
                      <a:pt x="9969500" y="1447800"/>
                    </a:lnTo>
                    <a:cubicBezTo>
                      <a:pt x="9956800" y="1447800"/>
                      <a:pt x="9956800" y="1447800"/>
                      <a:pt x="9944100" y="1447800"/>
                    </a:cubicBezTo>
                    <a:lnTo>
                      <a:pt x="9829800" y="2133600"/>
                    </a:lnTo>
                    <a:cubicBezTo>
                      <a:pt x="9829800" y="2209800"/>
                      <a:pt x="9766300" y="2260600"/>
                      <a:pt x="9690100" y="2260600"/>
                    </a:cubicBezTo>
                    <a:lnTo>
                      <a:pt x="9639300" y="2260600"/>
                    </a:lnTo>
                    <a:cubicBezTo>
                      <a:pt x="9626600" y="2260600"/>
                      <a:pt x="9626600" y="2247900"/>
                      <a:pt x="9613900" y="2247900"/>
                    </a:cubicBezTo>
                    <a:cubicBezTo>
                      <a:pt x="9613900" y="2235200"/>
                      <a:pt x="9601200" y="2235200"/>
                      <a:pt x="9601200" y="2222500"/>
                    </a:cubicBezTo>
                    <a:lnTo>
                      <a:pt x="9677400" y="1409700"/>
                    </a:lnTo>
                    <a:lnTo>
                      <a:pt x="9740900" y="965200"/>
                    </a:lnTo>
                  </a:path>
                </a:pathLst>
              </a:custGeom>
              <a:solidFill>
                <a:srgbClr val="B3B5A9"/>
              </a:solidFill>
            </p:spPr>
          </p:sp>
        </p:grpSp>
      </p:grpSp>
      <p:sp>
        <p:nvSpPr>
          <p:cNvPr id="19" name="TextBox 19"/>
          <p:cNvSpPr txBox="1"/>
          <p:nvPr/>
        </p:nvSpPr>
        <p:spPr>
          <a:xfrm>
            <a:off x="7240876" y="3441199"/>
            <a:ext cx="2520337" cy="1400383"/>
          </a:xfrm>
          <a:prstGeom prst="rect">
            <a:avLst/>
          </a:prstGeom>
        </p:spPr>
        <p:txBody>
          <a:bodyPr lIns="0" tIns="0" rIns="0" bIns="0" rtlCol="0" anchor="t">
            <a:spAutoFit/>
          </a:bodyPr>
          <a:lstStyle/>
          <a:p>
            <a:pPr algn="ctr">
              <a:lnSpc>
                <a:spcPts val="11606"/>
              </a:lnSpc>
              <a:spcBef>
                <a:spcPct val="0"/>
              </a:spcBef>
            </a:pPr>
            <a:r>
              <a:rPr lang="en-US" sz="8410" dirty="0">
                <a:solidFill>
                  <a:srgbClr val="010101"/>
                </a:solidFill>
                <a:latin typeface="Archivo Black"/>
              </a:rPr>
              <a:t>20%</a:t>
            </a:r>
          </a:p>
        </p:txBody>
      </p:sp>
      <p:pic>
        <p:nvPicPr>
          <p:cNvPr id="20" name="object 3">
            <a:extLst>
              <a:ext uri="{FF2B5EF4-FFF2-40B4-BE49-F238E27FC236}">
                <a16:creationId xmlns:a16="http://schemas.microsoft.com/office/drawing/2014/main" id="{4917E637-E271-4B8C-BAD9-F22EE260ED74}"/>
              </a:ext>
            </a:extLst>
          </p:cNvPr>
          <p:cNvPicPr/>
          <p:nvPr/>
        </p:nvPicPr>
        <p:blipFill>
          <a:blip r:embed="rId6" cstate="print"/>
          <a:stretch>
            <a:fillRect/>
          </a:stretch>
        </p:blipFill>
        <p:spPr>
          <a:xfrm>
            <a:off x="-10205" y="6819830"/>
            <a:ext cx="12188952" cy="1706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3985926" y="3089013"/>
            <a:ext cx="10017868" cy="106090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6031320" y="0"/>
            <a:ext cx="6160681" cy="6930766"/>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sp>
      </p:grpSp>
      <p:grpSp>
        <p:nvGrpSpPr>
          <p:cNvPr id="15" name="Group 15"/>
          <p:cNvGrpSpPr/>
          <p:nvPr/>
        </p:nvGrpSpPr>
        <p:grpSpPr>
          <a:xfrm>
            <a:off x="-2633508" y="535388"/>
            <a:ext cx="10572883" cy="1505349"/>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a:noFill/>
            </a:ln>
          </p:spPr>
        </p:sp>
        <p:sp>
          <p:nvSpPr>
            <p:cNvPr id="17" name="TextBox 17"/>
            <p:cNvSpPr txBox="1"/>
            <p:nvPr/>
          </p:nvSpPr>
          <p:spPr>
            <a:xfrm>
              <a:off x="101600" y="-19050"/>
              <a:ext cx="609600" cy="628650"/>
            </a:xfrm>
            <a:prstGeom prst="rect">
              <a:avLst/>
            </a:prstGeom>
          </p:spPr>
          <p:txBody>
            <a:bodyPr lIns="33867" tIns="33867" rIns="33867" bIns="33867" rtlCol="0" anchor="ctr"/>
            <a:lstStyle/>
            <a:p>
              <a:pPr algn="ctr">
                <a:lnSpc>
                  <a:spcPts val="1906"/>
                </a:lnSpc>
                <a:spcBef>
                  <a:spcPct val="0"/>
                </a:spcBef>
              </a:pPr>
              <a:endParaRPr sz="1200"/>
            </a:p>
          </p:txBody>
        </p:sp>
      </p:grpSp>
      <p:sp>
        <p:nvSpPr>
          <p:cNvPr id="18" name="TextBox 18"/>
          <p:cNvSpPr txBox="1"/>
          <p:nvPr/>
        </p:nvSpPr>
        <p:spPr>
          <a:xfrm>
            <a:off x="919329" y="3030347"/>
            <a:ext cx="6546955" cy="2055434"/>
          </a:xfrm>
          <a:prstGeom prst="rect">
            <a:avLst/>
          </a:prstGeom>
        </p:spPr>
        <p:txBody>
          <a:bodyPr wrap="square" lIns="0" tIns="0" rIns="0" bIns="0" rtlCol="0" anchor="t">
            <a:spAutoFit/>
          </a:bodyPr>
          <a:lstStyle/>
          <a:p>
            <a:pPr>
              <a:lnSpc>
                <a:spcPts val="2033"/>
              </a:lnSpc>
              <a:spcBef>
                <a:spcPct val="0"/>
              </a:spcBef>
            </a:pPr>
            <a:r>
              <a:rPr lang="en-US" sz="2000" spc="144" dirty="0">
                <a:solidFill>
                  <a:srgbClr val="231F20"/>
                </a:solidFill>
                <a:latin typeface="Montserrat Light"/>
              </a:rPr>
              <a:t>The Southern region of Nigeria represents a significant and dynamic market for seasoning products. This region's culinary preferences and consumer behaviors are crucial for brands like </a:t>
            </a:r>
            <a:r>
              <a:rPr lang="en-US" sz="2000" spc="144" dirty="0" err="1">
                <a:solidFill>
                  <a:srgbClr val="231F20"/>
                </a:solidFill>
                <a:latin typeface="Montserrat Light"/>
              </a:rPr>
              <a:t>Onga</a:t>
            </a:r>
            <a:r>
              <a:rPr lang="en-US" sz="2000" spc="144" dirty="0">
                <a:solidFill>
                  <a:srgbClr val="231F20"/>
                </a:solidFill>
                <a:latin typeface="Montserrat Light"/>
              </a:rPr>
              <a:t>, Knorr, and Maggi. The Southern market has been characterized by a competitive landscape with diverse consumer needs and high demand for reliable product availability</a:t>
            </a:r>
          </a:p>
        </p:txBody>
      </p:sp>
      <p:sp>
        <p:nvSpPr>
          <p:cNvPr id="20" name="TextBox 20"/>
          <p:cNvSpPr txBox="1"/>
          <p:nvPr/>
        </p:nvSpPr>
        <p:spPr>
          <a:xfrm>
            <a:off x="1414688" y="869906"/>
            <a:ext cx="4944627" cy="748154"/>
          </a:xfrm>
          <a:prstGeom prst="rect">
            <a:avLst/>
          </a:prstGeom>
        </p:spPr>
        <p:txBody>
          <a:bodyPr lIns="0" tIns="0" rIns="0" bIns="0" rtlCol="0" anchor="t">
            <a:spAutoFit/>
          </a:bodyPr>
          <a:lstStyle/>
          <a:p>
            <a:pPr algn="ctr">
              <a:lnSpc>
                <a:spcPts val="6191"/>
              </a:lnSpc>
              <a:spcBef>
                <a:spcPct val="0"/>
              </a:spcBef>
            </a:pPr>
            <a:r>
              <a:rPr lang="en-US" sz="4486" spc="35" dirty="0">
                <a:solidFill>
                  <a:srgbClr val="FFFFFF"/>
                </a:solidFill>
                <a:latin typeface="Archivo Black"/>
              </a:rPr>
              <a:t>Market Overview</a:t>
            </a:r>
          </a:p>
        </p:txBody>
      </p:sp>
      <p:pic>
        <p:nvPicPr>
          <p:cNvPr id="12" name="object 3">
            <a:extLst>
              <a:ext uri="{FF2B5EF4-FFF2-40B4-BE49-F238E27FC236}">
                <a16:creationId xmlns:a16="http://schemas.microsoft.com/office/drawing/2014/main" id="{F96E981A-8CE1-4246-B761-FEAC3A091DF1}"/>
              </a:ext>
            </a:extLst>
          </p:cNvPr>
          <p:cNvPicPr/>
          <p:nvPr/>
        </p:nvPicPr>
        <p:blipFill>
          <a:blip r:embed="rId5" cstate="print"/>
          <a:stretch>
            <a:fillRect/>
          </a:stretch>
        </p:blipFill>
        <p:spPr>
          <a:xfrm>
            <a:off x="-10205" y="6819830"/>
            <a:ext cx="12188952" cy="1706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5" name="Group 5"/>
          <p:cNvGrpSpPr/>
          <p:nvPr/>
        </p:nvGrpSpPr>
        <p:grpSpPr>
          <a:xfrm>
            <a:off x="1009457" y="2732650"/>
            <a:ext cx="1391807" cy="139270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2959630" y="2693494"/>
            <a:ext cx="1392105" cy="1391212"/>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4814869" y="2750207"/>
            <a:ext cx="1391807" cy="139270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6867612" y="2705012"/>
            <a:ext cx="1392105" cy="1391212"/>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9019856" y="2730270"/>
            <a:ext cx="1391807" cy="139270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sp>
        <p:nvSpPr>
          <p:cNvPr id="25" name="Freeform 25"/>
          <p:cNvSpPr/>
          <p:nvPr/>
        </p:nvSpPr>
        <p:spPr>
          <a:xfrm>
            <a:off x="1379675" y="3053403"/>
            <a:ext cx="651371" cy="747921"/>
          </a:xfrm>
          <a:custGeom>
            <a:avLst/>
            <a:gdLst/>
            <a:ahLst/>
            <a:cxnLst/>
            <a:rect l="l" t="t" r="r" b="b"/>
            <a:pathLst>
              <a:path w="977057" h="1121882">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3346080" y="3107751"/>
            <a:ext cx="619204" cy="597813"/>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9383962" y="3143635"/>
            <a:ext cx="663595" cy="637051"/>
          </a:xfrm>
          <a:custGeom>
            <a:avLst/>
            <a:gdLst/>
            <a:ahLst/>
            <a:cxnLst/>
            <a:rect l="l" t="t" r="r" b="b"/>
            <a:pathLst>
              <a:path w="995393" h="955577">
                <a:moveTo>
                  <a:pt x="0" y="0"/>
                </a:moveTo>
                <a:lnTo>
                  <a:pt x="995394" y="0"/>
                </a:lnTo>
                <a:lnTo>
                  <a:pt x="995394" y="955577"/>
                </a:lnTo>
                <a:lnTo>
                  <a:pt x="0" y="9555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7251291" y="3101711"/>
            <a:ext cx="743325" cy="635205"/>
          </a:xfrm>
          <a:custGeom>
            <a:avLst/>
            <a:gdLst/>
            <a:ahLst/>
            <a:cxnLst/>
            <a:rect l="l" t="t" r="r" b="b"/>
            <a:pathLst>
              <a:path w="1114987" h="952807">
                <a:moveTo>
                  <a:pt x="0" y="0"/>
                </a:moveTo>
                <a:lnTo>
                  <a:pt x="1114987" y="0"/>
                </a:lnTo>
                <a:lnTo>
                  <a:pt x="1114987" y="952808"/>
                </a:lnTo>
                <a:lnTo>
                  <a:pt x="0" y="9528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9" name="Freeform 29"/>
          <p:cNvSpPr/>
          <p:nvPr/>
        </p:nvSpPr>
        <p:spPr>
          <a:xfrm>
            <a:off x="5217514" y="3146014"/>
            <a:ext cx="554361" cy="635205"/>
          </a:xfrm>
          <a:custGeom>
            <a:avLst/>
            <a:gdLst/>
            <a:ahLst/>
            <a:cxnLst/>
            <a:rect l="l" t="t" r="r" b="b"/>
            <a:pathLst>
              <a:path w="831541" h="952807">
                <a:moveTo>
                  <a:pt x="0" y="0"/>
                </a:moveTo>
                <a:lnTo>
                  <a:pt x="831541" y="0"/>
                </a:lnTo>
                <a:lnTo>
                  <a:pt x="831541" y="952808"/>
                </a:lnTo>
                <a:lnTo>
                  <a:pt x="0" y="9528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1" name="TextBox 31"/>
          <p:cNvSpPr txBox="1"/>
          <p:nvPr/>
        </p:nvSpPr>
        <p:spPr>
          <a:xfrm>
            <a:off x="394637" y="4716669"/>
            <a:ext cx="2908122" cy="833562"/>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Frequent stockouts and inconsistent service from distributors have led to dissatisfaction, with consumers more likely to switch to brands that meet these expectations</a:t>
            </a:r>
          </a:p>
        </p:txBody>
      </p:sp>
      <p:sp>
        <p:nvSpPr>
          <p:cNvPr id="32" name="TextBox 32"/>
          <p:cNvSpPr txBox="1"/>
          <p:nvPr/>
        </p:nvSpPr>
        <p:spPr>
          <a:xfrm>
            <a:off x="394637" y="4330877"/>
            <a:ext cx="2908122" cy="271485"/>
          </a:xfrm>
          <a:prstGeom prst="rect">
            <a:avLst/>
          </a:prstGeom>
        </p:spPr>
        <p:txBody>
          <a:bodyPr wrap="square" lIns="0" tIns="0" rIns="0" bIns="0" rtlCol="0" anchor="t">
            <a:spAutoFit/>
          </a:bodyPr>
          <a:lstStyle/>
          <a:p>
            <a:pPr algn="ctr">
              <a:lnSpc>
                <a:spcPts val="2394"/>
              </a:lnSpc>
            </a:pPr>
            <a:r>
              <a:rPr lang="en-US" sz="1200" b="1" spc="24" dirty="0">
                <a:solidFill>
                  <a:srgbClr val="040506"/>
                </a:solidFill>
                <a:latin typeface="Montserrat Classic"/>
              </a:rPr>
              <a:t>Shift Towards Consistency and Availability</a:t>
            </a:r>
          </a:p>
        </p:txBody>
      </p:sp>
      <p:sp>
        <p:nvSpPr>
          <p:cNvPr id="33" name="TextBox 33"/>
          <p:cNvSpPr txBox="1"/>
          <p:nvPr/>
        </p:nvSpPr>
        <p:spPr>
          <a:xfrm>
            <a:off x="2401250" y="1299865"/>
            <a:ext cx="2702547" cy="833562"/>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With consumers becoming more aware of the ingredients in their seasoning products, brands that highlight natural ingredients or health benefits may have a competitive edge</a:t>
            </a:r>
          </a:p>
        </p:txBody>
      </p:sp>
      <p:sp>
        <p:nvSpPr>
          <p:cNvPr id="34" name="TextBox 34"/>
          <p:cNvSpPr txBox="1"/>
          <p:nvPr/>
        </p:nvSpPr>
        <p:spPr>
          <a:xfrm>
            <a:off x="2511897" y="914073"/>
            <a:ext cx="2294002" cy="271485"/>
          </a:xfrm>
          <a:prstGeom prst="rect">
            <a:avLst/>
          </a:prstGeom>
        </p:spPr>
        <p:txBody>
          <a:bodyPr wrap="square" lIns="0" tIns="0" rIns="0" bIns="0" rtlCol="0" anchor="t">
            <a:spAutoFit/>
          </a:bodyPr>
          <a:lstStyle/>
          <a:p>
            <a:pPr algn="ctr">
              <a:lnSpc>
                <a:spcPts val="2394"/>
              </a:lnSpc>
            </a:pPr>
            <a:r>
              <a:rPr lang="en-US" sz="1200" b="1" spc="24" dirty="0">
                <a:solidFill>
                  <a:srgbClr val="040506"/>
                </a:solidFill>
                <a:latin typeface="Montserrat Classic"/>
              </a:rPr>
              <a:t>Health-Conscious Choices</a:t>
            </a:r>
          </a:p>
        </p:txBody>
      </p:sp>
      <p:sp>
        <p:nvSpPr>
          <p:cNvPr id="35" name="TextBox 35"/>
          <p:cNvSpPr txBox="1"/>
          <p:nvPr/>
        </p:nvSpPr>
        <p:spPr>
          <a:xfrm>
            <a:off x="4464546" y="4716669"/>
            <a:ext cx="2523108" cy="1166986"/>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Southern cuisine is diverse and often features unique local flavors. Seasoning brands that can cater to regional taste preferences and provide products that align with local culinary traditions are likely to perform better</a:t>
            </a:r>
          </a:p>
        </p:txBody>
      </p:sp>
      <p:sp>
        <p:nvSpPr>
          <p:cNvPr id="36" name="TextBox 36"/>
          <p:cNvSpPr txBox="1"/>
          <p:nvPr/>
        </p:nvSpPr>
        <p:spPr>
          <a:xfrm>
            <a:off x="4464546" y="4330877"/>
            <a:ext cx="2046785" cy="271485"/>
          </a:xfrm>
          <a:prstGeom prst="rect">
            <a:avLst/>
          </a:prstGeom>
        </p:spPr>
        <p:txBody>
          <a:bodyPr wrap="square" lIns="0" tIns="0" rIns="0" bIns="0" rtlCol="0" anchor="t">
            <a:spAutoFit/>
          </a:bodyPr>
          <a:lstStyle/>
          <a:p>
            <a:pPr algn="ctr">
              <a:lnSpc>
                <a:spcPts val="2394"/>
              </a:lnSpc>
            </a:pPr>
            <a:r>
              <a:rPr lang="en-US" sz="1200" b="1" spc="24" dirty="0">
                <a:solidFill>
                  <a:srgbClr val="040506"/>
                </a:solidFill>
                <a:latin typeface="Montserrat Classic"/>
              </a:rPr>
              <a:t>Preference for Local Flavors</a:t>
            </a:r>
          </a:p>
        </p:txBody>
      </p:sp>
      <p:sp>
        <p:nvSpPr>
          <p:cNvPr id="37" name="TextBox 37"/>
          <p:cNvSpPr txBox="1"/>
          <p:nvPr/>
        </p:nvSpPr>
        <p:spPr>
          <a:xfrm>
            <a:off x="6043367" y="1293410"/>
            <a:ext cx="3072704" cy="825739"/>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The rise of modern retail channels, such as supermarkets and hypermarkets, is changing the distribution dynamics. Consumers are increasingly shopping at these outlets for convenience and a wider variety of products.</a:t>
            </a:r>
          </a:p>
        </p:txBody>
      </p:sp>
      <p:sp>
        <p:nvSpPr>
          <p:cNvPr id="38" name="TextBox 38"/>
          <p:cNvSpPr txBox="1"/>
          <p:nvPr/>
        </p:nvSpPr>
        <p:spPr>
          <a:xfrm>
            <a:off x="6192509" y="908032"/>
            <a:ext cx="2591900" cy="271485"/>
          </a:xfrm>
          <a:prstGeom prst="rect">
            <a:avLst/>
          </a:prstGeom>
        </p:spPr>
        <p:txBody>
          <a:bodyPr wrap="square" lIns="0" tIns="0" rIns="0" bIns="0" rtlCol="0" anchor="t">
            <a:spAutoFit/>
          </a:bodyPr>
          <a:lstStyle/>
          <a:p>
            <a:pPr algn="ctr">
              <a:lnSpc>
                <a:spcPts val="2394"/>
              </a:lnSpc>
            </a:pPr>
            <a:r>
              <a:rPr lang="en-US" sz="1200" b="1" spc="24" dirty="0">
                <a:solidFill>
                  <a:srgbClr val="040506"/>
                </a:solidFill>
                <a:latin typeface="Montserrat Classic"/>
              </a:rPr>
              <a:t>Increase in Modern Retail Channels</a:t>
            </a:r>
          </a:p>
        </p:txBody>
      </p:sp>
      <p:sp>
        <p:nvSpPr>
          <p:cNvPr id="39" name="TextBox 39"/>
          <p:cNvSpPr txBox="1"/>
          <p:nvPr/>
        </p:nvSpPr>
        <p:spPr>
          <a:xfrm>
            <a:off x="8681538" y="4688226"/>
            <a:ext cx="2684575" cy="1000274"/>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There is a growing trend towards online shopping and digital engagement. Brands with strong online presence and e-commerce capabilities are better positioned to capture the attention of tech-savvy consumers.</a:t>
            </a:r>
          </a:p>
        </p:txBody>
      </p:sp>
      <p:sp>
        <p:nvSpPr>
          <p:cNvPr id="40" name="TextBox 40"/>
          <p:cNvSpPr txBox="1"/>
          <p:nvPr/>
        </p:nvSpPr>
        <p:spPr>
          <a:xfrm>
            <a:off x="8681538" y="4330877"/>
            <a:ext cx="2501005" cy="271485"/>
          </a:xfrm>
          <a:prstGeom prst="rect">
            <a:avLst/>
          </a:prstGeom>
        </p:spPr>
        <p:txBody>
          <a:bodyPr wrap="square" lIns="0" tIns="0" rIns="0" bIns="0" rtlCol="0" anchor="t">
            <a:spAutoFit/>
          </a:bodyPr>
          <a:lstStyle/>
          <a:p>
            <a:pPr algn="ctr">
              <a:lnSpc>
                <a:spcPts val="2394"/>
              </a:lnSpc>
            </a:pPr>
            <a:r>
              <a:rPr lang="en-US" sz="1200" b="1" spc="24" dirty="0">
                <a:solidFill>
                  <a:srgbClr val="040506"/>
                </a:solidFill>
                <a:latin typeface="Montserrat Classic"/>
              </a:rPr>
              <a:t>Digital Engagement and E-commerce</a:t>
            </a:r>
          </a:p>
        </p:txBody>
      </p:sp>
      <p:sp>
        <p:nvSpPr>
          <p:cNvPr id="43" name="TextBox 10">
            <a:extLst>
              <a:ext uri="{FF2B5EF4-FFF2-40B4-BE49-F238E27FC236}">
                <a16:creationId xmlns:a16="http://schemas.microsoft.com/office/drawing/2014/main" id="{5799883C-E227-49B7-B03B-34D79B7E30FE}"/>
              </a:ext>
            </a:extLst>
          </p:cNvPr>
          <p:cNvSpPr txBox="1"/>
          <p:nvPr/>
        </p:nvSpPr>
        <p:spPr>
          <a:xfrm>
            <a:off x="394636" y="145791"/>
            <a:ext cx="6493637" cy="554319"/>
          </a:xfrm>
          <a:prstGeom prst="rect">
            <a:avLst/>
          </a:prstGeom>
        </p:spPr>
        <p:txBody>
          <a:bodyPr wrap="square" lIns="0" tIns="0" rIns="0" bIns="0" rtlCol="0" anchor="t">
            <a:spAutoFit/>
          </a:bodyPr>
          <a:lstStyle/>
          <a:p>
            <a:pPr>
              <a:lnSpc>
                <a:spcPts val="4562"/>
              </a:lnSpc>
              <a:spcBef>
                <a:spcPct val="0"/>
              </a:spcBef>
            </a:pPr>
            <a:r>
              <a:rPr lang="en-US" sz="3305" spc="115" dirty="0">
                <a:solidFill>
                  <a:srgbClr val="010101"/>
                </a:solidFill>
                <a:latin typeface="Archivo Black"/>
              </a:rPr>
              <a:t>Current Market Trends</a:t>
            </a:r>
          </a:p>
        </p:txBody>
      </p:sp>
      <p:cxnSp>
        <p:nvCxnSpPr>
          <p:cNvPr id="44" name="Straight Connector 43">
            <a:extLst>
              <a:ext uri="{FF2B5EF4-FFF2-40B4-BE49-F238E27FC236}">
                <a16:creationId xmlns:a16="http://schemas.microsoft.com/office/drawing/2014/main" id="{67AD417B-3F87-4C48-A268-A9511BC196DB}"/>
              </a:ext>
            </a:extLst>
          </p:cNvPr>
          <p:cNvCxnSpPr>
            <a:cxnSpLocks/>
          </p:cNvCxnSpPr>
          <p:nvPr/>
        </p:nvCxnSpPr>
        <p:spPr>
          <a:xfrm>
            <a:off x="457909" y="779781"/>
            <a:ext cx="10701562"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Shape 18403">
            <a:extLst>
              <a:ext uri="{FF2B5EF4-FFF2-40B4-BE49-F238E27FC236}">
                <a16:creationId xmlns:a16="http://schemas.microsoft.com/office/drawing/2014/main" id="{3836DB82-3589-47E6-9DC2-802D9D542980}"/>
              </a:ext>
            </a:extLst>
          </p:cNvPr>
          <p:cNvSpPr/>
          <p:nvPr/>
        </p:nvSpPr>
        <p:spPr>
          <a:xfrm>
            <a:off x="11485934" y="450002"/>
            <a:ext cx="343151" cy="343151"/>
          </a:xfrm>
          <a:prstGeom prst="ellipse">
            <a:avLst/>
          </a:prstGeom>
          <a:solidFill>
            <a:srgbClr val="ED7D31"/>
          </a:solidFill>
          <a:ln w="12700">
            <a:miter lim="400000"/>
          </a:ln>
        </p:spPr>
        <p:txBody>
          <a:bodyPr lIns="25400" tIns="25400" rIns="25400" bIns="25400" anchor="ctr"/>
          <a:lstStyle/>
          <a:p>
            <a:pPr algn="ctr" defTabSz="412740" hangingPunct="0">
              <a:defRPr sz="3200">
                <a:solidFill>
                  <a:srgbClr val="FFFFFF"/>
                </a:solidFill>
              </a:defRPr>
            </a:pPr>
            <a:endParaRPr sz="1600" kern="0">
              <a:solidFill>
                <a:srgbClr val="FFFFFF"/>
              </a:solidFill>
              <a:latin typeface="Helvetica Light"/>
              <a:sym typeface="Helvetica Light"/>
            </a:endParaRPr>
          </a:p>
        </p:txBody>
      </p:sp>
      <p:sp>
        <p:nvSpPr>
          <p:cNvPr id="46" name="Shape 18419">
            <a:extLst>
              <a:ext uri="{FF2B5EF4-FFF2-40B4-BE49-F238E27FC236}">
                <a16:creationId xmlns:a16="http://schemas.microsoft.com/office/drawing/2014/main" id="{8F177107-ABE1-4042-B6CF-804AB0C3BD83}"/>
              </a:ext>
            </a:extLst>
          </p:cNvPr>
          <p:cNvSpPr txBox="1">
            <a:spLocks/>
          </p:cNvSpPr>
          <p:nvPr/>
        </p:nvSpPr>
        <p:spPr>
          <a:xfrm>
            <a:off x="11500416" y="480262"/>
            <a:ext cx="314189" cy="25648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defPPr>
              <a:defRPr lang="en-US"/>
            </a:defPPr>
            <a:lvl1pPr marL="0" algn="l" defTabSz="914400" rtl="0" eaLnBrk="1" latinLnBrk="0" hangingPunct="1">
              <a:defRPr sz="1000" kern="1200">
                <a:solidFill>
                  <a:srgbClr val="FFFFFF"/>
                </a:solidFill>
                <a:latin typeface="Roboto Medium"/>
                <a:ea typeface="Roboto Medium"/>
                <a:cs typeface="Roboto Medium"/>
                <a:sym typeface="Roboto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4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000" b="0" i="0" u="none" strike="noStrike" kern="0" cap="none" spc="0" normalizeH="0" baseline="0" noProof="0" smtClean="0">
                <a:ln>
                  <a:noFill/>
                </a:ln>
                <a:solidFill>
                  <a:srgbClr val="FFFFFF"/>
                </a:solidFill>
                <a:effectLst/>
                <a:uLnTx/>
                <a:uFillTx/>
                <a:latin typeface="Roboto Medium"/>
                <a:sym typeface="Roboto Medium"/>
              </a:rPr>
              <a:pPr marL="0" marR="0" lvl="0" indent="0" algn="ctr" defTabSz="412740" rtl="0" eaLnBrk="1" fontAlgn="auto" latinLnBrk="0" hangingPunct="0">
                <a:lnSpc>
                  <a:spcPct val="100000"/>
                </a:lnSpc>
                <a:spcBef>
                  <a:spcPts val="0"/>
                </a:spcBef>
                <a:spcAft>
                  <a:spcPts val="0"/>
                </a:spcAft>
                <a:buClrTx/>
                <a:buSzTx/>
                <a:buFontTx/>
                <a:buNone/>
                <a:tabLst/>
                <a:defRPr/>
              </a:pPr>
              <a:t>8</a:t>
            </a:fld>
            <a:endParaRPr kumimoji="0" lang="en-US" sz="1000" b="0" i="0" u="none" strike="noStrike" kern="0" cap="none" spc="0" normalizeH="0" baseline="0" noProof="0" dirty="0">
              <a:ln>
                <a:noFill/>
              </a:ln>
              <a:solidFill>
                <a:srgbClr val="FFFFFF"/>
              </a:solidFill>
              <a:effectLst/>
              <a:uLnTx/>
              <a:uFillTx/>
              <a:latin typeface="Roboto Medium"/>
              <a:sym typeface="Roboto Medium"/>
            </a:endParaRPr>
          </a:p>
        </p:txBody>
      </p:sp>
      <p:pic>
        <p:nvPicPr>
          <p:cNvPr id="41" name="object 3">
            <a:extLst>
              <a:ext uri="{FF2B5EF4-FFF2-40B4-BE49-F238E27FC236}">
                <a16:creationId xmlns:a16="http://schemas.microsoft.com/office/drawing/2014/main" id="{D6113146-EA17-4497-8D9D-20828AC6C363}"/>
              </a:ext>
            </a:extLst>
          </p:cNvPr>
          <p:cNvPicPr/>
          <p:nvPr/>
        </p:nvPicPr>
        <p:blipFill>
          <a:blip r:embed="rId13" cstate="print"/>
          <a:stretch>
            <a:fillRect/>
          </a:stretch>
        </p:blipFill>
        <p:spPr>
          <a:xfrm>
            <a:off x="-10205" y="6819830"/>
            <a:ext cx="12188952" cy="1706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
            <a:extLst>
              <a:ext uri="{FF2B5EF4-FFF2-40B4-BE49-F238E27FC236}">
                <a16:creationId xmlns:a16="http://schemas.microsoft.com/office/drawing/2014/main" id="{58ECE2C6-1039-424E-B051-606A4C6F3AE6}"/>
              </a:ext>
            </a:extLst>
          </p:cNvPr>
          <p:cNvSpPr/>
          <p:nvPr/>
        </p:nvSpPr>
        <p:spPr>
          <a:xfrm flipH="1" flipV="1">
            <a:off x="0" y="0"/>
            <a:ext cx="12192000" cy="6858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cxnSp>
        <p:nvCxnSpPr>
          <p:cNvPr id="3" name="Straight Connector 2">
            <a:extLst>
              <a:ext uri="{FF2B5EF4-FFF2-40B4-BE49-F238E27FC236}">
                <a16:creationId xmlns:a16="http://schemas.microsoft.com/office/drawing/2014/main" id="{2B5414B5-A9FE-465A-BF95-8F7BC70AE1D9}"/>
              </a:ext>
            </a:extLst>
          </p:cNvPr>
          <p:cNvCxnSpPr>
            <a:cxnSpLocks/>
          </p:cNvCxnSpPr>
          <p:nvPr/>
        </p:nvCxnSpPr>
        <p:spPr>
          <a:xfrm>
            <a:off x="457909" y="779781"/>
            <a:ext cx="10701562" cy="0"/>
          </a:xfrm>
          <a:prstGeom prst="line">
            <a:avLst/>
          </a:prstGeom>
          <a:ln w="539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Shape 18403">
            <a:extLst>
              <a:ext uri="{FF2B5EF4-FFF2-40B4-BE49-F238E27FC236}">
                <a16:creationId xmlns:a16="http://schemas.microsoft.com/office/drawing/2014/main" id="{90B2DE96-C141-445E-AD6A-8D03D862F3BB}"/>
              </a:ext>
            </a:extLst>
          </p:cNvPr>
          <p:cNvSpPr/>
          <p:nvPr/>
        </p:nvSpPr>
        <p:spPr>
          <a:xfrm>
            <a:off x="11485934" y="450002"/>
            <a:ext cx="343151" cy="343151"/>
          </a:xfrm>
          <a:prstGeom prst="ellipse">
            <a:avLst/>
          </a:prstGeom>
          <a:solidFill>
            <a:srgbClr val="ED7D31"/>
          </a:solidFill>
          <a:ln w="12700">
            <a:miter lim="400000"/>
          </a:ln>
        </p:spPr>
        <p:txBody>
          <a:bodyPr lIns="25400" tIns="25400" rIns="25400" bIns="25400" anchor="ctr"/>
          <a:lstStyle/>
          <a:p>
            <a:pPr algn="ctr" defTabSz="412740" hangingPunct="0">
              <a:defRPr sz="3200">
                <a:solidFill>
                  <a:srgbClr val="FFFFFF"/>
                </a:solidFill>
              </a:defRPr>
            </a:pPr>
            <a:endParaRPr sz="1600" kern="0">
              <a:solidFill>
                <a:srgbClr val="FFFFFF"/>
              </a:solidFill>
              <a:latin typeface="Helvetica Light"/>
              <a:sym typeface="Helvetica Light"/>
            </a:endParaRPr>
          </a:p>
        </p:txBody>
      </p:sp>
      <p:sp>
        <p:nvSpPr>
          <p:cNvPr id="34" name="Shape 18419">
            <a:extLst>
              <a:ext uri="{FF2B5EF4-FFF2-40B4-BE49-F238E27FC236}">
                <a16:creationId xmlns:a16="http://schemas.microsoft.com/office/drawing/2014/main" id="{CB5622EE-4BBD-4354-A5DC-DE517DABCDF3}"/>
              </a:ext>
            </a:extLst>
          </p:cNvPr>
          <p:cNvSpPr txBox="1">
            <a:spLocks/>
          </p:cNvSpPr>
          <p:nvPr/>
        </p:nvSpPr>
        <p:spPr>
          <a:xfrm>
            <a:off x="11500416" y="480262"/>
            <a:ext cx="314189" cy="25648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defPPr>
              <a:defRPr lang="en-US"/>
            </a:defPPr>
            <a:lvl1pPr marL="0" algn="l" defTabSz="914400" rtl="0" eaLnBrk="1" latinLnBrk="0" hangingPunct="1">
              <a:defRPr sz="1000" kern="1200">
                <a:solidFill>
                  <a:srgbClr val="FFFFFF"/>
                </a:solidFill>
                <a:latin typeface="Roboto Medium"/>
                <a:ea typeface="Roboto Medium"/>
                <a:cs typeface="Roboto Medium"/>
                <a:sym typeface="Roboto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1274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000" b="0" i="0" u="none" strike="noStrike" kern="0" cap="none" spc="0" normalizeH="0" baseline="0" noProof="0" smtClean="0">
                <a:ln>
                  <a:noFill/>
                </a:ln>
                <a:solidFill>
                  <a:srgbClr val="FFFFFF"/>
                </a:solidFill>
                <a:effectLst/>
                <a:uLnTx/>
                <a:uFillTx/>
                <a:latin typeface="Roboto Medium"/>
                <a:sym typeface="Roboto Medium"/>
              </a:rPr>
              <a:pPr marL="0" marR="0" lvl="0" indent="0" algn="ctr" defTabSz="412740"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0" cap="none" spc="0" normalizeH="0" baseline="0" noProof="0" dirty="0">
              <a:ln>
                <a:noFill/>
              </a:ln>
              <a:solidFill>
                <a:srgbClr val="FFFFFF"/>
              </a:solidFill>
              <a:effectLst/>
              <a:uLnTx/>
              <a:uFillTx/>
              <a:latin typeface="Roboto Medium"/>
              <a:sym typeface="Roboto Medium"/>
            </a:endParaRPr>
          </a:p>
        </p:txBody>
      </p:sp>
      <p:sp>
        <p:nvSpPr>
          <p:cNvPr id="28" name="Flowchart: Connector 6">
            <a:extLst>
              <a:ext uri="{FF2B5EF4-FFF2-40B4-BE49-F238E27FC236}">
                <a16:creationId xmlns:a16="http://schemas.microsoft.com/office/drawing/2014/main" id="{75E4613E-68CA-46B6-9C8B-14BD6077C90C}"/>
              </a:ext>
            </a:extLst>
          </p:cNvPr>
          <p:cNvSpPr/>
          <p:nvPr/>
        </p:nvSpPr>
        <p:spPr>
          <a:xfrm rot="2844708">
            <a:off x="3429359" y="5842904"/>
            <a:ext cx="1547772" cy="752753"/>
          </a:xfrm>
          <a:custGeom>
            <a:avLst/>
            <a:gdLst>
              <a:gd name="connsiteX0" fmla="*/ 0 w 1296106"/>
              <a:gd name="connsiteY0" fmla="*/ 503175 h 1006349"/>
              <a:gd name="connsiteX1" fmla="*/ 648053 w 1296106"/>
              <a:gd name="connsiteY1" fmla="*/ 0 h 1006349"/>
              <a:gd name="connsiteX2" fmla="*/ 1296106 w 1296106"/>
              <a:gd name="connsiteY2" fmla="*/ 503175 h 1006349"/>
              <a:gd name="connsiteX3" fmla="*/ 648053 w 1296106"/>
              <a:gd name="connsiteY3" fmla="*/ 1006350 h 1006349"/>
              <a:gd name="connsiteX4" fmla="*/ 0 w 1296106"/>
              <a:gd name="connsiteY4" fmla="*/ 503175 h 1006349"/>
              <a:gd name="connsiteX0" fmla="*/ 8230 w 1321563"/>
              <a:gd name="connsiteY0" fmla="*/ 503175 h 1006350"/>
              <a:gd name="connsiteX1" fmla="*/ 656283 w 1321563"/>
              <a:gd name="connsiteY1" fmla="*/ 0 h 1006350"/>
              <a:gd name="connsiteX2" fmla="*/ 1304336 w 1321563"/>
              <a:gd name="connsiteY2" fmla="*/ 503175 h 1006350"/>
              <a:gd name="connsiteX3" fmla="*/ 1060320 w 1321563"/>
              <a:gd name="connsiteY3" fmla="*/ 1006350 h 1006350"/>
              <a:gd name="connsiteX4" fmla="*/ 8230 w 1321563"/>
              <a:gd name="connsiteY4" fmla="*/ 503175 h 1006350"/>
              <a:gd name="connsiteX0" fmla="*/ 5648 w 1365549"/>
              <a:gd name="connsiteY0" fmla="*/ 305517 h 1013670"/>
              <a:gd name="connsiteX1" fmla="*/ 717496 w 1365549"/>
              <a:gd name="connsiteY1" fmla="*/ 4360 h 1013670"/>
              <a:gd name="connsiteX2" fmla="*/ 1365549 w 1365549"/>
              <a:gd name="connsiteY2" fmla="*/ 507535 h 1013670"/>
              <a:gd name="connsiteX3" fmla="*/ 1121533 w 1365549"/>
              <a:gd name="connsiteY3" fmla="*/ 1010710 h 1013670"/>
              <a:gd name="connsiteX4" fmla="*/ 5648 w 1365549"/>
              <a:gd name="connsiteY4" fmla="*/ 305517 h 1013670"/>
              <a:gd name="connsiteX0" fmla="*/ 20269 w 1380170"/>
              <a:gd name="connsiteY0" fmla="*/ 163150 h 871303"/>
              <a:gd name="connsiteX1" fmla="*/ 487568 w 1380170"/>
              <a:gd name="connsiteY1" fmla="*/ 10849 h 871303"/>
              <a:gd name="connsiteX2" fmla="*/ 1380170 w 1380170"/>
              <a:gd name="connsiteY2" fmla="*/ 365168 h 871303"/>
              <a:gd name="connsiteX3" fmla="*/ 1136154 w 1380170"/>
              <a:gd name="connsiteY3" fmla="*/ 868343 h 871303"/>
              <a:gd name="connsiteX4" fmla="*/ 20269 w 1380170"/>
              <a:gd name="connsiteY4" fmla="*/ 163150 h 871303"/>
              <a:gd name="connsiteX0" fmla="*/ 21118 w 1359754"/>
              <a:gd name="connsiteY0" fmla="*/ 79856 h 941631"/>
              <a:gd name="connsiteX1" fmla="*/ 467152 w 1359754"/>
              <a:gd name="connsiteY1" fmla="*/ 76411 h 941631"/>
              <a:gd name="connsiteX2" fmla="*/ 1359754 w 1359754"/>
              <a:gd name="connsiteY2" fmla="*/ 430730 h 941631"/>
              <a:gd name="connsiteX3" fmla="*/ 1115738 w 1359754"/>
              <a:gd name="connsiteY3" fmla="*/ 933905 h 941631"/>
              <a:gd name="connsiteX4" fmla="*/ 21118 w 1359754"/>
              <a:gd name="connsiteY4" fmla="*/ 79856 h 941631"/>
              <a:gd name="connsiteX0" fmla="*/ 738 w 1339374"/>
              <a:gd name="connsiteY0" fmla="*/ 45394 h 907169"/>
              <a:gd name="connsiteX1" fmla="*/ 446772 w 1339374"/>
              <a:gd name="connsiteY1" fmla="*/ 41949 h 907169"/>
              <a:gd name="connsiteX2" fmla="*/ 1339374 w 1339374"/>
              <a:gd name="connsiteY2" fmla="*/ 396268 h 907169"/>
              <a:gd name="connsiteX3" fmla="*/ 1095358 w 1339374"/>
              <a:gd name="connsiteY3" fmla="*/ 899443 h 907169"/>
              <a:gd name="connsiteX4" fmla="*/ 738 w 1339374"/>
              <a:gd name="connsiteY4" fmla="*/ 45394 h 907169"/>
              <a:gd name="connsiteX0" fmla="*/ 12585 w 1351221"/>
              <a:gd name="connsiteY0" fmla="*/ 76836 h 897174"/>
              <a:gd name="connsiteX1" fmla="*/ 458619 w 1351221"/>
              <a:gd name="connsiteY1" fmla="*/ 73391 h 897174"/>
              <a:gd name="connsiteX2" fmla="*/ 1351221 w 1351221"/>
              <a:gd name="connsiteY2" fmla="*/ 427710 h 897174"/>
              <a:gd name="connsiteX3" fmla="*/ 926451 w 1351221"/>
              <a:gd name="connsiteY3" fmla="*/ 888355 h 897174"/>
              <a:gd name="connsiteX4" fmla="*/ 12585 w 1351221"/>
              <a:gd name="connsiteY4" fmla="*/ 76836 h 897174"/>
              <a:gd name="connsiteX0" fmla="*/ 23834 w 1364092"/>
              <a:gd name="connsiteY0" fmla="*/ 82129 h 975141"/>
              <a:gd name="connsiteX1" fmla="*/ 469868 w 1364092"/>
              <a:gd name="connsiteY1" fmla="*/ 78684 h 975141"/>
              <a:gd name="connsiteX2" fmla="*/ 1362470 w 1364092"/>
              <a:gd name="connsiteY2" fmla="*/ 433003 h 975141"/>
              <a:gd name="connsiteX3" fmla="*/ 1171616 w 1364092"/>
              <a:gd name="connsiteY3" fmla="*/ 968076 h 975141"/>
              <a:gd name="connsiteX4" fmla="*/ 23834 w 1364092"/>
              <a:gd name="connsiteY4" fmla="*/ 82129 h 975141"/>
              <a:gd name="connsiteX0" fmla="*/ 23834 w 1362470"/>
              <a:gd name="connsiteY0" fmla="*/ 82129 h 968155"/>
              <a:gd name="connsiteX1" fmla="*/ 469868 w 1362470"/>
              <a:gd name="connsiteY1" fmla="*/ 78684 h 968155"/>
              <a:gd name="connsiteX2" fmla="*/ 1362470 w 1362470"/>
              <a:gd name="connsiteY2" fmla="*/ 433003 h 968155"/>
              <a:gd name="connsiteX3" fmla="*/ 1171616 w 1362470"/>
              <a:gd name="connsiteY3" fmla="*/ 968076 h 968155"/>
              <a:gd name="connsiteX4" fmla="*/ 23834 w 1362470"/>
              <a:gd name="connsiteY4" fmla="*/ 82129 h 968155"/>
              <a:gd name="connsiteX0" fmla="*/ 21240 w 1217452"/>
              <a:gd name="connsiteY0" fmla="*/ 87022 h 986859"/>
              <a:gd name="connsiteX1" fmla="*/ 467274 w 1217452"/>
              <a:gd name="connsiteY1" fmla="*/ 83577 h 986859"/>
              <a:gd name="connsiteX2" fmla="*/ 1019634 w 1217452"/>
              <a:gd name="connsiteY2" fmla="*/ 533589 h 986859"/>
              <a:gd name="connsiteX3" fmla="*/ 1169022 w 1217452"/>
              <a:gd name="connsiteY3" fmla="*/ 972969 h 986859"/>
              <a:gd name="connsiteX4" fmla="*/ 21240 w 1217452"/>
              <a:gd name="connsiteY4" fmla="*/ 87022 h 986859"/>
              <a:gd name="connsiteX0" fmla="*/ 21240 w 1217452"/>
              <a:gd name="connsiteY0" fmla="*/ 87022 h 986859"/>
              <a:gd name="connsiteX1" fmla="*/ 467274 w 1217452"/>
              <a:gd name="connsiteY1" fmla="*/ 83577 h 986859"/>
              <a:gd name="connsiteX2" fmla="*/ 1019634 w 1217452"/>
              <a:gd name="connsiteY2" fmla="*/ 533589 h 986859"/>
              <a:gd name="connsiteX3" fmla="*/ 1169022 w 1217452"/>
              <a:gd name="connsiteY3" fmla="*/ 972969 h 986859"/>
              <a:gd name="connsiteX4" fmla="*/ 21240 w 1217452"/>
              <a:gd name="connsiteY4" fmla="*/ 87022 h 986859"/>
              <a:gd name="connsiteX0" fmla="*/ 259 w 1196471"/>
              <a:gd name="connsiteY0" fmla="*/ 42383 h 942220"/>
              <a:gd name="connsiteX1" fmla="*/ 446293 w 1196471"/>
              <a:gd name="connsiteY1" fmla="*/ 38938 h 942220"/>
              <a:gd name="connsiteX2" fmla="*/ 998653 w 1196471"/>
              <a:gd name="connsiteY2" fmla="*/ 488950 h 942220"/>
              <a:gd name="connsiteX3" fmla="*/ 1148041 w 1196471"/>
              <a:gd name="connsiteY3" fmla="*/ 928330 h 942220"/>
              <a:gd name="connsiteX4" fmla="*/ 259 w 1196471"/>
              <a:gd name="connsiteY4" fmla="*/ 42383 h 942220"/>
              <a:gd name="connsiteX0" fmla="*/ 259 w 1196471"/>
              <a:gd name="connsiteY0" fmla="*/ 42383 h 942220"/>
              <a:gd name="connsiteX1" fmla="*/ 446293 w 1196471"/>
              <a:gd name="connsiteY1" fmla="*/ 38938 h 942220"/>
              <a:gd name="connsiteX2" fmla="*/ 998653 w 1196471"/>
              <a:gd name="connsiteY2" fmla="*/ 488950 h 942220"/>
              <a:gd name="connsiteX3" fmla="*/ 1148041 w 1196471"/>
              <a:gd name="connsiteY3" fmla="*/ 928330 h 942220"/>
              <a:gd name="connsiteX4" fmla="*/ 259 w 1196471"/>
              <a:gd name="connsiteY4" fmla="*/ 42383 h 942220"/>
              <a:gd name="connsiteX0" fmla="*/ 262 w 1180419"/>
              <a:gd name="connsiteY0" fmla="*/ 26815 h 958274"/>
              <a:gd name="connsiteX1" fmla="*/ 431224 w 1180419"/>
              <a:gd name="connsiteY1" fmla="*/ 53515 h 958274"/>
              <a:gd name="connsiteX2" fmla="*/ 983584 w 1180419"/>
              <a:gd name="connsiteY2" fmla="*/ 503527 h 958274"/>
              <a:gd name="connsiteX3" fmla="*/ 1132972 w 1180419"/>
              <a:gd name="connsiteY3" fmla="*/ 942907 h 958274"/>
              <a:gd name="connsiteX4" fmla="*/ 262 w 1180419"/>
              <a:gd name="connsiteY4" fmla="*/ 26815 h 958274"/>
              <a:gd name="connsiteX0" fmla="*/ 19384 w 1155621"/>
              <a:gd name="connsiteY0" fmla="*/ 76196 h 988572"/>
              <a:gd name="connsiteX1" fmla="*/ 450346 w 1155621"/>
              <a:gd name="connsiteY1" fmla="*/ 102896 h 988572"/>
              <a:gd name="connsiteX2" fmla="*/ 1002706 w 1155621"/>
              <a:gd name="connsiteY2" fmla="*/ 552908 h 988572"/>
              <a:gd name="connsiteX3" fmla="*/ 1101852 w 1155621"/>
              <a:gd name="connsiteY3" fmla="*/ 972192 h 988572"/>
              <a:gd name="connsiteX4" fmla="*/ 19384 w 1155621"/>
              <a:gd name="connsiteY4" fmla="*/ 76196 h 988572"/>
              <a:gd name="connsiteX0" fmla="*/ 17974 w 1128729"/>
              <a:gd name="connsiteY0" fmla="*/ 76562 h 993697"/>
              <a:gd name="connsiteX1" fmla="*/ 448936 w 1128729"/>
              <a:gd name="connsiteY1" fmla="*/ 103262 h 993697"/>
              <a:gd name="connsiteX2" fmla="*/ 1001296 w 1128729"/>
              <a:gd name="connsiteY2" fmla="*/ 553274 h 993697"/>
              <a:gd name="connsiteX3" fmla="*/ 1070297 w 1128729"/>
              <a:gd name="connsiteY3" fmla="*/ 977582 h 993697"/>
              <a:gd name="connsiteX4" fmla="*/ 17974 w 1128729"/>
              <a:gd name="connsiteY4" fmla="*/ 76562 h 993697"/>
              <a:gd name="connsiteX0" fmla="*/ 18856 w 1145528"/>
              <a:gd name="connsiteY0" fmla="*/ 60888 h 602065"/>
              <a:gd name="connsiteX1" fmla="*/ 449818 w 1145528"/>
              <a:gd name="connsiteY1" fmla="*/ 87588 h 602065"/>
              <a:gd name="connsiteX2" fmla="*/ 1002178 w 1145528"/>
              <a:gd name="connsiteY2" fmla="*/ 537600 h 602065"/>
              <a:gd name="connsiteX3" fmla="*/ 1090114 w 1145528"/>
              <a:gd name="connsiteY3" fmla="*/ 30376 h 602065"/>
              <a:gd name="connsiteX4" fmla="*/ 18856 w 1145528"/>
              <a:gd name="connsiteY4" fmla="*/ 60888 h 602065"/>
              <a:gd name="connsiteX0" fmla="*/ 48475 w 1175147"/>
              <a:gd name="connsiteY0" fmla="*/ 66824 h 608001"/>
              <a:gd name="connsiteX1" fmla="*/ 269020 w 1175147"/>
              <a:gd name="connsiteY1" fmla="*/ 276899 h 608001"/>
              <a:gd name="connsiteX2" fmla="*/ 1031797 w 1175147"/>
              <a:gd name="connsiteY2" fmla="*/ 543536 h 608001"/>
              <a:gd name="connsiteX3" fmla="*/ 1119733 w 1175147"/>
              <a:gd name="connsiteY3" fmla="*/ 36312 h 608001"/>
              <a:gd name="connsiteX4" fmla="*/ 48475 w 1175147"/>
              <a:gd name="connsiteY4" fmla="*/ 66824 h 608001"/>
              <a:gd name="connsiteX0" fmla="*/ 81668 w 1029507"/>
              <a:gd name="connsiteY0" fmla="*/ 66977 h 607925"/>
              <a:gd name="connsiteX1" fmla="*/ 134962 w 1029507"/>
              <a:gd name="connsiteY1" fmla="*/ 276825 h 607925"/>
              <a:gd name="connsiteX2" fmla="*/ 897739 w 1029507"/>
              <a:gd name="connsiteY2" fmla="*/ 543462 h 607925"/>
              <a:gd name="connsiteX3" fmla="*/ 985675 w 1029507"/>
              <a:gd name="connsiteY3" fmla="*/ 36238 h 607925"/>
              <a:gd name="connsiteX4" fmla="*/ 81668 w 1029507"/>
              <a:gd name="connsiteY4" fmla="*/ 66977 h 607925"/>
              <a:gd name="connsiteX0" fmla="*/ 74629 w 943569"/>
              <a:gd name="connsiteY0" fmla="*/ 144339 h 679441"/>
              <a:gd name="connsiteX1" fmla="*/ 127923 w 943569"/>
              <a:gd name="connsiteY1" fmla="*/ 354187 h 679441"/>
              <a:gd name="connsiteX2" fmla="*/ 890700 w 943569"/>
              <a:gd name="connsiteY2" fmla="*/ 620824 h 679441"/>
              <a:gd name="connsiteX3" fmla="*/ 880301 w 943569"/>
              <a:gd name="connsiteY3" fmla="*/ 23214 h 679441"/>
              <a:gd name="connsiteX4" fmla="*/ 74629 w 943569"/>
              <a:gd name="connsiteY4" fmla="*/ 144339 h 679441"/>
              <a:gd name="connsiteX0" fmla="*/ 84666 w 1069146"/>
              <a:gd name="connsiteY0" fmla="*/ 104445 h 642320"/>
              <a:gd name="connsiteX1" fmla="*/ 137960 w 1069146"/>
              <a:gd name="connsiteY1" fmla="*/ 314293 h 642320"/>
              <a:gd name="connsiteX2" fmla="*/ 900737 w 1069146"/>
              <a:gd name="connsiteY2" fmla="*/ 580930 h 642320"/>
              <a:gd name="connsiteX3" fmla="*/ 1030390 w 1069146"/>
              <a:gd name="connsiteY3" fmla="*/ 28320 h 642320"/>
              <a:gd name="connsiteX4" fmla="*/ 84666 w 1069146"/>
              <a:gd name="connsiteY4" fmla="*/ 104445 h 642320"/>
              <a:gd name="connsiteX0" fmla="*/ 80475 w 1052252"/>
              <a:gd name="connsiteY0" fmla="*/ 100613 h 587197"/>
              <a:gd name="connsiteX1" fmla="*/ 133769 w 1052252"/>
              <a:gd name="connsiteY1" fmla="*/ 310461 h 587197"/>
              <a:gd name="connsiteX2" fmla="*/ 806999 w 1052252"/>
              <a:gd name="connsiteY2" fmla="*/ 522699 h 587197"/>
              <a:gd name="connsiteX3" fmla="*/ 1026199 w 1052252"/>
              <a:gd name="connsiteY3" fmla="*/ 24488 h 587197"/>
              <a:gd name="connsiteX4" fmla="*/ 80475 w 1052252"/>
              <a:gd name="connsiteY4" fmla="*/ 100613 h 587197"/>
              <a:gd name="connsiteX0" fmla="*/ 95582 w 1265690"/>
              <a:gd name="connsiteY0" fmla="*/ 297130 h 771581"/>
              <a:gd name="connsiteX1" fmla="*/ 148876 w 1265690"/>
              <a:gd name="connsiteY1" fmla="*/ 506978 h 771581"/>
              <a:gd name="connsiteX2" fmla="*/ 822106 w 1265690"/>
              <a:gd name="connsiteY2" fmla="*/ 719216 h 771581"/>
              <a:gd name="connsiteX3" fmla="*/ 1248197 w 1265690"/>
              <a:gd name="connsiteY3" fmla="*/ 11450 h 771581"/>
              <a:gd name="connsiteX4" fmla="*/ 95582 w 1265690"/>
              <a:gd name="connsiteY4" fmla="*/ 297130 h 771581"/>
              <a:gd name="connsiteX0" fmla="*/ 113513 w 1335112"/>
              <a:gd name="connsiteY0" fmla="*/ 285797 h 495698"/>
              <a:gd name="connsiteX1" fmla="*/ 166807 w 1335112"/>
              <a:gd name="connsiteY1" fmla="*/ 495645 h 495698"/>
              <a:gd name="connsiteX2" fmla="*/ 1210520 w 1335112"/>
              <a:gd name="connsiteY2" fmla="*/ 320354 h 495698"/>
              <a:gd name="connsiteX3" fmla="*/ 1266128 w 1335112"/>
              <a:gd name="connsiteY3" fmla="*/ 117 h 495698"/>
              <a:gd name="connsiteX4" fmla="*/ 113513 w 1335112"/>
              <a:gd name="connsiteY4" fmla="*/ 285797 h 495698"/>
              <a:gd name="connsiteX0" fmla="*/ 117548 w 1387318"/>
              <a:gd name="connsiteY0" fmla="*/ 332831 h 542732"/>
              <a:gd name="connsiteX1" fmla="*/ 170842 w 1387318"/>
              <a:gd name="connsiteY1" fmla="*/ 542679 h 542732"/>
              <a:gd name="connsiteX2" fmla="*/ 1214555 w 1387318"/>
              <a:gd name="connsiteY2" fmla="*/ 367388 h 542732"/>
              <a:gd name="connsiteX3" fmla="*/ 1327690 w 1387318"/>
              <a:gd name="connsiteY3" fmla="*/ 98 h 542732"/>
              <a:gd name="connsiteX4" fmla="*/ 117548 w 1387318"/>
              <a:gd name="connsiteY4" fmla="*/ 332831 h 542732"/>
              <a:gd name="connsiteX0" fmla="*/ 105057 w 1418195"/>
              <a:gd name="connsiteY0" fmla="*/ 254018 h 544547"/>
              <a:gd name="connsiteX1" fmla="*/ 198919 w 1418195"/>
              <a:gd name="connsiteY1" fmla="*/ 543981 h 544547"/>
              <a:gd name="connsiteX2" fmla="*/ 1242632 w 1418195"/>
              <a:gd name="connsiteY2" fmla="*/ 368690 h 544547"/>
              <a:gd name="connsiteX3" fmla="*/ 1355767 w 1418195"/>
              <a:gd name="connsiteY3" fmla="*/ 1400 h 544547"/>
              <a:gd name="connsiteX4" fmla="*/ 105057 w 1418195"/>
              <a:gd name="connsiteY4" fmla="*/ 254018 h 544547"/>
              <a:gd name="connsiteX0" fmla="*/ 153893 w 1467031"/>
              <a:gd name="connsiteY0" fmla="*/ 254077 h 593486"/>
              <a:gd name="connsiteX1" fmla="*/ 145676 w 1467031"/>
              <a:gd name="connsiteY1" fmla="*/ 592972 h 593486"/>
              <a:gd name="connsiteX2" fmla="*/ 1291468 w 1467031"/>
              <a:gd name="connsiteY2" fmla="*/ 368749 h 593486"/>
              <a:gd name="connsiteX3" fmla="*/ 1404603 w 1467031"/>
              <a:gd name="connsiteY3" fmla="*/ 1459 h 593486"/>
              <a:gd name="connsiteX4" fmla="*/ 153893 w 1467031"/>
              <a:gd name="connsiteY4" fmla="*/ 254077 h 593486"/>
              <a:gd name="connsiteX0" fmla="*/ 105749 w 1418887"/>
              <a:gd name="connsiteY0" fmla="*/ 254077 h 632720"/>
              <a:gd name="connsiteX1" fmla="*/ 97532 w 1418887"/>
              <a:gd name="connsiteY1" fmla="*/ 592972 h 632720"/>
              <a:gd name="connsiteX2" fmla="*/ 1243324 w 1418887"/>
              <a:gd name="connsiteY2" fmla="*/ 368749 h 632720"/>
              <a:gd name="connsiteX3" fmla="*/ 1356459 w 1418887"/>
              <a:gd name="connsiteY3" fmla="*/ 1459 h 632720"/>
              <a:gd name="connsiteX4" fmla="*/ 105749 w 1418887"/>
              <a:gd name="connsiteY4" fmla="*/ 254077 h 632720"/>
              <a:gd name="connsiteX0" fmla="*/ 124189 w 1437327"/>
              <a:gd name="connsiteY0" fmla="*/ 254138 h 677103"/>
              <a:gd name="connsiteX1" fmla="*/ 73296 w 1437327"/>
              <a:gd name="connsiteY1" fmla="*/ 639461 h 677103"/>
              <a:gd name="connsiteX2" fmla="*/ 1261764 w 1437327"/>
              <a:gd name="connsiteY2" fmla="*/ 368810 h 677103"/>
              <a:gd name="connsiteX3" fmla="*/ 1374899 w 1437327"/>
              <a:gd name="connsiteY3" fmla="*/ 1520 h 677103"/>
              <a:gd name="connsiteX4" fmla="*/ 124189 w 1437327"/>
              <a:gd name="connsiteY4" fmla="*/ 254138 h 677103"/>
              <a:gd name="connsiteX0" fmla="*/ 125381 w 1453307"/>
              <a:gd name="connsiteY0" fmla="*/ 267118 h 690083"/>
              <a:gd name="connsiteX1" fmla="*/ 74488 w 1453307"/>
              <a:gd name="connsiteY1" fmla="*/ 652441 h 690083"/>
              <a:gd name="connsiteX2" fmla="*/ 1262956 w 1453307"/>
              <a:gd name="connsiteY2" fmla="*/ 381790 h 690083"/>
              <a:gd name="connsiteX3" fmla="*/ 1393250 w 1453307"/>
              <a:gd name="connsiteY3" fmla="*/ 1434 h 690083"/>
              <a:gd name="connsiteX4" fmla="*/ 125381 w 1453307"/>
              <a:gd name="connsiteY4" fmla="*/ 267118 h 69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307" h="690083">
                <a:moveTo>
                  <a:pt x="125381" y="267118"/>
                </a:moveTo>
                <a:cubicBezTo>
                  <a:pt x="-94413" y="375619"/>
                  <a:pt x="33006" y="441128"/>
                  <a:pt x="74488" y="652441"/>
                </a:cubicBezTo>
                <a:cubicBezTo>
                  <a:pt x="115970" y="863754"/>
                  <a:pt x="1262956" y="103894"/>
                  <a:pt x="1262956" y="381790"/>
                </a:cubicBezTo>
                <a:cubicBezTo>
                  <a:pt x="1262956" y="659686"/>
                  <a:pt x="1582846" y="20546"/>
                  <a:pt x="1393250" y="1434"/>
                </a:cubicBezTo>
                <a:cubicBezTo>
                  <a:pt x="1203654" y="-17678"/>
                  <a:pt x="345175" y="158617"/>
                  <a:pt x="125381" y="26711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7D487F32-7A21-4BFF-AC41-424C40D00A93}"/>
              </a:ext>
            </a:extLst>
          </p:cNvPr>
          <p:cNvPicPr>
            <a:picLocks noChangeAspect="1"/>
          </p:cNvPicPr>
          <p:nvPr/>
        </p:nvPicPr>
        <p:blipFill rotWithShape="1">
          <a:blip r:embed="rId3"/>
          <a:srcRect l="21486" t="7664" r="15249" b="11370"/>
          <a:stretch/>
        </p:blipFill>
        <p:spPr>
          <a:xfrm>
            <a:off x="10937783" y="5164907"/>
            <a:ext cx="1175813" cy="1587077"/>
          </a:xfrm>
          <a:prstGeom prst="rect">
            <a:avLst/>
          </a:prstGeom>
        </p:spPr>
      </p:pic>
      <p:grpSp>
        <p:nvGrpSpPr>
          <p:cNvPr id="29" name="Group 28">
            <a:extLst>
              <a:ext uri="{FF2B5EF4-FFF2-40B4-BE49-F238E27FC236}">
                <a16:creationId xmlns:a16="http://schemas.microsoft.com/office/drawing/2014/main" id="{04D95189-D0B0-49D8-BE77-484E7DBB7270}"/>
              </a:ext>
            </a:extLst>
          </p:cNvPr>
          <p:cNvGrpSpPr/>
          <p:nvPr/>
        </p:nvGrpSpPr>
        <p:grpSpPr>
          <a:xfrm>
            <a:off x="3646186" y="1327592"/>
            <a:ext cx="4467081" cy="4913990"/>
            <a:chOff x="3309587" y="941421"/>
            <a:chExt cx="4467081" cy="4913990"/>
          </a:xfrm>
        </p:grpSpPr>
        <p:grpSp>
          <p:nvGrpSpPr>
            <p:cNvPr id="79" name="Group 78">
              <a:extLst>
                <a:ext uri="{FF2B5EF4-FFF2-40B4-BE49-F238E27FC236}">
                  <a16:creationId xmlns:a16="http://schemas.microsoft.com/office/drawing/2014/main" id="{75D62631-5150-4DCD-9C15-4AEA1327739C}"/>
                </a:ext>
              </a:extLst>
            </p:cNvPr>
            <p:cNvGrpSpPr/>
            <p:nvPr/>
          </p:nvGrpSpPr>
          <p:grpSpPr>
            <a:xfrm>
              <a:off x="3309587" y="3660851"/>
              <a:ext cx="2220883" cy="2194560"/>
              <a:chOff x="4140276" y="3754368"/>
              <a:chExt cx="2011963" cy="1986747"/>
            </a:xfrm>
          </p:grpSpPr>
          <p:sp>
            <p:nvSpPr>
              <p:cNvPr id="85" name="Teardrop 84">
                <a:extLst>
                  <a:ext uri="{FF2B5EF4-FFF2-40B4-BE49-F238E27FC236}">
                    <a16:creationId xmlns:a16="http://schemas.microsoft.com/office/drawing/2014/main" id="{C3C7D0B1-37C1-49A6-AE8C-06197DEEAF5C}"/>
                  </a:ext>
                </a:extLst>
              </p:cNvPr>
              <p:cNvSpPr/>
              <p:nvPr/>
            </p:nvSpPr>
            <p:spPr>
              <a:xfrm>
                <a:off x="4140276" y="3754368"/>
                <a:ext cx="1988117" cy="1986747"/>
              </a:xfrm>
              <a:prstGeom prst="teardrop">
                <a:avLst/>
              </a:prstGeom>
              <a:solidFill>
                <a:sysClr val="window" lastClr="FFFFFF"/>
              </a:solidFill>
              <a:ln w="76200" cap="flat" cmpd="sng" algn="ctr">
                <a:solidFill>
                  <a:schemeClr val="tx1"/>
                </a:solidFill>
                <a:prstDash val="solid"/>
                <a:miter lim="800000"/>
              </a:ln>
              <a:effectLst>
                <a:innerShdw blurRad="152400" dist="165100">
                  <a:prstClr val="black">
                    <a:alpha val="46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EFFC8E18-8F30-4153-9F42-46E649CB2A0E}"/>
                  </a:ext>
                </a:extLst>
              </p:cNvPr>
              <p:cNvSpPr txBox="1"/>
              <p:nvPr/>
            </p:nvSpPr>
            <p:spPr>
              <a:xfrm>
                <a:off x="4158435" y="4443352"/>
                <a:ext cx="1993804" cy="640853"/>
              </a:xfrm>
              <a:prstGeom prst="rect">
                <a:avLst/>
              </a:prstGeom>
              <a:noFill/>
            </p:spPr>
            <p:txBody>
              <a:bodyPr wrap="square" rtlCol="0">
                <a:spAutoFit/>
              </a:bodyPr>
              <a:lstStyle/>
              <a:p>
                <a:pPr lvl="0" algn="ctr">
                  <a:defRPr/>
                </a:pPr>
                <a:r>
                  <a:rPr lang="en-US" sz="2000" b="1" kern="0" dirty="0">
                    <a:latin typeface="Segoe UI" panose="020B0502040204020203" pitchFamily="34" charset="0"/>
                    <a:cs typeface="Segoe UI" panose="020B0502040204020203" pitchFamily="34" charset="0"/>
                  </a:rPr>
                  <a:t>Local and Regional Brands</a:t>
                </a:r>
                <a:endParaRPr kumimoji="0" lang="en-US" sz="20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grpSp>
        <p:sp>
          <p:nvSpPr>
            <p:cNvPr id="91" name="Teardrop 90">
              <a:extLst>
                <a:ext uri="{FF2B5EF4-FFF2-40B4-BE49-F238E27FC236}">
                  <a16:creationId xmlns:a16="http://schemas.microsoft.com/office/drawing/2014/main" id="{72CD4AD4-9B16-4371-AB07-9154AE8FCE8F}"/>
                </a:ext>
              </a:extLst>
            </p:cNvPr>
            <p:cNvSpPr/>
            <p:nvPr/>
          </p:nvSpPr>
          <p:spPr>
            <a:xfrm rot="16200000">
              <a:off x="5582108" y="3647599"/>
              <a:ext cx="2194560" cy="2194560"/>
            </a:xfrm>
            <a:prstGeom prst="teardrop">
              <a:avLst/>
            </a:prstGeom>
            <a:solidFill>
              <a:sysClr val="window" lastClr="FFFFFF"/>
            </a:solidFill>
            <a:ln w="76200" cap="flat" cmpd="sng" algn="ctr">
              <a:solidFill>
                <a:schemeClr val="tx1"/>
              </a:solidFill>
              <a:prstDash val="solid"/>
              <a:miter lim="800000"/>
            </a:ln>
            <a:effectLst>
              <a:innerShdw blurRad="152400" dist="165100">
                <a:prstClr val="black">
                  <a:alpha val="46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3" name="TextBox 92">
              <a:extLst>
                <a:ext uri="{FF2B5EF4-FFF2-40B4-BE49-F238E27FC236}">
                  <a16:creationId xmlns:a16="http://schemas.microsoft.com/office/drawing/2014/main" id="{AB6C696A-A2BF-44AA-8786-766ECE18FB11}"/>
                </a:ext>
              </a:extLst>
            </p:cNvPr>
            <p:cNvSpPr txBox="1"/>
            <p:nvPr/>
          </p:nvSpPr>
          <p:spPr>
            <a:xfrm>
              <a:off x="5846902" y="4374769"/>
              <a:ext cx="1696612" cy="400110"/>
            </a:xfrm>
            <a:prstGeom prst="rect">
              <a:avLst/>
            </a:prstGeom>
            <a:noFill/>
          </p:spPr>
          <p:txBody>
            <a:bodyPr wrap="square" rtlCol="0">
              <a:spAutoFit/>
            </a:bodyPr>
            <a:lstStyle/>
            <a:p>
              <a:pPr lvl="0" algn="ctr">
                <a:defRPr/>
              </a:pPr>
              <a:r>
                <a:rPr lang="en-US" sz="2000" b="1" kern="0" dirty="0">
                  <a:latin typeface="Segoe UI" panose="020B0502040204020203" pitchFamily="34" charset="0"/>
                  <a:cs typeface="Segoe UI" panose="020B0502040204020203" pitchFamily="34" charset="0"/>
                </a:rPr>
                <a:t>Maggi</a:t>
              </a:r>
              <a:endParaRPr kumimoji="0" lang="en-US" sz="2000" b="1"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F1A5755C-C330-4F00-A49A-A7A444755D05}"/>
                </a:ext>
              </a:extLst>
            </p:cNvPr>
            <p:cNvGrpSpPr/>
            <p:nvPr/>
          </p:nvGrpSpPr>
          <p:grpSpPr>
            <a:xfrm>
              <a:off x="4307275" y="941421"/>
              <a:ext cx="2194560" cy="2194560"/>
              <a:chOff x="5044115" y="1292454"/>
              <a:chExt cx="1988117" cy="1986747"/>
            </a:xfrm>
          </p:grpSpPr>
          <p:sp>
            <p:nvSpPr>
              <p:cNvPr id="97" name="Teardrop 96">
                <a:extLst>
                  <a:ext uri="{FF2B5EF4-FFF2-40B4-BE49-F238E27FC236}">
                    <a16:creationId xmlns:a16="http://schemas.microsoft.com/office/drawing/2014/main" id="{BB89AB0C-A8DB-4927-AF19-A4F320EE883B}"/>
                  </a:ext>
                </a:extLst>
              </p:cNvPr>
              <p:cNvSpPr/>
              <p:nvPr/>
            </p:nvSpPr>
            <p:spPr>
              <a:xfrm rot="7782799">
                <a:off x="5044800" y="1291769"/>
                <a:ext cx="1986747" cy="1988117"/>
              </a:xfrm>
              <a:prstGeom prst="teardrop">
                <a:avLst/>
              </a:prstGeom>
              <a:solidFill>
                <a:srgbClr val="FFFFFF"/>
              </a:solidFill>
              <a:ln w="76200" cap="flat" cmpd="sng" algn="ctr">
                <a:solidFill>
                  <a:schemeClr val="tx1"/>
                </a:solidFill>
                <a:prstDash val="solid"/>
                <a:miter lim="800000"/>
              </a:ln>
              <a:effectLst>
                <a:innerShdw blurRad="152400" dist="165100">
                  <a:prstClr val="black">
                    <a:alpha val="46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0C7393C9-6154-4E3E-8A86-692C18A7114B}"/>
                  </a:ext>
                </a:extLst>
              </p:cNvPr>
              <p:cNvSpPr txBox="1"/>
              <p:nvPr/>
            </p:nvSpPr>
            <p:spPr>
              <a:xfrm>
                <a:off x="5200053" y="2068535"/>
                <a:ext cx="1508171" cy="362222"/>
              </a:xfrm>
              <a:prstGeom prst="rect">
                <a:avLst/>
              </a:prstGeom>
              <a:noFill/>
            </p:spPr>
            <p:txBody>
              <a:bodyPr wrap="square" rtlCol="0">
                <a:spAutoFit/>
              </a:bodyPr>
              <a:lstStyle/>
              <a:p>
                <a:pPr lvl="0" algn="ctr"/>
                <a:r>
                  <a:rPr lang="en-US" sz="2000" b="1" dirty="0">
                    <a:latin typeface="Segoe UI" panose="020B0502040204020203" pitchFamily="34" charset="0"/>
                    <a:cs typeface="Segoe UI" panose="020B0502040204020203" pitchFamily="34" charset="0"/>
                  </a:rPr>
                  <a:t>Knorr</a:t>
                </a:r>
                <a:endParaRPr kumimoji="0" lang="en-US" sz="2000" b="1" i="0" u="none" strike="noStrike" kern="0" cap="none" spc="0" normalizeH="0" baseline="0" noProof="0" dirty="0">
                  <a:ln>
                    <a:noFill/>
                  </a:ln>
                  <a:solidFill>
                    <a:prstClr val="black">
                      <a:lumMod val="65000"/>
                      <a:lumOff val="35000"/>
                    </a:prstClr>
                  </a:solidFill>
                  <a:effectLst/>
                  <a:uLnTx/>
                  <a:uFillTx/>
                </a:endParaRPr>
              </a:p>
            </p:txBody>
          </p:sp>
        </p:grpSp>
      </p:grpSp>
      <p:sp>
        <p:nvSpPr>
          <p:cNvPr id="18" name="TextBox 37">
            <a:extLst>
              <a:ext uri="{FF2B5EF4-FFF2-40B4-BE49-F238E27FC236}">
                <a16:creationId xmlns:a16="http://schemas.microsoft.com/office/drawing/2014/main" id="{B7447A80-FB20-484F-BA46-E2DDFA4E0438}"/>
              </a:ext>
            </a:extLst>
          </p:cNvPr>
          <p:cNvSpPr txBox="1"/>
          <p:nvPr/>
        </p:nvSpPr>
        <p:spPr>
          <a:xfrm>
            <a:off x="6729294" y="1411346"/>
            <a:ext cx="3301810" cy="1000274"/>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With a well-established presence in the Southern region, supported by robust distribution networks and extensive marketing campaigns, the brand emphasizes its product's quality and taste, often positioning itself as a reliable choice for consumers</a:t>
            </a:r>
          </a:p>
        </p:txBody>
      </p:sp>
      <p:sp>
        <p:nvSpPr>
          <p:cNvPr id="19" name="TextBox 37">
            <a:extLst>
              <a:ext uri="{FF2B5EF4-FFF2-40B4-BE49-F238E27FC236}">
                <a16:creationId xmlns:a16="http://schemas.microsoft.com/office/drawing/2014/main" id="{9699B235-0A30-431C-B933-2C255773EEC5}"/>
              </a:ext>
            </a:extLst>
          </p:cNvPr>
          <p:cNvSpPr txBox="1"/>
          <p:nvPr/>
        </p:nvSpPr>
        <p:spPr>
          <a:xfrm>
            <a:off x="8235352" y="4647745"/>
            <a:ext cx="2819335" cy="1166986"/>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A dominant player in the seasoning market, with strong brand recognition and extensive distribution coverage. Its marketing strategies often focus on the versatility and convenience of its products, appealing to a broad consumer base</a:t>
            </a:r>
          </a:p>
        </p:txBody>
      </p:sp>
      <p:sp>
        <p:nvSpPr>
          <p:cNvPr id="20" name="TextBox 37">
            <a:extLst>
              <a:ext uri="{FF2B5EF4-FFF2-40B4-BE49-F238E27FC236}">
                <a16:creationId xmlns:a16="http://schemas.microsoft.com/office/drawing/2014/main" id="{39B0A61E-226E-4141-823C-9ECB6DAD67CE}"/>
              </a:ext>
            </a:extLst>
          </p:cNvPr>
          <p:cNvSpPr txBox="1"/>
          <p:nvPr/>
        </p:nvSpPr>
        <p:spPr>
          <a:xfrm>
            <a:off x="689149" y="4708018"/>
            <a:ext cx="2665242" cy="1166986"/>
          </a:xfrm>
          <a:prstGeom prst="rect">
            <a:avLst/>
          </a:prstGeom>
        </p:spPr>
        <p:txBody>
          <a:bodyPr wrap="square" lIns="0" tIns="0" rIns="0" bIns="0" rtlCol="0" anchor="t">
            <a:spAutoFit/>
          </a:bodyPr>
          <a:lstStyle/>
          <a:p>
            <a:pPr algn="ctr">
              <a:lnSpc>
                <a:spcPts val="1257"/>
              </a:lnSpc>
            </a:pPr>
            <a:r>
              <a:rPr lang="en-US" sz="1100" spc="89" dirty="0">
                <a:solidFill>
                  <a:srgbClr val="040506"/>
                </a:solidFill>
                <a:latin typeface="Montserrat Light"/>
              </a:rPr>
              <a:t>Local and regional brands also compete in this market, offering products that cater to specific regional tastes. These brands often leverage their understanding of local preferences to differentiate themselves</a:t>
            </a:r>
          </a:p>
        </p:txBody>
      </p:sp>
      <p:sp>
        <p:nvSpPr>
          <p:cNvPr id="22" name="TextBox 10">
            <a:extLst>
              <a:ext uri="{FF2B5EF4-FFF2-40B4-BE49-F238E27FC236}">
                <a16:creationId xmlns:a16="http://schemas.microsoft.com/office/drawing/2014/main" id="{8F8DEEC9-9A27-438E-9221-8080AFB50D0A}"/>
              </a:ext>
            </a:extLst>
          </p:cNvPr>
          <p:cNvSpPr txBox="1"/>
          <p:nvPr/>
        </p:nvSpPr>
        <p:spPr>
          <a:xfrm>
            <a:off x="394636" y="145791"/>
            <a:ext cx="6493637" cy="554319"/>
          </a:xfrm>
          <a:prstGeom prst="rect">
            <a:avLst/>
          </a:prstGeom>
        </p:spPr>
        <p:txBody>
          <a:bodyPr wrap="square" lIns="0" tIns="0" rIns="0" bIns="0" rtlCol="0" anchor="t">
            <a:spAutoFit/>
          </a:bodyPr>
          <a:lstStyle/>
          <a:p>
            <a:pPr>
              <a:lnSpc>
                <a:spcPts val="4562"/>
              </a:lnSpc>
              <a:spcBef>
                <a:spcPct val="0"/>
              </a:spcBef>
            </a:pPr>
            <a:r>
              <a:rPr lang="en-US" sz="3305" spc="115" dirty="0">
                <a:solidFill>
                  <a:srgbClr val="010101"/>
                </a:solidFill>
                <a:latin typeface="Archivo Black"/>
              </a:rPr>
              <a:t>Competitor Activities</a:t>
            </a:r>
          </a:p>
        </p:txBody>
      </p:sp>
      <p:pic>
        <p:nvPicPr>
          <p:cNvPr id="23" name="Picture 10" descr="Inflation hits prices of foodstuffs - The Nation Nigeria">
            <a:extLst>
              <a:ext uri="{FF2B5EF4-FFF2-40B4-BE49-F238E27FC236}">
                <a16:creationId xmlns:a16="http://schemas.microsoft.com/office/drawing/2014/main" id="{F62F9C53-2FA5-4411-9221-0A1195D45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57" y="915099"/>
            <a:ext cx="3804533" cy="33318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4" name="object 3">
            <a:extLst>
              <a:ext uri="{FF2B5EF4-FFF2-40B4-BE49-F238E27FC236}">
                <a16:creationId xmlns:a16="http://schemas.microsoft.com/office/drawing/2014/main" id="{45933159-9691-4EB2-8E6A-B31061EE4F66}"/>
              </a:ext>
            </a:extLst>
          </p:cNvPr>
          <p:cNvPicPr/>
          <p:nvPr/>
        </p:nvPicPr>
        <p:blipFill>
          <a:blip r:embed="rId5" cstate="print"/>
          <a:stretch>
            <a:fillRect/>
          </a:stretch>
        </p:blipFill>
        <p:spPr>
          <a:xfrm>
            <a:off x="-10205" y="6819830"/>
            <a:ext cx="12188952" cy="170689"/>
          </a:xfrm>
          <a:prstGeom prst="rect">
            <a:avLst/>
          </a:prstGeom>
        </p:spPr>
      </p:pic>
    </p:spTree>
    <p:extLst>
      <p:ext uri="{BB962C8B-B14F-4D97-AF65-F5344CB8AC3E}">
        <p14:creationId xmlns:p14="http://schemas.microsoft.com/office/powerpoint/2010/main" val="27544357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TotalTime>
  <Words>3297</Words>
  <Application>Microsoft Office PowerPoint</Application>
  <PresentationFormat>Widescreen</PresentationFormat>
  <Paragraphs>418</Paragraphs>
  <Slides>34</Slides>
  <Notes>0</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34</vt:i4>
      </vt:variant>
    </vt:vector>
  </HeadingPairs>
  <TitlesOfParts>
    <vt:vector size="56" baseType="lpstr">
      <vt:lpstr>Archivo Black</vt:lpstr>
      <vt:lpstr>Arial</vt:lpstr>
      <vt:lpstr>Arial Rounded MT Bold</vt:lpstr>
      <vt:lpstr>Calibri</vt:lpstr>
      <vt:lpstr>Calibri Light</vt:lpstr>
      <vt:lpstr>Courier New</vt:lpstr>
      <vt:lpstr>Gill Sans MT</vt:lpstr>
      <vt:lpstr>Gill Sans MT Ext Condensed Bold</vt:lpstr>
      <vt:lpstr>Helvetica Light</vt:lpstr>
      <vt:lpstr>Lato</vt:lpstr>
      <vt:lpstr>Montserrat Classic</vt:lpstr>
      <vt:lpstr>Montserrat Classic Bold</vt:lpstr>
      <vt:lpstr>Montserrat Light</vt:lpstr>
      <vt:lpstr>Roboto Medium</vt:lpstr>
      <vt:lpstr>Segoe UI</vt:lpstr>
      <vt:lpstr>Segoe UI </vt:lpstr>
      <vt:lpstr>Segoe UI Light</vt:lpstr>
      <vt:lpstr>Tahoma</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Aderoju Adeyemi</dc:creator>
  <cp:lastModifiedBy>Aderoju Adeyemi</cp:lastModifiedBy>
  <cp:revision>106</cp:revision>
  <dcterms:created xsi:type="dcterms:W3CDTF">2024-08-20T12:49:01Z</dcterms:created>
  <dcterms:modified xsi:type="dcterms:W3CDTF">2024-08-25T03:35:23Z</dcterms:modified>
</cp:coreProperties>
</file>